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311" r:id="rId2"/>
    <p:sldId id="336" r:id="rId3"/>
    <p:sldId id="342" r:id="rId4"/>
    <p:sldId id="343" r:id="rId5"/>
    <p:sldId id="344" r:id="rId6"/>
    <p:sldId id="346" r:id="rId7"/>
    <p:sldId id="345" r:id="rId8"/>
    <p:sldId id="347" r:id="rId9"/>
    <p:sldId id="349" r:id="rId10"/>
    <p:sldId id="333" r:id="rId11"/>
    <p:sldId id="312" r:id="rId12"/>
    <p:sldId id="378" r:id="rId13"/>
    <p:sldId id="326" r:id="rId14"/>
    <p:sldId id="328" r:id="rId15"/>
    <p:sldId id="329" r:id="rId16"/>
    <p:sldId id="330" r:id="rId17"/>
    <p:sldId id="325" r:id="rId18"/>
    <p:sldId id="338" r:id="rId19"/>
    <p:sldId id="320" r:id="rId20"/>
    <p:sldId id="339" r:id="rId21"/>
    <p:sldId id="340" r:id="rId22"/>
    <p:sldId id="341" r:id="rId23"/>
    <p:sldId id="381" r:id="rId24"/>
    <p:sldId id="350" r:id="rId25"/>
    <p:sldId id="382" r:id="rId26"/>
    <p:sldId id="388" r:id="rId27"/>
    <p:sldId id="351" r:id="rId28"/>
    <p:sldId id="352" r:id="rId29"/>
    <p:sldId id="258" r:id="rId30"/>
    <p:sldId id="259" r:id="rId31"/>
    <p:sldId id="356" r:id="rId32"/>
    <p:sldId id="266" r:id="rId33"/>
    <p:sldId id="334" r:id="rId34"/>
    <p:sldId id="363" r:id="rId35"/>
    <p:sldId id="383" r:id="rId36"/>
    <p:sldId id="384" r:id="rId37"/>
    <p:sldId id="385" r:id="rId38"/>
    <p:sldId id="386" r:id="rId39"/>
    <p:sldId id="387" r:id="rId40"/>
    <p:sldId id="372" r:id="rId41"/>
    <p:sldId id="389" r:id="rId42"/>
    <p:sldId id="373" r:id="rId43"/>
    <p:sldId id="374" r:id="rId44"/>
    <p:sldId id="375" r:id="rId45"/>
    <p:sldId id="376" r:id="rId46"/>
    <p:sldId id="377" r:id="rId47"/>
    <p:sldId id="321" r:id="rId48"/>
    <p:sldId id="304" r:id="rId49"/>
    <p:sldId id="348" r:id="rId50"/>
    <p:sldId id="305" r:id="rId51"/>
    <p:sldId id="306" r:id="rId52"/>
    <p:sldId id="307" r:id="rId53"/>
    <p:sldId id="308" r:id="rId54"/>
    <p:sldId id="309" r:id="rId55"/>
    <p:sldId id="359" r:id="rId56"/>
    <p:sldId id="360" r:id="rId57"/>
    <p:sldId id="361" r:id="rId58"/>
    <p:sldId id="310" r:id="rId59"/>
    <p:sldId id="362"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77" autoAdjust="0"/>
  </p:normalViewPr>
  <p:slideViewPr>
    <p:cSldViewPr snapToGrid="0" snapToObjects="1">
      <p:cViewPr>
        <p:scale>
          <a:sx n="85" d="100"/>
          <a:sy n="85" d="100"/>
        </p:scale>
        <p:origin x="-816"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CA97E-C763-4238-92DB-146BD8BFC4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60C42E9-5749-4888-A347-C253EACFB8F5}">
      <dgm:prSet phldrT="[Text]" phldr="1"/>
      <dgm:spPr>
        <a:noFill/>
        <a:ln>
          <a:noFill/>
        </a:ln>
      </dgm:spPr>
      <dgm:t>
        <a:bodyPr/>
        <a:lstStyle/>
        <a:p>
          <a:endParaRPr lang="en-US" dirty="0"/>
        </a:p>
      </dgm:t>
    </dgm:pt>
    <dgm:pt modelId="{84F2A555-01A6-404E-88BD-5756FF9D514F}" type="parTrans" cxnId="{FDECE0D4-5AEF-4AB7-AA28-378105C1B8BF}">
      <dgm:prSet/>
      <dgm:spPr/>
      <dgm:t>
        <a:bodyPr/>
        <a:lstStyle/>
        <a:p>
          <a:endParaRPr lang="en-US"/>
        </a:p>
      </dgm:t>
    </dgm:pt>
    <dgm:pt modelId="{9DCB19A6-746A-40C4-8368-4192570E6AD4}" type="sibTrans" cxnId="{FDECE0D4-5AEF-4AB7-AA28-378105C1B8BF}">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0713ADF4-5052-45B0-92C1-1FF70A1B73C9}">
      <dgm:prSet phldrT="[Text]" phldr="1"/>
      <dgm:spPr>
        <a:noFill/>
        <a:ln>
          <a:noFill/>
        </a:ln>
      </dgm:spPr>
      <dgm:t>
        <a:bodyPr/>
        <a:lstStyle/>
        <a:p>
          <a:endParaRPr lang="en-US" dirty="0"/>
        </a:p>
      </dgm:t>
    </dgm:pt>
    <dgm:pt modelId="{6394C122-FAF6-43FE-BB6C-AF9FBC43B960}" type="parTrans" cxnId="{83D3E581-1AED-407C-AE68-CD1830CF6BD6}">
      <dgm:prSet/>
      <dgm:spPr/>
      <dgm:t>
        <a:bodyPr/>
        <a:lstStyle/>
        <a:p>
          <a:endParaRPr lang="en-US"/>
        </a:p>
      </dgm:t>
    </dgm:pt>
    <dgm:pt modelId="{A98ED918-4BAA-45FA-9EB4-09538317C940}" type="sibTrans" cxnId="{83D3E581-1AED-407C-AE68-CD1830CF6BD6}">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1AF0B724-0986-459C-9221-CE826E7B57B0}">
      <dgm:prSet phldrT="[Text]" phldr="1"/>
      <dgm:spPr>
        <a:noFill/>
        <a:ln>
          <a:noFill/>
        </a:ln>
      </dgm:spPr>
      <dgm:t>
        <a:bodyPr/>
        <a:lstStyle/>
        <a:p>
          <a:endParaRPr lang="en-US" dirty="0"/>
        </a:p>
      </dgm:t>
    </dgm:pt>
    <dgm:pt modelId="{4C5877D5-8B0B-4B15-8517-330D2D3E1B3F}" type="parTrans" cxnId="{A0D2788F-450A-486E-9E38-35A54875229B}">
      <dgm:prSet/>
      <dgm:spPr/>
      <dgm:t>
        <a:bodyPr/>
        <a:lstStyle/>
        <a:p>
          <a:endParaRPr lang="en-US"/>
        </a:p>
      </dgm:t>
    </dgm:pt>
    <dgm:pt modelId="{696AF1C8-7248-4497-916A-350B96A55118}" type="sibTrans" cxnId="{A0D2788F-450A-486E-9E38-35A54875229B}">
      <dgm:prSet/>
      <dgm:spPr>
        <a:noFill/>
        <a:ln>
          <a:noFill/>
        </a:ln>
      </dgm:spPr>
      <dgm:t>
        <a:bodyPr/>
        <a:lstStyle/>
        <a:p>
          <a:endParaRPr lang="en-US"/>
        </a:p>
      </dgm:t>
    </dgm:pt>
    <dgm:pt modelId="{D60A56BA-1B14-4594-8847-12412632E5FB}">
      <dgm:prSet phldrT="[Text]" phldr="1"/>
      <dgm:spPr>
        <a:noFill/>
        <a:ln>
          <a:noFill/>
        </a:ln>
      </dgm:spPr>
      <dgm:t>
        <a:bodyPr/>
        <a:lstStyle/>
        <a:p>
          <a:endParaRPr lang="en-US" dirty="0"/>
        </a:p>
      </dgm:t>
    </dgm:pt>
    <dgm:pt modelId="{7CC7D1DA-80C7-4166-8461-1D190E353C31}" type="parTrans" cxnId="{6B403768-0875-4F2D-98D8-9D25F65F36D5}">
      <dgm:prSet/>
      <dgm:spPr/>
      <dgm:t>
        <a:bodyPr/>
        <a:lstStyle/>
        <a:p>
          <a:endParaRPr lang="en-US"/>
        </a:p>
      </dgm:t>
    </dgm:pt>
    <dgm:pt modelId="{CC849A45-A4E3-47D8-AF0A-2D3290F3F605}" type="sibTrans" cxnId="{6B403768-0875-4F2D-98D8-9D25F65F36D5}">
      <dgm:prSet>
        <dgm:style>
          <a:lnRef idx="3">
            <a:schemeClr val="accent1"/>
          </a:lnRef>
          <a:fillRef idx="0">
            <a:schemeClr val="accent1"/>
          </a:fillRef>
          <a:effectRef idx="2">
            <a:schemeClr val="accent1"/>
          </a:effectRef>
          <a:fontRef idx="minor">
            <a:schemeClr val="tx1"/>
          </a:fontRef>
        </dgm:style>
      </dgm:prSet>
      <dgm:spPr>
        <a:noFill/>
      </dgm:spPr>
      <dgm:t>
        <a:bodyPr/>
        <a:lstStyle/>
        <a:p>
          <a:endParaRPr lang="en-US"/>
        </a:p>
      </dgm:t>
    </dgm:pt>
    <dgm:pt modelId="{F1479B3C-246A-469A-89A1-ABBAEE374F2E}">
      <dgm:prSet phldrT="[Text]" phldr="1"/>
      <dgm:spPr>
        <a:noFill/>
        <a:ln>
          <a:noFill/>
        </a:ln>
      </dgm:spPr>
      <dgm:t>
        <a:bodyPr/>
        <a:lstStyle/>
        <a:p>
          <a:endParaRPr lang="en-US" dirty="0"/>
        </a:p>
      </dgm:t>
    </dgm:pt>
    <dgm:pt modelId="{4E952394-1BA6-4480-9A95-C22E8809461F}" type="parTrans" cxnId="{39A47A6D-91D1-4516-A391-1DC3A050B803}">
      <dgm:prSet/>
      <dgm:spPr/>
      <dgm:t>
        <a:bodyPr/>
        <a:lstStyle/>
        <a:p>
          <a:endParaRPr lang="en-US"/>
        </a:p>
      </dgm:t>
    </dgm:pt>
    <dgm:pt modelId="{82D31714-BE0B-4F5A-8057-8CECC42F5298}" type="sibTrans" cxnId="{39A47A6D-91D1-4516-A391-1DC3A050B803}">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7807463F-780B-49DA-B64F-BC5EFD59D546}" type="pres">
      <dgm:prSet presAssocID="{D94CA97E-C763-4238-92DB-146BD8BFC410}" presName="cycle" presStyleCnt="0">
        <dgm:presLayoutVars>
          <dgm:dir/>
          <dgm:resizeHandles val="exact"/>
        </dgm:presLayoutVars>
      </dgm:prSet>
      <dgm:spPr/>
      <dgm:t>
        <a:bodyPr/>
        <a:lstStyle/>
        <a:p>
          <a:endParaRPr lang="en-US"/>
        </a:p>
      </dgm:t>
    </dgm:pt>
    <dgm:pt modelId="{0B3A65A8-055A-4465-A533-0BD7A198E585}" type="pres">
      <dgm:prSet presAssocID="{F60C42E9-5749-4888-A347-C253EACFB8F5}" presName="node" presStyleLbl="node1" presStyleIdx="0" presStyleCnt="5">
        <dgm:presLayoutVars>
          <dgm:bulletEnabled val="1"/>
        </dgm:presLayoutVars>
      </dgm:prSet>
      <dgm:spPr/>
      <dgm:t>
        <a:bodyPr/>
        <a:lstStyle/>
        <a:p>
          <a:endParaRPr lang="en-US"/>
        </a:p>
      </dgm:t>
    </dgm:pt>
    <dgm:pt modelId="{794F2ACD-22AD-40A8-84FE-23F6DB5C05B6}" type="pres">
      <dgm:prSet presAssocID="{F60C42E9-5749-4888-A347-C253EACFB8F5}" presName="spNode" presStyleCnt="0"/>
      <dgm:spPr/>
    </dgm:pt>
    <dgm:pt modelId="{CA3BEEF0-0B01-4BB1-8E8C-D75CBDDCF01E}" type="pres">
      <dgm:prSet presAssocID="{9DCB19A6-746A-40C4-8368-4192570E6AD4}" presName="sibTrans" presStyleLbl="sibTrans1D1" presStyleIdx="0" presStyleCnt="5"/>
      <dgm:spPr/>
      <dgm:t>
        <a:bodyPr/>
        <a:lstStyle/>
        <a:p>
          <a:endParaRPr lang="en-US"/>
        </a:p>
      </dgm:t>
    </dgm:pt>
    <dgm:pt modelId="{94C9DC39-D098-468C-A879-F26F5477B9B7}" type="pres">
      <dgm:prSet presAssocID="{0713ADF4-5052-45B0-92C1-1FF70A1B73C9}" presName="node" presStyleLbl="node1" presStyleIdx="1" presStyleCnt="5">
        <dgm:presLayoutVars>
          <dgm:bulletEnabled val="1"/>
        </dgm:presLayoutVars>
      </dgm:prSet>
      <dgm:spPr/>
      <dgm:t>
        <a:bodyPr/>
        <a:lstStyle/>
        <a:p>
          <a:endParaRPr lang="en-US"/>
        </a:p>
      </dgm:t>
    </dgm:pt>
    <dgm:pt modelId="{6C5D9258-22B6-4D4A-B70D-E253E599770B}" type="pres">
      <dgm:prSet presAssocID="{0713ADF4-5052-45B0-92C1-1FF70A1B73C9}" presName="spNode" presStyleCnt="0"/>
      <dgm:spPr/>
    </dgm:pt>
    <dgm:pt modelId="{96A1E87B-CBCA-429E-8544-5852264F5667}" type="pres">
      <dgm:prSet presAssocID="{A98ED918-4BAA-45FA-9EB4-09538317C940}" presName="sibTrans" presStyleLbl="sibTrans1D1" presStyleIdx="1" presStyleCnt="5"/>
      <dgm:spPr/>
      <dgm:t>
        <a:bodyPr/>
        <a:lstStyle/>
        <a:p>
          <a:endParaRPr lang="en-US"/>
        </a:p>
      </dgm:t>
    </dgm:pt>
    <dgm:pt modelId="{3C8600B1-B8B3-49DE-A791-FB1241F67DEE}" type="pres">
      <dgm:prSet presAssocID="{1AF0B724-0986-459C-9221-CE826E7B57B0}" presName="node" presStyleLbl="node1" presStyleIdx="2" presStyleCnt="5">
        <dgm:presLayoutVars>
          <dgm:bulletEnabled val="1"/>
        </dgm:presLayoutVars>
      </dgm:prSet>
      <dgm:spPr/>
      <dgm:t>
        <a:bodyPr/>
        <a:lstStyle/>
        <a:p>
          <a:endParaRPr lang="en-US"/>
        </a:p>
      </dgm:t>
    </dgm:pt>
    <dgm:pt modelId="{AD173B8C-CC52-45C5-A594-155993D399C9}" type="pres">
      <dgm:prSet presAssocID="{1AF0B724-0986-459C-9221-CE826E7B57B0}" presName="spNode" presStyleCnt="0"/>
      <dgm:spPr/>
    </dgm:pt>
    <dgm:pt modelId="{9CF76AEF-C837-4896-90FC-F5CC4B152CC7}" type="pres">
      <dgm:prSet presAssocID="{696AF1C8-7248-4497-916A-350B96A55118}" presName="sibTrans" presStyleLbl="sibTrans1D1" presStyleIdx="2" presStyleCnt="5"/>
      <dgm:spPr/>
      <dgm:t>
        <a:bodyPr/>
        <a:lstStyle/>
        <a:p>
          <a:endParaRPr lang="en-US"/>
        </a:p>
      </dgm:t>
    </dgm:pt>
    <dgm:pt modelId="{620FE2E3-CB5F-4FA0-AFB1-B73749C4F818}" type="pres">
      <dgm:prSet presAssocID="{D60A56BA-1B14-4594-8847-12412632E5FB}" presName="node" presStyleLbl="node1" presStyleIdx="3" presStyleCnt="5">
        <dgm:presLayoutVars>
          <dgm:bulletEnabled val="1"/>
        </dgm:presLayoutVars>
      </dgm:prSet>
      <dgm:spPr/>
      <dgm:t>
        <a:bodyPr/>
        <a:lstStyle/>
        <a:p>
          <a:endParaRPr lang="en-US"/>
        </a:p>
      </dgm:t>
    </dgm:pt>
    <dgm:pt modelId="{9A3D8CBA-2C7D-4CCA-BDE0-C6E5F218E25E}" type="pres">
      <dgm:prSet presAssocID="{D60A56BA-1B14-4594-8847-12412632E5FB}" presName="spNode" presStyleCnt="0"/>
      <dgm:spPr/>
    </dgm:pt>
    <dgm:pt modelId="{844F613F-F1EA-4FA7-BC66-18A660B3AEED}" type="pres">
      <dgm:prSet presAssocID="{CC849A45-A4E3-47D8-AF0A-2D3290F3F605}" presName="sibTrans" presStyleLbl="sibTrans1D1" presStyleIdx="3" presStyleCnt="5"/>
      <dgm:spPr/>
      <dgm:t>
        <a:bodyPr/>
        <a:lstStyle/>
        <a:p>
          <a:endParaRPr lang="en-US"/>
        </a:p>
      </dgm:t>
    </dgm:pt>
    <dgm:pt modelId="{A1D0C698-7D12-4211-BD6F-260EB39ADD9F}" type="pres">
      <dgm:prSet presAssocID="{F1479B3C-246A-469A-89A1-ABBAEE374F2E}" presName="node" presStyleLbl="node1" presStyleIdx="4" presStyleCnt="5">
        <dgm:presLayoutVars>
          <dgm:bulletEnabled val="1"/>
        </dgm:presLayoutVars>
      </dgm:prSet>
      <dgm:spPr/>
      <dgm:t>
        <a:bodyPr/>
        <a:lstStyle/>
        <a:p>
          <a:endParaRPr lang="en-US"/>
        </a:p>
      </dgm:t>
    </dgm:pt>
    <dgm:pt modelId="{31E7A29C-4D4C-49DF-A80A-56ABFDB55A34}" type="pres">
      <dgm:prSet presAssocID="{F1479B3C-246A-469A-89A1-ABBAEE374F2E}" presName="spNode" presStyleCnt="0"/>
      <dgm:spPr/>
    </dgm:pt>
    <dgm:pt modelId="{33F222F5-E2A8-4A81-ADE9-2C4C0323F5AC}" type="pres">
      <dgm:prSet presAssocID="{82D31714-BE0B-4F5A-8057-8CECC42F5298}" presName="sibTrans" presStyleLbl="sibTrans1D1" presStyleIdx="4" presStyleCnt="5"/>
      <dgm:spPr/>
      <dgm:t>
        <a:bodyPr/>
        <a:lstStyle/>
        <a:p>
          <a:endParaRPr lang="en-US"/>
        </a:p>
      </dgm:t>
    </dgm:pt>
  </dgm:ptLst>
  <dgm:cxnLst>
    <dgm:cxn modelId="{802B3309-651C-4B46-8074-3761C9324D2D}" type="presOf" srcId="{D60A56BA-1B14-4594-8847-12412632E5FB}" destId="{620FE2E3-CB5F-4FA0-AFB1-B73749C4F818}" srcOrd="0" destOrd="0" presId="urn:microsoft.com/office/officeart/2005/8/layout/cycle5"/>
    <dgm:cxn modelId="{6EA3321E-84A1-884D-BB85-2D9E6D87A523}" type="presOf" srcId="{0713ADF4-5052-45B0-92C1-1FF70A1B73C9}" destId="{94C9DC39-D098-468C-A879-F26F5477B9B7}" srcOrd="0" destOrd="0" presId="urn:microsoft.com/office/officeart/2005/8/layout/cycle5"/>
    <dgm:cxn modelId="{F0C6C210-27FD-034F-8583-0FBB2BE2D59E}" type="presOf" srcId="{D94CA97E-C763-4238-92DB-146BD8BFC410}" destId="{7807463F-780B-49DA-B64F-BC5EFD59D546}" srcOrd="0" destOrd="0" presId="urn:microsoft.com/office/officeart/2005/8/layout/cycle5"/>
    <dgm:cxn modelId="{5C39E2ED-B022-364D-8A0A-20E0D240113E}" type="presOf" srcId="{1AF0B724-0986-459C-9221-CE826E7B57B0}" destId="{3C8600B1-B8B3-49DE-A791-FB1241F67DEE}" srcOrd="0" destOrd="0" presId="urn:microsoft.com/office/officeart/2005/8/layout/cycle5"/>
    <dgm:cxn modelId="{AE104086-EB49-BB4A-BF5F-DAA12EC1A0DC}" type="presOf" srcId="{CC849A45-A4E3-47D8-AF0A-2D3290F3F605}" destId="{844F613F-F1EA-4FA7-BC66-18A660B3AEED}" srcOrd="0" destOrd="0" presId="urn:microsoft.com/office/officeart/2005/8/layout/cycle5"/>
    <dgm:cxn modelId="{C01D3C04-F7D2-4748-B1DF-117796CF2A04}" type="presOf" srcId="{696AF1C8-7248-4497-916A-350B96A55118}" destId="{9CF76AEF-C837-4896-90FC-F5CC4B152CC7}" srcOrd="0" destOrd="0" presId="urn:microsoft.com/office/officeart/2005/8/layout/cycle5"/>
    <dgm:cxn modelId="{E0F2FADC-7DC1-254D-A222-A9DE6CE336EB}" type="presOf" srcId="{F60C42E9-5749-4888-A347-C253EACFB8F5}" destId="{0B3A65A8-055A-4465-A533-0BD7A198E585}" srcOrd="0" destOrd="0" presId="urn:microsoft.com/office/officeart/2005/8/layout/cycle5"/>
    <dgm:cxn modelId="{FDECE0D4-5AEF-4AB7-AA28-378105C1B8BF}" srcId="{D94CA97E-C763-4238-92DB-146BD8BFC410}" destId="{F60C42E9-5749-4888-A347-C253EACFB8F5}" srcOrd="0" destOrd="0" parTransId="{84F2A555-01A6-404E-88BD-5756FF9D514F}" sibTransId="{9DCB19A6-746A-40C4-8368-4192570E6AD4}"/>
    <dgm:cxn modelId="{39A47A6D-91D1-4516-A391-1DC3A050B803}" srcId="{D94CA97E-C763-4238-92DB-146BD8BFC410}" destId="{F1479B3C-246A-469A-89A1-ABBAEE374F2E}" srcOrd="4" destOrd="0" parTransId="{4E952394-1BA6-4480-9A95-C22E8809461F}" sibTransId="{82D31714-BE0B-4F5A-8057-8CECC42F5298}"/>
    <dgm:cxn modelId="{A0D2788F-450A-486E-9E38-35A54875229B}" srcId="{D94CA97E-C763-4238-92DB-146BD8BFC410}" destId="{1AF0B724-0986-459C-9221-CE826E7B57B0}" srcOrd="2" destOrd="0" parTransId="{4C5877D5-8B0B-4B15-8517-330D2D3E1B3F}" sibTransId="{696AF1C8-7248-4497-916A-350B96A55118}"/>
    <dgm:cxn modelId="{F851AB05-3CD2-7644-8505-43A4766DAC39}" type="presOf" srcId="{82D31714-BE0B-4F5A-8057-8CECC42F5298}" destId="{33F222F5-E2A8-4A81-ADE9-2C4C0323F5AC}" srcOrd="0" destOrd="0" presId="urn:microsoft.com/office/officeart/2005/8/layout/cycle5"/>
    <dgm:cxn modelId="{83D3E581-1AED-407C-AE68-CD1830CF6BD6}" srcId="{D94CA97E-C763-4238-92DB-146BD8BFC410}" destId="{0713ADF4-5052-45B0-92C1-1FF70A1B73C9}" srcOrd="1" destOrd="0" parTransId="{6394C122-FAF6-43FE-BB6C-AF9FBC43B960}" sibTransId="{A98ED918-4BAA-45FA-9EB4-09538317C940}"/>
    <dgm:cxn modelId="{EFC84C58-A045-074F-8CE8-0AC7E5F2C1D8}" type="presOf" srcId="{A98ED918-4BAA-45FA-9EB4-09538317C940}" destId="{96A1E87B-CBCA-429E-8544-5852264F5667}" srcOrd="0" destOrd="0" presId="urn:microsoft.com/office/officeart/2005/8/layout/cycle5"/>
    <dgm:cxn modelId="{ECBAB478-2057-D349-9096-E9D5B793A201}" type="presOf" srcId="{F1479B3C-246A-469A-89A1-ABBAEE374F2E}" destId="{A1D0C698-7D12-4211-BD6F-260EB39ADD9F}" srcOrd="0" destOrd="0" presId="urn:microsoft.com/office/officeart/2005/8/layout/cycle5"/>
    <dgm:cxn modelId="{6B403768-0875-4F2D-98D8-9D25F65F36D5}" srcId="{D94CA97E-C763-4238-92DB-146BD8BFC410}" destId="{D60A56BA-1B14-4594-8847-12412632E5FB}" srcOrd="3" destOrd="0" parTransId="{7CC7D1DA-80C7-4166-8461-1D190E353C31}" sibTransId="{CC849A45-A4E3-47D8-AF0A-2D3290F3F605}"/>
    <dgm:cxn modelId="{C36356D9-CCA0-7247-BE2C-DFB42F13588E}" type="presOf" srcId="{9DCB19A6-746A-40C4-8368-4192570E6AD4}" destId="{CA3BEEF0-0B01-4BB1-8E8C-D75CBDDCF01E}" srcOrd="0" destOrd="0" presId="urn:microsoft.com/office/officeart/2005/8/layout/cycle5"/>
    <dgm:cxn modelId="{17029360-28D3-2243-BDED-D5790ED2BF48}" type="presParOf" srcId="{7807463F-780B-49DA-B64F-BC5EFD59D546}" destId="{0B3A65A8-055A-4465-A533-0BD7A198E585}" srcOrd="0" destOrd="0" presId="urn:microsoft.com/office/officeart/2005/8/layout/cycle5"/>
    <dgm:cxn modelId="{BF5348BE-656C-A44D-AA29-1D0F82045674}" type="presParOf" srcId="{7807463F-780B-49DA-B64F-BC5EFD59D546}" destId="{794F2ACD-22AD-40A8-84FE-23F6DB5C05B6}" srcOrd="1" destOrd="0" presId="urn:microsoft.com/office/officeart/2005/8/layout/cycle5"/>
    <dgm:cxn modelId="{A53E2767-7C21-A24C-BA1E-E3F9A5EDD8C1}" type="presParOf" srcId="{7807463F-780B-49DA-B64F-BC5EFD59D546}" destId="{CA3BEEF0-0B01-4BB1-8E8C-D75CBDDCF01E}" srcOrd="2" destOrd="0" presId="urn:microsoft.com/office/officeart/2005/8/layout/cycle5"/>
    <dgm:cxn modelId="{775EAA62-BC59-1849-B826-A395D7A9696D}" type="presParOf" srcId="{7807463F-780B-49DA-B64F-BC5EFD59D546}" destId="{94C9DC39-D098-468C-A879-F26F5477B9B7}" srcOrd="3" destOrd="0" presId="urn:microsoft.com/office/officeart/2005/8/layout/cycle5"/>
    <dgm:cxn modelId="{A3FEEA4B-0AA3-6841-A641-EB87CCF469BE}" type="presParOf" srcId="{7807463F-780B-49DA-B64F-BC5EFD59D546}" destId="{6C5D9258-22B6-4D4A-B70D-E253E599770B}" srcOrd="4" destOrd="0" presId="urn:microsoft.com/office/officeart/2005/8/layout/cycle5"/>
    <dgm:cxn modelId="{8DC7BFBB-C3DE-5C4E-9698-C922F2646A23}" type="presParOf" srcId="{7807463F-780B-49DA-B64F-BC5EFD59D546}" destId="{96A1E87B-CBCA-429E-8544-5852264F5667}" srcOrd="5" destOrd="0" presId="urn:microsoft.com/office/officeart/2005/8/layout/cycle5"/>
    <dgm:cxn modelId="{E5CA15D0-6E5F-2848-9044-A315F8501C12}" type="presParOf" srcId="{7807463F-780B-49DA-B64F-BC5EFD59D546}" destId="{3C8600B1-B8B3-49DE-A791-FB1241F67DEE}" srcOrd="6" destOrd="0" presId="urn:microsoft.com/office/officeart/2005/8/layout/cycle5"/>
    <dgm:cxn modelId="{65B6C1DF-09F8-8C4D-87AC-AB8B369E6724}" type="presParOf" srcId="{7807463F-780B-49DA-B64F-BC5EFD59D546}" destId="{AD173B8C-CC52-45C5-A594-155993D399C9}" srcOrd="7" destOrd="0" presId="urn:microsoft.com/office/officeart/2005/8/layout/cycle5"/>
    <dgm:cxn modelId="{44E82BF2-5909-E24C-AE58-E41901EFCABF}" type="presParOf" srcId="{7807463F-780B-49DA-B64F-BC5EFD59D546}" destId="{9CF76AEF-C837-4896-90FC-F5CC4B152CC7}" srcOrd="8" destOrd="0" presId="urn:microsoft.com/office/officeart/2005/8/layout/cycle5"/>
    <dgm:cxn modelId="{90662DB7-40E2-8845-B646-8DD6F8B6EFF1}" type="presParOf" srcId="{7807463F-780B-49DA-B64F-BC5EFD59D546}" destId="{620FE2E3-CB5F-4FA0-AFB1-B73749C4F818}" srcOrd="9" destOrd="0" presId="urn:microsoft.com/office/officeart/2005/8/layout/cycle5"/>
    <dgm:cxn modelId="{146EAE8B-EF62-474E-AD9B-17EC41470710}" type="presParOf" srcId="{7807463F-780B-49DA-B64F-BC5EFD59D546}" destId="{9A3D8CBA-2C7D-4CCA-BDE0-C6E5F218E25E}" srcOrd="10" destOrd="0" presId="urn:microsoft.com/office/officeart/2005/8/layout/cycle5"/>
    <dgm:cxn modelId="{88337359-7F18-F144-AD82-CF978EC23A2F}" type="presParOf" srcId="{7807463F-780B-49DA-B64F-BC5EFD59D546}" destId="{844F613F-F1EA-4FA7-BC66-18A660B3AEED}" srcOrd="11" destOrd="0" presId="urn:microsoft.com/office/officeart/2005/8/layout/cycle5"/>
    <dgm:cxn modelId="{0AE163CE-0A15-6E41-98B1-E61DBD9AA95D}" type="presParOf" srcId="{7807463F-780B-49DA-B64F-BC5EFD59D546}" destId="{A1D0C698-7D12-4211-BD6F-260EB39ADD9F}" srcOrd="12" destOrd="0" presId="urn:microsoft.com/office/officeart/2005/8/layout/cycle5"/>
    <dgm:cxn modelId="{E28678C2-7300-2348-9456-073A157EDD2D}" type="presParOf" srcId="{7807463F-780B-49DA-B64F-BC5EFD59D546}" destId="{31E7A29C-4D4C-49DF-A80A-56ABFDB55A34}" srcOrd="13" destOrd="0" presId="urn:microsoft.com/office/officeart/2005/8/layout/cycle5"/>
    <dgm:cxn modelId="{73502E7A-179C-B446-B981-AA68C584F88C}" type="presParOf" srcId="{7807463F-780B-49DA-B64F-BC5EFD59D546}" destId="{33F222F5-E2A8-4A81-ADE9-2C4C0323F5A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75DF9-BD50-D04C-95AD-8E0006D7732F}" type="datetimeFigureOut">
              <a:rPr lang="en-US" smtClean="0"/>
              <a:t>6/6/2016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B0E9A-00B0-5F4F-9E2F-BABA7D02B506}" type="slidenum">
              <a:rPr lang="en-US" smtClean="0"/>
              <a:t>‹#›</a:t>
            </a:fld>
            <a:endParaRPr lang="en-US"/>
          </a:p>
        </p:txBody>
      </p:sp>
    </p:spTree>
    <p:extLst>
      <p:ext uri="{BB962C8B-B14F-4D97-AF65-F5344CB8AC3E}">
        <p14:creationId xmlns:p14="http://schemas.microsoft.com/office/powerpoint/2010/main" val="34471222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3BBC891-F7E2-4C33-BF23-7761ABA55AB7}" type="slidenum">
              <a:rPr lang="en-US" smtClean="0"/>
              <a:pPr>
                <a:defRPr/>
              </a:pPr>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53</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Alignment</a:t>
            </a:r>
            <a:r>
              <a:rPr lang="en-US" baseline="0" dirty="0" smtClean="0"/>
              <a:t> Job ID: </a:t>
            </a:r>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54</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Alignment</a:t>
            </a:r>
            <a:r>
              <a:rPr lang="en-US" baseline="0" smtClean="0"/>
              <a:t> Job ID: </a:t>
            </a:r>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55</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Alignment</a:t>
            </a:r>
            <a:r>
              <a:rPr lang="en-US" baseline="0" smtClean="0"/>
              <a:t> Job ID: </a:t>
            </a:r>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56</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Alignment</a:t>
            </a:r>
            <a:r>
              <a:rPr lang="en-US" baseline="0" smtClean="0"/>
              <a:t> Job ID: </a:t>
            </a:r>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57</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58</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59</a:t>
            </a:fld>
            <a:endParaRPr lang="en-US"/>
          </a:p>
        </p:txBody>
      </p:sp>
    </p:spTree>
    <p:extLst>
      <p:ext uri="{BB962C8B-B14F-4D97-AF65-F5344CB8AC3E}">
        <p14:creationId xmlns:p14="http://schemas.microsoft.com/office/powerpoint/2010/main" val="271787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3BBC891-F7E2-4C33-BF23-7761ABA55AB7}" type="slidenum">
              <a:rPr lang="en-US" smtClean="0"/>
              <a:pPr>
                <a:defRPr/>
              </a:pPr>
              <a:t>15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16</a:t>
            </a:fld>
            <a:endParaRPr lang="en-US"/>
          </a:p>
        </p:txBody>
      </p:sp>
    </p:spTree>
    <p:extLst>
      <p:ext uri="{BB962C8B-B14F-4D97-AF65-F5344CB8AC3E}">
        <p14:creationId xmlns:p14="http://schemas.microsoft.com/office/powerpoint/2010/main" val="66753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EE787C33-CB71-406C-826B-7953501872AA}" type="slidenum">
              <a:rPr lang="en-US" smtClean="0"/>
              <a:pPr>
                <a:defRPr/>
              </a:pPr>
              <a:t>29</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045CC-7A9C-437C-8041-12D37DBB9E47}" type="slidenum">
              <a:rPr lang="en-US"/>
              <a:pPr/>
              <a:t>35</a:t>
            </a:fld>
            <a:endParaRPr lang="en-US"/>
          </a:p>
        </p:txBody>
      </p:sp>
      <p:sp>
        <p:nvSpPr>
          <p:cNvPr id="19458" name="Rectangle 2"/>
          <p:cNvSpPr>
            <a:spLocks noGrp="1" noRot="1" noChangeAspect="1" noChangeArrowheads="1"/>
          </p:cNvSpPr>
          <p:nvPr>
            <p:ph type="sldImg"/>
          </p:nvPr>
        </p:nvSpPr>
        <p:spPr bwMode="auto">
          <a:xfrm>
            <a:off x="2895600" y="525463"/>
            <a:ext cx="3505200" cy="26289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1239520" y="3329940"/>
            <a:ext cx="6817360" cy="31546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29526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250" indent="-349250"/>
            <a:r>
              <a:rPr lang="en-US" sz="1200" dirty="0" smtClean="0"/>
              <a:t>You have just finished sequencing the genome of your favorite organism.</a:t>
            </a:r>
          </a:p>
          <a:p>
            <a:pPr marL="349250" indent="-349250"/>
            <a:r>
              <a:rPr lang="en-US" sz="1200" dirty="0" smtClean="0"/>
              <a:t>• You have identified some potential protein coding genes and have predicted the protein sequences.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3366FF"/>
                </a:solidFill>
              </a:rPr>
              <a:t>How can you predict the function of these proteins?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8000"/>
                </a:solidFill>
              </a:rPr>
              <a:t>By sequence similarity to proteins of known function.</a:t>
            </a:r>
          </a:p>
          <a:p>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36</a:t>
            </a:fld>
            <a:endParaRPr lang="en-US"/>
          </a:p>
        </p:txBody>
      </p:sp>
    </p:spTree>
    <p:extLst>
      <p:ext uri="{BB962C8B-B14F-4D97-AF65-F5344CB8AC3E}">
        <p14:creationId xmlns:p14="http://schemas.microsoft.com/office/powerpoint/2010/main" val="35037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38</a:t>
            </a:fld>
            <a:endParaRPr lang="en-US"/>
          </a:p>
        </p:txBody>
      </p:sp>
    </p:spTree>
    <p:extLst>
      <p:ext uri="{BB962C8B-B14F-4D97-AF65-F5344CB8AC3E}">
        <p14:creationId xmlns:p14="http://schemas.microsoft.com/office/powerpoint/2010/main" val="240575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08CBD65-1643-480F-A9ED-2BA7CCDD18DE}" type="slidenum">
              <a:rPr lang="en-US"/>
              <a:pPr/>
              <a:t>39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200" dirty="0" smtClean="0"/>
              <a:t>PAM (Point Accepted Mutation)</a:t>
            </a:r>
          </a:p>
          <a:p>
            <a:pPr eaLnBrk="1" hangingPunct="1"/>
            <a:r>
              <a:rPr lang="en-US" sz="1200" dirty="0" smtClean="0"/>
              <a:t>Used to score alignments</a:t>
            </a:r>
          </a:p>
          <a:p>
            <a:pPr eaLnBrk="1" hangingPunct="1"/>
            <a:r>
              <a:rPr lang="en-US" sz="1200" dirty="0" smtClean="0"/>
              <a:t>Positive values: substitution is tolerated</a:t>
            </a:r>
          </a:p>
          <a:p>
            <a:pPr eaLnBrk="1" hangingPunct="1"/>
            <a:r>
              <a:rPr lang="en-US" sz="1200" dirty="0" smtClean="0"/>
              <a:t>Zero: substitution occurs with same frequency as random event</a:t>
            </a:r>
          </a:p>
          <a:p>
            <a:pPr eaLnBrk="1" hangingPunct="1"/>
            <a:r>
              <a:rPr lang="en-US" sz="1200" dirty="0" smtClean="0"/>
              <a:t>Negative value: substitution is typically selected against</a:t>
            </a:r>
          </a:p>
          <a:p>
            <a:endParaRPr lang="en-US" dirty="0" smtClean="0"/>
          </a:p>
          <a:p>
            <a:pPr eaLnBrk="1" hangingPunct="1"/>
            <a:endParaRPr lang="en-US" dirty="0" smtClean="0">
              <a:latin typeface="Arial" charset="0"/>
              <a:ea typeface="ＭＳ Ｐゴシック" pitchFamily="-112" charset="-128"/>
            </a:endParaRPr>
          </a:p>
        </p:txBody>
      </p:sp>
    </p:spTree>
    <p:extLst>
      <p:ext uri="{BB962C8B-B14F-4D97-AF65-F5344CB8AC3E}">
        <p14:creationId xmlns:p14="http://schemas.microsoft.com/office/powerpoint/2010/main" val="155142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BLAST job ID: B2016060214483A1C7ED25EE8374758DF3FD545FD093FEE1</a:t>
            </a:r>
            <a:endParaRPr lang="en-US" dirty="0"/>
          </a:p>
        </p:txBody>
      </p:sp>
      <p:sp>
        <p:nvSpPr>
          <p:cNvPr id="4" name="Slide Number Placeholder 3"/>
          <p:cNvSpPr>
            <a:spLocks noGrp="1"/>
          </p:cNvSpPr>
          <p:nvPr>
            <p:ph type="sldNum" sz="quarter" idx="10"/>
          </p:nvPr>
        </p:nvSpPr>
        <p:spPr/>
        <p:txBody>
          <a:bodyPr/>
          <a:lstStyle/>
          <a:p>
            <a:fld id="{F9AB0E9A-00B0-5F4F-9E2F-BABA7D02B506}" type="slidenum">
              <a:rPr lang="en-US" smtClean="0"/>
              <a:t>44</a:t>
            </a:fld>
            <a:endParaRPr lang="en-US"/>
          </a:p>
        </p:txBody>
      </p:sp>
    </p:spTree>
    <p:extLst>
      <p:ext uri="{BB962C8B-B14F-4D97-AF65-F5344CB8AC3E}">
        <p14:creationId xmlns:p14="http://schemas.microsoft.com/office/powerpoint/2010/main" val="35347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A92D9-A725-9744-821C-19D2C8B03DDA}"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423003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A92D9-A725-9744-821C-19D2C8B03DDA}"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219138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A92D9-A725-9744-821C-19D2C8B03DDA}"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369831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187EC0D-8527-4AF5-ABD8-C6A656739B59}" type="slidenum">
              <a:rPr lang="en-US"/>
              <a:pPr>
                <a:defRPr/>
              </a:pPr>
              <a:t>‹#›</a:t>
            </a:fld>
            <a:endParaRPr lang="en-US"/>
          </a:p>
        </p:txBody>
      </p:sp>
    </p:spTree>
    <p:extLst>
      <p:ext uri="{BB962C8B-B14F-4D97-AF65-F5344CB8AC3E}">
        <p14:creationId xmlns:p14="http://schemas.microsoft.com/office/powerpoint/2010/main" val="140704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A92D9-A725-9744-821C-19D2C8B03DDA}"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373527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A92D9-A725-9744-821C-19D2C8B03DDA}"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194461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A92D9-A725-9744-821C-19D2C8B03DDA}"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95583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A92D9-A725-9744-821C-19D2C8B03DDA}" type="datetimeFigureOut">
              <a:rPr lang="en-US" smtClean="0"/>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303272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A92D9-A725-9744-821C-19D2C8B03DDA}" type="datetimeFigureOut">
              <a:rPr lang="en-US" smtClean="0"/>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19555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A92D9-A725-9744-821C-19D2C8B03DDA}" type="datetimeFigureOut">
              <a:rPr lang="en-US" smtClean="0"/>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226053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A92D9-A725-9744-821C-19D2C8B03DDA}"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40220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A92D9-A725-9744-821C-19D2C8B03DDA}"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8236-B7EA-5F48-9D1D-F0159BFA2B33}" type="slidenum">
              <a:rPr lang="en-US" smtClean="0"/>
              <a:t>‹#›</a:t>
            </a:fld>
            <a:endParaRPr lang="en-US"/>
          </a:p>
        </p:txBody>
      </p:sp>
    </p:spTree>
    <p:extLst>
      <p:ext uri="{BB962C8B-B14F-4D97-AF65-F5344CB8AC3E}">
        <p14:creationId xmlns:p14="http://schemas.microsoft.com/office/powerpoint/2010/main" val="364169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A92D9-A725-9744-821C-19D2C8B03DDA}" type="datetimeFigureOut">
              <a:rPr lang="en-US" smtClean="0"/>
              <a:t>6/6/2016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8236-B7EA-5F48-9D1D-F0159BFA2B33}" type="slidenum">
              <a:rPr lang="en-US" smtClean="0"/>
              <a:t>‹#›</a:t>
            </a:fld>
            <a:endParaRPr lang="en-US"/>
          </a:p>
        </p:txBody>
      </p:sp>
    </p:spTree>
    <p:extLst>
      <p:ext uri="{BB962C8B-B14F-4D97-AF65-F5344CB8AC3E}">
        <p14:creationId xmlns:p14="http://schemas.microsoft.com/office/powerpoint/2010/main" val="164812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hyperlink" Target="http://www.ncbi.nlm.nih.gov/pubmed" TargetMode="External"/><Relationship Id="rId7" Type="http://schemas.openxmlformats.org/officeDocument/2006/relationships/image" Target="../media/image35.png"/><Relationship Id="rId2" Type="http://schemas.openxmlformats.org/officeDocument/2006/relationships/hyperlink" Target="http://www.nlm.nih.gov/pubs/factsheets/mesh.html"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pubmedcentral.nih.gov/" TargetMode="External"/><Relationship Id="rId4" Type="http://schemas.openxmlformats.org/officeDocument/2006/relationships/hyperlink" Target="http://www.nlm.nih.gov/pubs/factsheets/medlin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hyperlink" Target="http://www.uniprot.org/help/about" TargetMode="Externa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hyperlink" Target="http://www.uniprot.or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uniprot.or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hyperlink" Target="http://www.uniprot.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70.png"/><Relationship Id="rId5" Type="http://schemas.openxmlformats.org/officeDocument/2006/relationships/diagramQuickStyle" Target="../diagrams/quickStyle1.xml"/><Relationship Id="rId10" Type="http://schemas.openxmlformats.org/officeDocument/2006/relationships/image" Target="../media/image69.jpg"/><Relationship Id="rId4" Type="http://schemas.openxmlformats.org/officeDocument/2006/relationships/diagramLayout" Target="../diagrams/layout1.xml"/><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2.xml"/><Relationship Id="rId5" Type="http://schemas.openxmlformats.org/officeDocument/2006/relationships/hyperlink" Target="http://www.worldofteaching.com/"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www.uniprot.org/" TargetMode="Externa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nipro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user/uniprotvideo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cbi.nlm.nih.gov/pmc/articles/PMC30325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197436" y="5262563"/>
            <a:ext cx="5234264" cy="13468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Protein Information Resource</a:t>
            </a:r>
          </a:p>
          <a:p>
            <a:pPr marL="0" indent="0">
              <a:buNone/>
            </a:pPr>
            <a:r>
              <a:rPr lang="en-US" sz="2400" dirty="0" smtClean="0"/>
              <a:t>Georgetown University Medical Center</a:t>
            </a:r>
          </a:p>
          <a:p>
            <a:pPr marL="0" indent="0">
              <a:buNone/>
            </a:pPr>
            <a:r>
              <a:rPr lang="en-US" sz="2400" dirty="0" smtClean="0"/>
              <a:t>University of Delaware</a:t>
            </a:r>
            <a:endParaRPr lang="en-US" sz="2400" dirty="0"/>
          </a:p>
        </p:txBody>
      </p:sp>
      <p:sp>
        <p:nvSpPr>
          <p:cNvPr id="7" name="Rectangle 5"/>
          <p:cNvSpPr txBox="1">
            <a:spLocks noChangeArrowheads="1"/>
          </p:cNvSpPr>
          <p:nvPr/>
        </p:nvSpPr>
        <p:spPr>
          <a:xfrm>
            <a:off x="1068212" y="506907"/>
            <a:ext cx="6686550" cy="2636274"/>
          </a:xfrm>
          <a:prstGeom prst="rect">
            <a:avLst/>
          </a:prstGeom>
        </p:spPr>
        <p:txBody>
          <a:bodyPr vert="horz" lIns="92075" tIns="46038" rIns="92075" bIns="4603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rgbClr val="008000"/>
                </a:solidFill>
                <a:cs typeface="Times New Roman" pitchFamily="18" charset="0"/>
              </a:rPr>
              <a:t>Youth Bioinformatics Symposium 2016</a:t>
            </a:r>
            <a:endParaRPr lang="en-US" sz="3600" dirty="0">
              <a:solidFill>
                <a:srgbClr val="008000"/>
              </a:solidFill>
            </a:endParaRPr>
          </a:p>
        </p:txBody>
      </p:sp>
      <p:sp>
        <p:nvSpPr>
          <p:cNvPr id="2" name="TextBox 1"/>
          <p:cNvSpPr txBox="1"/>
          <p:nvPr/>
        </p:nvSpPr>
        <p:spPr>
          <a:xfrm>
            <a:off x="1509792" y="2932144"/>
            <a:ext cx="5803391" cy="1569660"/>
          </a:xfrm>
          <a:prstGeom prst="rect">
            <a:avLst/>
          </a:prstGeom>
          <a:noFill/>
        </p:spPr>
        <p:txBody>
          <a:bodyPr wrap="square" rtlCol="0">
            <a:spAutoFit/>
          </a:bodyPr>
          <a:lstStyle/>
          <a:p>
            <a:r>
              <a:rPr lang="en-US" sz="3200" dirty="0" smtClean="0">
                <a:solidFill>
                  <a:srgbClr val="000090"/>
                </a:solidFill>
              </a:rPr>
              <a:t>Cecilia </a:t>
            </a:r>
            <a:r>
              <a:rPr lang="en-US" sz="3200" dirty="0" err="1" smtClean="0">
                <a:solidFill>
                  <a:srgbClr val="000090"/>
                </a:solidFill>
              </a:rPr>
              <a:t>Arighi</a:t>
            </a:r>
            <a:r>
              <a:rPr lang="en-US" sz="3200" dirty="0" smtClean="0">
                <a:solidFill>
                  <a:srgbClr val="000090"/>
                </a:solidFill>
              </a:rPr>
              <a:t>		</a:t>
            </a:r>
            <a:r>
              <a:rPr lang="en-US" sz="3200" dirty="0" err="1" smtClean="0">
                <a:solidFill>
                  <a:srgbClr val="000090"/>
                </a:solidFill>
              </a:rPr>
              <a:t>Hongzhan</a:t>
            </a:r>
            <a:r>
              <a:rPr lang="en-US" sz="3200" dirty="0" smtClean="0">
                <a:solidFill>
                  <a:srgbClr val="000090"/>
                </a:solidFill>
              </a:rPr>
              <a:t> Huang</a:t>
            </a:r>
          </a:p>
          <a:p>
            <a:r>
              <a:rPr lang="en-US" sz="3200" dirty="0" smtClean="0">
                <a:solidFill>
                  <a:srgbClr val="000090"/>
                </a:solidFill>
              </a:rPr>
              <a:t>Karen Ross			C.R</a:t>
            </a:r>
            <a:r>
              <a:rPr lang="en-US" sz="3200" dirty="0">
                <a:solidFill>
                  <a:srgbClr val="000090"/>
                </a:solidFill>
              </a:rPr>
              <a:t>. </a:t>
            </a:r>
            <a:r>
              <a:rPr lang="en-US" sz="3200" dirty="0" err="1" smtClean="0">
                <a:solidFill>
                  <a:srgbClr val="000090"/>
                </a:solidFill>
              </a:rPr>
              <a:t>Vinayaka</a:t>
            </a:r>
            <a:endParaRPr lang="en-US" sz="3200" dirty="0" smtClean="0">
              <a:solidFill>
                <a:srgbClr val="000090"/>
              </a:solidFill>
            </a:endParaRPr>
          </a:p>
          <a:p>
            <a:r>
              <a:rPr lang="en-US" sz="3200" dirty="0">
                <a:solidFill>
                  <a:srgbClr val="000090"/>
                </a:solidFill>
              </a:rPr>
              <a:t> </a:t>
            </a:r>
            <a:r>
              <a:rPr lang="en-US" sz="3200" dirty="0" smtClean="0">
                <a:solidFill>
                  <a:srgbClr val="000090"/>
                </a:solidFill>
              </a:rPr>
              <a:t>                 Cathy Wu</a:t>
            </a:r>
            <a:endParaRPr lang="en-US" sz="3200" dirty="0">
              <a:solidFill>
                <a:srgbClr val="000090"/>
              </a:solidFill>
            </a:endParaRPr>
          </a:p>
        </p:txBody>
      </p:sp>
      <p:grpSp>
        <p:nvGrpSpPr>
          <p:cNvPr id="5" name="Group 4"/>
          <p:cNvGrpSpPr>
            <a:grpSpLocks noChangeAspect="1"/>
          </p:cNvGrpSpPr>
          <p:nvPr/>
        </p:nvGrpSpPr>
        <p:grpSpPr>
          <a:xfrm>
            <a:off x="5745287" y="5386208"/>
            <a:ext cx="3135791" cy="1097280"/>
            <a:chOff x="5025606" y="5299220"/>
            <a:chExt cx="2456370" cy="859536"/>
          </a:xfrm>
        </p:grpSpPr>
        <p:pic>
          <p:nvPicPr>
            <p:cNvPr id="8" name="Picture 8"/>
            <p:cNvPicPr>
              <a:picLocks noChangeArrowheads="1"/>
            </p:cNvPicPr>
            <p:nvPr/>
          </p:nvPicPr>
          <p:blipFill>
            <a:blip r:embed="rId2" cstate="print"/>
            <a:srcRect l="2812" t="1266" r="2812" b="1462"/>
            <a:stretch>
              <a:fillRect/>
            </a:stretch>
          </p:blipFill>
          <p:spPr bwMode="auto">
            <a:xfrm>
              <a:off x="5025606" y="5304681"/>
              <a:ext cx="808037" cy="854075"/>
            </a:xfrm>
            <a:prstGeom prst="rect">
              <a:avLst/>
            </a:prstGeom>
            <a:solidFill>
              <a:srgbClr val="333399"/>
            </a:solidFill>
            <a:ln w="9525">
              <a:solidFill>
                <a:schemeClr val="tx2">
                  <a:lumMod val="60000"/>
                  <a:lumOff val="40000"/>
                </a:schemeClr>
              </a:solidFill>
              <a:miter lim="800000"/>
              <a:headEnd/>
              <a:tailEnd/>
            </a:ln>
          </p:spPr>
        </p:pic>
        <p:pic>
          <p:nvPicPr>
            <p:cNvPr id="9" name="Picture 8"/>
            <p:cNvPicPr>
              <a:picLocks noChangeAspect="1"/>
            </p:cNvPicPr>
            <p:nvPr/>
          </p:nvPicPr>
          <p:blipFill>
            <a:blip r:embed="rId3"/>
            <a:stretch>
              <a:fillRect/>
            </a:stretch>
          </p:blipFill>
          <p:spPr>
            <a:xfrm>
              <a:off x="6644006" y="5365877"/>
              <a:ext cx="760498" cy="752142"/>
            </a:xfrm>
            <a:prstGeom prst="rect">
              <a:avLst/>
            </a:prstGeom>
            <a:ln>
              <a:noFill/>
            </a:ln>
          </p:spPr>
        </p:pic>
        <p:pic>
          <p:nvPicPr>
            <p:cNvPr id="1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8989" t="7347" r="26835" b="23992"/>
            <a:stretch/>
          </p:blipFill>
          <p:spPr bwMode="auto">
            <a:xfrm>
              <a:off x="5846319" y="5299220"/>
              <a:ext cx="735864" cy="859536"/>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582183" y="5304680"/>
              <a:ext cx="899793" cy="854075"/>
            </a:xfrm>
            <a:prstGeom prst="rect">
              <a:avLst/>
            </a:prstGeom>
            <a:no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2960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2048" y="1909965"/>
            <a:ext cx="7877707" cy="3139321"/>
          </a:xfrm>
          <a:prstGeom prst="rect">
            <a:avLst/>
          </a:prstGeom>
          <a:noFill/>
        </p:spPr>
        <p:txBody>
          <a:bodyPr wrap="square" rtlCol="0">
            <a:spAutoFit/>
          </a:bodyPr>
          <a:lstStyle/>
          <a:p>
            <a:pPr algn="ctr"/>
            <a:r>
              <a:rPr lang="en-US" sz="6600" dirty="0" smtClean="0">
                <a:solidFill>
                  <a:srgbClr val="008000"/>
                </a:solidFill>
              </a:rPr>
              <a:t>II. Searching for Protein Information in “Free-Text” Resources</a:t>
            </a:r>
          </a:p>
        </p:txBody>
      </p:sp>
    </p:spTree>
    <p:extLst>
      <p:ext uri="{BB962C8B-B14F-4D97-AF65-F5344CB8AC3E}">
        <p14:creationId xmlns:p14="http://schemas.microsoft.com/office/powerpoint/2010/main" val="89217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085056" y="328745"/>
            <a:ext cx="3159627" cy="571500"/>
          </a:xfrm>
          <a:prstGeom prst="rect">
            <a:avLst/>
          </a:prstGeom>
          <a:noFill/>
          <a:ln w="9525">
            <a:noFill/>
            <a:miter lim="800000"/>
            <a:headEnd/>
            <a:tailEnd/>
          </a:ln>
        </p:spPr>
        <p:txBody>
          <a:bodyPr anchor="ctr"/>
          <a:lstStyle/>
          <a:p>
            <a:pPr>
              <a:defRPr/>
            </a:pPr>
            <a:r>
              <a:rPr lang="en-US" sz="4800" kern="0" dirty="0" smtClean="0">
                <a:solidFill>
                  <a:srgbClr val="000090"/>
                </a:solidFill>
                <a:latin typeface="+mj-lt"/>
                <a:ea typeface="+mj-ea"/>
                <a:cs typeface="+mj-cs"/>
              </a:rPr>
              <a:t>Question</a:t>
            </a:r>
            <a:endParaRPr lang="en-US" sz="4800" i="1" kern="0" dirty="0">
              <a:solidFill>
                <a:srgbClr val="000090"/>
              </a:solidFill>
              <a:latin typeface="+mj-lt"/>
              <a:ea typeface="+mj-ea"/>
              <a:cs typeface="+mj-cs"/>
            </a:endParaRPr>
          </a:p>
        </p:txBody>
      </p:sp>
      <p:sp>
        <p:nvSpPr>
          <p:cNvPr id="2" name="TextBox 1"/>
          <p:cNvSpPr txBox="1"/>
          <p:nvPr/>
        </p:nvSpPr>
        <p:spPr>
          <a:xfrm>
            <a:off x="956198" y="1605289"/>
            <a:ext cx="7601892" cy="2554545"/>
          </a:xfrm>
          <a:prstGeom prst="rect">
            <a:avLst/>
          </a:prstGeom>
          <a:noFill/>
        </p:spPr>
        <p:txBody>
          <a:bodyPr wrap="square" rtlCol="0">
            <a:spAutoFit/>
          </a:bodyPr>
          <a:lstStyle/>
          <a:p>
            <a:r>
              <a:rPr lang="en-US" sz="4000" dirty="0" smtClean="0">
                <a:solidFill>
                  <a:srgbClr val="008000"/>
                </a:solidFill>
              </a:rPr>
              <a:t>If you wanted to find information about a protein and the diseases it was associated with, where would you look? What would search for?</a:t>
            </a:r>
            <a:endParaRPr lang="en-US" sz="4000" dirty="0">
              <a:solidFill>
                <a:srgbClr val="008000"/>
              </a:solidFill>
            </a:endParaRPr>
          </a:p>
        </p:txBody>
      </p:sp>
    </p:spTree>
    <p:extLst>
      <p:ext uri="{BB962C8B-B14F-4D97-AF65-F5344CB8AC3E}">
        <p14:creationId xmlns:p14="http://schemas.microsoft.com/office/powerpoint/2010/main" val="496707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t="21855" b="17361"/>
          <a:stretch/>
        </p:blipFill>
        <p:spPr>
          <a:xfrm>
            <a:off x="1078321" y="3059494"/>
            <a:ext cx="2288221" cy="762000"/>
          </a:xfrm>
          <a:prstGeom prst="rect">
            <a:avLst/>
          </a:prstGeom>
        </p:spPr>
      </p:pic>
      <p:sp>
        <p:nvSpPr>
          <p:cNvPr id="6" name="Rectangle 2"/>
          <p:cNvSpPr txBox="1">
            <a:spLocks noChangeArrowheads="1"/>
          </p:cNvSpPr>
          <p:nvPr/>
        </p:nvSpPr>
        <p:spPr bwMode="auto">
          <a:xfrm>
            <a:off x="1676873" y="380303"/>
            <a:ext cx="6017877" cy="571500"/>
          </a:xfrm>
          <a:prstGeom prst="rect">
            <a:avLst/>
          </a:prstGeom>
          <a:noFill/>
          <a:ln w="9525">
            <a:noFill/>
            <a:miter lim="800000"/>
            <a:headEnd/>
            <a:tailEnd/>
          </a:ln>
        </p:spPr>
        <p:txBody>
          <a:bodyPr anchor="ctr"/>
          <a:lstStyle/>
          <a:p>
            <a:pPr>
              <a:defRPr/>
            </a:pPr>
            <a:r>
              <a:rPr lang="en-US" sz="4800" kern="0" dirty="0" smtClean="0">
                <a:solidFill>
                  <a:srgbClr val="000090"/>
                </a:solidFill>
                <a:latin typeface="+mj-lt"/>
                <a:ea typeface="+mj-ea"/>
                <a:cs typeface="+mj-cs"/>
              </a:rPr>
              <a:t>Some Possible Answers</a:t>
            </a:r>
            <a:endParaRPr lang="en-US" sz="4800" i="1" kern="0" dirty="0">
              <a:solidFill>
                <a:srgbClr val="000090"/>
              </a:solidFill>
              <a:latin typeface="+mj-lt"/>
              <a:ea typeface="+mj-ea"/>
              <a:cs typeface="+mj-cs"/>
            </a:endParaRPr>
          </a:p>
        </p:txBody>
      </p:sp>
      <p:pic>
        <p:nvPicPr>
          <p:cNvPr id="4" name="Picture 3"/>
          <p:cNvPicPr>
            <a:picLocks noChangeAspect="1"/>
          </p:cNvPicPr>
          <p:nvPr/>
        </p:nvPicPr>
        <p:blipFill>
          <a:blip r:embed="rId3"/>
          <a:stretch>
            <a:fillRect/>
          </a:stretch>
        </p:blipFill>
        <p:spPr>
          <a:xfrm>
            <a:off x="6432633" y="1867950"/>
            <a:ext cx="1952625" cy="1943100"/>
          </a:xfrm>
          <a:prstGeom prst="rect">
            <a:avLst/>
          </a:prstGeom>
        </p:spPr>
      </p:pic>
      <p:pic>
        <p:nvPicPr>
          <p:cNvPr id="5" name="Picture 4"/>
          <p:cNvPicPr>
            <a:picLocks noChangeAspect="1"/>
          </p:cNvPicPr>
          <p:nvPr/>
        </p:nvPicPr>
        <p:blipFill>
          <a:blip r:embed="rId4"/>
          <a:stretch>
            <a:fillRect/>
          </a:stretch>
        </p:blipFill>
        <p:spPr>
          <a:xfrm>
            <a:off x="1286810" y="4435171"/>
            <a:ext cx="1931698" cy="709689"/>
          </a:xfrm>
          <a:prstGeom prst="rect">
            <a:avLst/>
          </a:prstGeom>
        </p:spPr>
      </p:pic>
      <p:pic>
        <p:nvPicPr>
          <p:cNvPr id="7" name="Picture 6"/>
          <p:cNvPicPr>
            <a:picLocks noChangeAspect="1"/>
          </p:cNvPicPr>
          <p:nvPr/>
        </p:nvPicPr>
        <p:blipFill>
          <a:blip r:embed="rId5"/>
          <a:stretch>
            <a:fillRect/>
          </a:stretch>
        </p:blipFill>
        <p:spPr>
          <a:xfrm>
            <a:off x="6604083" y="4439689"/>
            <a:ext cx="2219325" cy="923925"/>
          </a:xfrm>
          <a:prstGeom prst="rect">
            <a:avLst/>
          </a:prstGeom>
        </p:spPr>
      </p:pic>
      <p:pic>
        <p:nvPicPr>
          <p:cNvPr id="1026" name="Picture 2" descr="Bing 20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9769" y="2025581"/>
            <a:ext cx="1459785" cy="5936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mputer by thilakarathna - Mac like comput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5937" y="2940645"/>
            <a:ext cx="2657074" cy="2826674"/>
          </a:xfrm>
          <a:prstGeom prst="rect">
            <a:avLst/>
          </a:prstGeom>
        </p:spPr>
      </p:pic>
      <p:sp>
        <p:nvSpPr>
          <p:cNvPr id="9" name="TextBox 8"/>
          <p:cNvSpPr txBox="1"/>
          <p:nvPr/>
        </p:nvSpPr>
        <p:spPr>
          <a:xfrm>
            <a:off x="3947886" y="3501567"/>
            <a:ext cx="1622688" cy="400110"/>
          </a:xfrm>
          <a:prstGeom prst="rect">
            <a:avLst/>
          </a:prstGeom>
          <a:noFill/>
          <a:ln>
            <a:solidFill>
              <a:schemeClr val="tx2"/>
            </a:solidFill>
          </a:ln>
        </p:spPr>
        <p:txBody>
          <a:bodyPr wrap="none" rtlCol="0">
            <a:spAutoFit/>
          </a:bodyPr>
          <a:lstStyle/>
          <a:p>
            <a:r>
              <a:rPr lang="en-US" sz="2000" b="1" dirty="0" smtClean="0"/>
              <a:t>Protein name</a:t>
            </a:r>
            <a:endParaRPr lang="en-US" sz="2000" b="1" dirty="0"/>
          </a:p>
        </p:txBody>
      </p:sp>
      <p:cxnSp>
        <p:nvCxnSpPr>
          <p:cNvPr id="10" name="Curved Connector 9"/>
          <p:cNvCxnSpPr/>
          <p:nvPr/>
        </p:nvCxnSpPr>
        <p:spPr>
          <a:xfrm flipV="1">
            <a:off x="5165797" y="3001718"/>
            <a:ext cx="1262940" cy="438776"/>
          </a:xfrm>
          <a:prstGeom prst="curvedConnector3">
            <a:avLst>
              <a:gd name="adj1" fmla="val 58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flipH="1" flipV="1">
            <a:off x="3137067" y="3015760"/>
            <a:ext cx="1262940" cy="438776"/>
          </a:xfrm>
          <a:prstGeom prst="curvedConnector3">
            <a:avLst>
              <a:gd name="adj1" fmla="val 58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a:off x="5165797" y="3936007"/>
            <a:ext cx="1262940" cy="438776"/>
          </a:xfrm>
          <a:prstGeom prst="curvedConnector3">
            <a:avLst>
              <a:gd name="adj1" fmla="val 58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flipH="1">
            <a:off x="3134951" y="3883599"/>
            <a:ext cx="1262940" cy="438776"/>
          </a:xfrm>
          <a:prstGeom prst="curvedConnector3">
            <a:avLst>
              <a:gd name="adj1" fmla="val 582"/>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8"/>
          <a:srcRect l="3733" t="34936" r="53600" b="41025"/>
          <a:stretch/>
        </p:blipFill>
        <p:spPr>
          <a:xfrm>
            <a:off x="101640" y="2516111"/>
            <a:ext cx="2438400" cy="571500"/>
          </a:xfrm>
          <a:prstGeom prst="rect">
            <a:avLst/>
          </a:prstGeom>
        </p:spPr>
      </p:pic>
      <p:sp>
        <p:nvSpPr>
          <p:cNvPr id="18" name="TextBox 17"/>
          <p:cNvSpPr txBox="1"/>
          <p:nvPr/>
        </p:nvSpPr>
        <p:spPr>
          <a:xfrm>
            <a:off x="197223" y="1576978"/>
            <a:ext cx="2748573" cy="461665"/>
          </a:xfrm>
          <a:prstGeom prst="rect">
            <a:avLst/>
          </a:prstGeom>
          <a:noFill/>
        </p:spPr>
        <p:txBody>
          <a:bodyPr wrap="none" rtlCol="0">
            <a:spAutoFit/>
          </a:bodyPr>
          <a:lstStyle/>
          <a:p>
            <a:r>
              <a:rPr lang="en-US" sz="2400" b="1" dirty="0" smtClean="0"/>
              <a:t>Web Search Engines</a:t>
            </a:r>
            <a:endParaRPr lang="en-US" sz="2400" b="1" dirty="0"/>
          </a:p>
        </p:txBody>
      </p:sp>
    </p:spTree>
    <p:extLst>
      <p:ext uri="{BB962C8B-B14F-4D97-AF65-F5344CB8AC3E}">
        <p14:creationId xmlns:p14="http://schemas.microsoft.com/office/powerpoint/2010/main" val="3244035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246" y="1901014"/>
            <a:ext cx="8784754" cy="3785652"/>
          </a:xfrm>
          <a:prstGeom prst="rect">
            <a:avLst/>
          </a:prstGeom>
          <a:noFill/>
        </p:spPr>
        <p:txBody>
          <a:bodyPr wrap="square" rtlCol="0">
            <a:spAutoFit/>
          </a:bodyPr>
          <a:lstStyle/>
          <a:p>
            <a:r>
              <a:rPr lang="en-US" sz="2400" dirty="0" smtClean="0"/>
              <a:t>• Medline</a:t>
            </a:r>
          </a:p>
          <a:p>
            <a:pPr marL="520700" indent="-230188">
              <a:tabLst>
                <a:tab pos="458788" algn="l"/>
              </a:tabLst>
            </a:pPr>
            <a:r>
              <a:rPr lang="en-US" sz="2400" dirty="0" smtClean="0"/>
              <a:t>• ~26 million references to journal articles in life  sciences with a concentration on biomedicine.</a:t>
            </a:r>
          </a:p>
          <a:p>
            <a:pPr marL="520700" indent="-230188">
              <a:tabLst>
                <a:tab pos="458788" algn="l"/>
              </a:tabLst>
            </a:pPr>
            <a:r>
              <a:rPr lang="en-US" sz="2400" dirty="0" smtClean="0"/>
              <a:t>• Indexed with NLM’s  </a:t>
            </a:r>
            <a:r>
              <a:rPr lang="en-US" sz="2400" dirty="0" smtClean="0">
                <a:hlinkClick r:id="rId2"/>
              </a:rPr>
              <a:t>Medical Subject Headings</a:t>
            </a:r>
            <a:r>
              <a:rPr lang="en-US" sz="2400" dirty="0" smtClean="0"/>
              <a:t> (</a:t>
            </a:r>
            <a:r>
              <a:rPr lang="en-US" sz="2400" dirty="0" err="1" smtClean="0"/>
              <a:t>MeSH</a:t>
            </a:r>
            <a:r>
              <a:rPr lang="en-US" sz="2400" dirty="0" smtClean="0"/>
              <a:t>®)</a:t>
            </a:r>
          </a:p>
          <a:p>
            <a:endParaRPr lang="en-US" sz="2400" dirty="0" smtClean="0"/>
          </a:p>
          <a:p>
            <a:r>
              <a:rPr lang="en-US" sz="2400" dirty="0"/>
              <a:t>• PubMed (</a:t>
            </a:r>
            <a:r>
              <a:rPr lang="en-US" sz="2400" dirty="0">
                <a:hlinkClick r:id="rId3"/>
              </a:rPr>
              <a:t>http://</a:t>
            </a:r>
            <a:r>
              <a:rPr lang="en-US" sz="2400" dirty="0" err="1">
                <a:hlinkClick r:id="rId3"/>
              </a:rPr>
              <a:t>www.ncbi.nlm.nih.gov</a:t>
            </a:r>
            <a:r>
              <a:rPr lang="en-US" sz="2400" dirty="0">
                <a:hlinkClick r:id="rId3"/>
              </a:rPr>
              <a:t>/</a:t>
            </a:r>
            <a:r>
              <a:rPr lang="en-US" sz="2400" dirty="0" err="1" smtClean="0">
                <a:hlinkClick r:id="rId3"/>
              </a:rPr>
              <a:t>pubmed</a:t>
            </a:r>
            <a:r>
              <a:rPr lang="en-US" sz="2400" dirty="0" smtClean="0"/>
              <a:t>)</a:t>
            </a:r>
          </a:p>
          <a:p>
            <a:pPr marL="458788" indent="-230188"/>
            <a:r>
              <a:rPr lang="en-US" sz="2400" dirty="0"/>
              <a:t>• Provides free access to </a:t>
            </a:r>
            <a:r>
              <a:rPr lang="en-US" sz="2400" dirty="0" smtClean="0">
                <a:hlinkClick r:id="rId4"/>
              </a:rPr>
              <a:t>MEDLINE</a:t>
            </a:r>
            <a:endParaRPr lang="en-US" sz="2400" dirty="0"/>
          </a:p>
          <a:p>
            <a:pPr marL="458788" indent="-230188"/>
            <a:r>
              <a:rPr lang="en-US" sz="2400" dirty="0"/>
              <a:t>• Links to full-text articles found in </a:t>
            </a:r>
            <a:r>
              <a:rPr lang="en-US" sz="2400" dirty="0">
                <a:hlinkClick r:id="rId5"/>
              </a:rPr>
              <a:t>PubMed Central</a:t>
            </a:r>
            <a:r>
              <a:rPr lang="en-US" sz="2400" dirty="0"/>
              <a:t> or at publisher web sites, and other related resources</a:t>
            </a:r>
            <a:r>
              <a:rPr lang="en-US" sz="2400" dirty="0" smtClean="0"/>
              <a:t>.</a:t>
            </a:r>
            <a:endParaRPr lang="en-US" sz="2400" dirty="0"/>
          </a:p>
          <a:p>
            <a:pPr marL="458788" indent="-230188"/>
            <a:r>
              <a:rPr lang="en-US" sz="2400" dirty="0"/>
              <a:t>• Provides Advanced search, and special filters</a:t>
            </a:r>
            <a:r>
              <a:rPr lang="en-US" sz="2400" dirty="0" smtClean="0"/>
              <a:t>.</a:t>
            </a:r>
            <a:endParaRPr lang="en-US" sz="2400" dirty="0"/>
          </a:p>
        </p:txBody>
      </p:sp>
      <p:sp>
        <p:nvSpPr>
          <p:cNvPr id="11" name="Rectangle 2"/>
          <p:cNvSpPr>
            <a:spLocks noGrp="1" noChangeArrowheads="1"/>
          </p:cNvSpPr>
          <p:nvPr>
            <p:ph type="title"/>
          </p:nvPr>
        </p:nvSpPr>
        <p:spPr>
          <a:xfrm>
            <a:off x="359246" y="-30601"/>
            <a:ext cx="8515077" cy="1591147"/>
          </a:xfrm>
        </p:spPr>
        <p:txBody>
          <a:bodyPr>
            <a:noAutofit/>
          </a:bodyPr>
          <a:lstStyle/>
          <a:p>
            <a:pPr eaLnBrk="1" hangingPunct="1"/>
            <a:r>
              <a:rPr lang="en-US" sz="4800" dirty="0" smtClean="0">
                <a:solidFill>
                  <a:srgbClr val="000090"/>
                </a:solidFill>
              </a:rPr>
              <a:t>Biomedical Literature </a:t>
            </a:r>
            <a:r>
              <a:rPr lang="en-US" sz="4800" dirty="0">
                <a:solidFill>
                  <a:srgbClr val="000090"/>
                </a:solidFill>
              </a:rPr>
              <a:t>R</a:t>
            </a:r>
            <a:r>
              <a:rPr lang="en-US" sz="4800" dirty="0" smtClean="0">
                <a:solidFill>
                  <a:srgbClr val="000090"/>
                </a:solidFill>
              </a:rPr>
              <a:t>esource: Medline/PubMed</a:t>
            </a:r>
            <a:endParaRPr lang="en-US" sz="4800" i="1" dirty="0" smtClean="0">
              <a:solidFill>
                <a:srgbClr val="000090"/>
              </a:solidFill>
            </a:endParaRPr>
          </a:p>
        </p:txBody>
      </p:sp>
      <p:sp>
        <p:nvSpPr>
          <p:cNvPr id="12" name="TextBox 11"/>
          <p:cNvSpPr txBox="1"/>
          <p:nvPr/>
        </p:nvSpPr>
        <p:spPr>
          <a:xfrm>
            <a:off x="210699" y="6423266"/>
            <a:ext cx="5626733" cy="338554"/>
          </a:xfrm>
          <a:prstGeom prst="rect">
            <a:avLst/>
          </a:prstGeom>
          <a:noFill/>
        </p:spPr>
        <p:txBody>
          <a:bodyPr wrap="none" rtlCol="0">
            <a:spAutoFit/>
          </a:bodyPr>
          <a:lstStyle/>
          <a:p>
            <a:r>
              <a:rPr lang="en-US" dirty="0" err="1" smtClean="0"/>
              <a:t>Source:http</a:t>
            </a:r>
            <a:r>
              <a:rPr lang="en-US" dirty="0" smtClean="0"/>
              <a:t>://</a:t>
            </a:r>
            <a:r>
              <a:rPr lang="en-US" dirty="0" err="1" smtClean="0"/>
              <a:t>www.nlm.nih.gov</a:t>
            </a:r>
            <a:r>
              <a:rPr lang="en-US" dirty="0" smtClean="0"/>
              <a:t>/pubs/factsheets/</a:t>
            </a:r>
            <a:r>
              <a:rPr lang="en-US" dirty="0" err="1" smtClean="0"/>
              <a:t>medline.html</a:t>
            </a:r>
            <a:endParaRPr lang="en-US" dirty="0"/>
          </a:p>
        </p:txBody>
      </p:sp>
      <p:grpSp>
        <p:nvGrpSpPr>
          <p:cNvPr id="13" name="Group 12"/>
          <p:cNvGrpSpPr/>
          <p:nvPr/>
        </p:nvGrpSpPr>
        <p:grpSpPr>
          <a:xfrm>
            <a:off x="210699" y="930292"/>
            <a:ext cx="2070100" cy="501067"/>
            <a:chOff x="3181350" y="2852108"/>
            <a:chExt cx="3798050" cy="978020"/>
          </a:xfrm>
        </p:grpSpPr>
        <p:pic>
          <p:nvPicPr>
            <p:cNvPr id="3074" name="Picture 2"/>
            <p:cNvPicPr>
              <a:picLocks noChangeAspect="1" noChangeArrowheads="1"/>
            </p:cNvPicPr>
            <p:nvPr/>
          </p:nvPicPr>
          <p:blipFill>
            <a:blip r:embed="rId6" cstate="print"/>
            <a:srcRect b="15141"/>
            <a:stretch>
              <a:fillRect/>
            </a:stretch>
          </p:blipFill>
          <p:spPr bwMode="auto">
            <a:xfrm>
              <a:off x="3181350" y="2852108"/>
              <a:ext cx="2781300" cy="978020"/>
            </a:xfrm>
            <a:prstGeom prst="rect">
              <a:avLst/>
            </a:prstGeom>
            <a:noFill/>
            <a:ln w="9525">
              <a:noFill/>
              <a:miter lim="800000"/>
              <a:headEnd/>
              <a:tailEnd/>
            </a:ln>
          </p:spPr>
        </p:pic>
        <p:pic>
          <p:nvPicPr>
            <p:cNvPr id="3075" name="Picture 3"/>
            <p:cNvPicPr>
              <a:picLocks noChangeAspect="1" noChangeArrowheads="1"/>
            </p:cNvPicPr>
            <p:nvPr/>
          </p:nvPicPr>
          <p:blipFill>
            <a:blip r:embed="rId7" cstate="print"/>
            <a:srcRect b="22213"/>
            <a:stretch>
              <a:fillRect/>
            </a:stretch>
          </p:blipFill>
          <p:spPr bwMode="auto">
            <a:xfrm>
              <a:off x="5960225" y="2852108"/>
              <a:ext cx="1019175" cy="978020"/>
            </a:xfrm>
            <a:prstGeom prst="rect">
              <a:avLst/>
            </a:prstGeom>
            <a:noFill/>
            <a:ln w="9525">
              <a:noFill/>
              <a:miter lim="800000"/>
              <a:headEnd/>
              <a:tailEnd/>
            </a:ln>
          </p:spPr>
        </p:pic>
      </p:grpSp>
      <p:pic>
        <p:nvPicPr>
          <p:cNvPr id="3" name="Picture 2" descr="pubmed-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900" y="3619545"/>
            <a:ext cx="1778000" cy="667241"/>
          </a:xfrm>
          <a:prstGeom prst="rect">
            <a:avLst/>
          </a:prstGeom>
        </p:spPr>
      </p:pic>
    </p:spTree>
    <p:extLst>
      <p:ext uri="{BB962C8B-B14F-4D97-AF65-F5344CB8AC3E}">
        <p14:creationId xmlns:p14="http://schemas.microsoft.com/office/powerpoint/2010/main" val="305997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546651" y="155575"/>
            <a:ext cx="7772400" cy="641350"/>
          </a:xfrm>
        </p:spPr>
        <p:txBody>
          <a:bodyPr>
            <a:noAutofit/>
          </a:bodyPr>
          <a:lstStyle/>
          <a:p>
            <a:pPr eaLnBrk="1" hangingPunct="1"/>
            <a:r>
              <a:rPr lang="en-US" sz="4000" dirty="0" smtClean="0">
                <a:solidFill>
                  <a:srgbClr val="000090"/>
                </a:solidFill>
              </a:rPr>
              <a:t>Common issues</a:t>
            </a:r>
            <a:endParaRPr lang="en-US" sz="4000" b="1" i="1" dirty="0" smtClean="0">
              <a:solidFill>
                <a:srgbClr val="000090"/>
              </a:solidFill>
            </a:endParaRPr>
          </a:p>
        </p:txBody>
      </p:sp>
      <p:sp>
        <p:nvSpPr>
          <p:cNvPr id="15" name="TextBox 14"/>
          <p:cNvSpPr txBox="1"/>
          <p:nvPr/>
        </p:nvSpPr>
        <p:spPr>
          <a:xfrm>
            <a:off x="0" y="777104"/>
            <a:ext cx="4862806" cy="461665"/>
          </a:xfrm>
          <a:prstGeom prst="rect">
            <a:avLst/>
          </a:prstGeom>
          <a:noFill/>
        </p:spPr>
        <p:txBody>
          <a:bodyPr wrap="none" rtlCol="0">
            <a:spAutoFit/>
          </a:bodyPr>
          <a:lstStyle/>
          <a:p>
            <a:r>
              <a:rPr lang="en-US" sz="2400" dirty="0" smtClean="0"/>
              <a:t>-Too many articles , </a:t>
            </a:r>
            <a:r>
              <a:rPr lang="en-US" sz="2400" dirty="0" err="1" smtClean="0"/>
              <a:t>e.g</a:t>
            </a:r>
            <a:r>
              <a:rPr lang="en-US" sz="2400" dirty="0" smtClean="0"/>
              <a:t>  keyword p53 </a:t>
            </a:r>
          </a:p>
        </p:txBody>
      </p:sp>
      <p:sp>
        <p:nvSpPr>
          <p:cNvPr id="13" name="TextBox 12"/>
          <p:cNvSpPr txBox="1"/>
          <p:nvPr/>
        </p:nvSpPr>
        <p:spPr>
          <a:xfrm>
            <a:off x="-37940" y="2909296"/>
            <a:ext cx="8890000" cy="830997"/>
          </a:xfrm>
          <a:prstGeom prst="rect">
            <a:avLst/>
          </a:prstGeom>
          <a:noFill/>
        </p:spPr>
        <p:txBody>
          <a:bodyPr wrap="square" rtlCol="0">
            <a:spAutoFit/>
          </a:bodyPr>
          <a:lstStyle/>
          <a:p>
            <a:pPr marL="106363" indent="-106363"/>
            <a:r>
              <a:rPr lang="en-US" sz="2400" dirty="0" smtClean="0"/>
              <a:t>-Retrieval of a subset of articles due to narrow search (not including synonyms), </a:t>
            </a:r>
            <a:r>
              <a:rPr lang="en-US" sz="2400" dirty="0" err="1" smtClean="0"/>
              <a:t>e.g</a:t>
            </a:r>
            <a:r>
              <a:rPr lang="en-US" sz="2400" dirty="0" smtClean="0"/>
              <a:t>  compare CRYAA alone and including </a:t>
            </a:r>
            <a:r>
              <a:rPr lang="en-US" sz="2400" dirty="0" err="1" smtClean="0"/>
              <a:t>alphaA-crystallin</a:t>
            </a:r>
            <a:r>
              <a:rPr lang="en-US" sz="2400" dirty="0" smtClean="0"/>
              <a:t> </a:t>
            </a:r>
          </a:p>
        </p:txBody>
      </p:sp>
      <p:pic>
        <p:nvPicPr>
          <p:cNvPr id="2" name="Picture 1" descr="p53_results.png"/>
          <p:cNvPicPr>
            <a:picLocks noChangeAspect="1"/>
          </p:cNvPicPr>
          <p:nvPr/>
        </p:nvPicPr>
        <p:blipFill rotWithShape="1">
          <a:blip r:embed="rId3">
            <a:extLst>
              <a:ext uri="{28A0092B-C50C-407E-A947-70E740481C1C}">
                <a14:useLocalDpi xmlns:a14="http://schemas.microsoft.com/office/drawing/2010/main" val="0"/>
              </a:ext>
            </a:extLst>
          </a:blip>
          <a:srcRect l="40027" t="81177" r="21295"/>
          <a:stretch/>
        </p:blipFill>
        <p:spPr>
          <a:xfrm>
            <a:off x="6313843" y="1481364"/>
            <a:ext cx="2362703" cy="645448"/>
          </a:xfrm>
          <a:prstGeom prst="rect">
            <a:avLst/>
          </a:prstGeom>
        </p:spPr>
      </p:pic>
      <p:pic>
        <p:nvPicPr>
          <p:cNvPr id="12" name="Picture 11" descr="p53_results.png"/>
          <p:cNvPicPr>
            <a:picLocks noChangeAspect="1"/>
          </p:cNvPicPr>
          <p:nvPr/>
        </p:nvPicPr>
        <p:blipFill rotWithShape="1">
          <a:blip r:embed="rId3">
            <a:extLst>
              <a:ext uri="{28A0092B-C50C-407E-A947-70E740481C1C}">
                <a14:useLocalDpi xmlns:a14="http://schemas.microsoft.com/office/drawing/2010/main" val="0"/>
              </a:ext>
            </a:extLst>
          </a:blip>
          <a:srcRect r="24327" b="74578"/>
          <a:stretch/>
        </p:blipFill>
        <p:spPr>
          <a:xfrm>
            <a:off x="207792" y="1337635"/>
            <a:ext cx="4622625" cy="871710"/>
          </a:xfrm>
          <a:prstGeom prst="rect">
            <a:avLst/>
          </a:prstGeom>
        </p:spPr>
      </p:pic>
      <p:sp>
        <p:nvSpPr>
          <p:cNvPr id="17" name="Rectangle 16"/>
          <p:cNvSpPr/>
          <p:nvPr/>
        </p:nvSpPr>
        <p:spPr>
          <a:xfrm>
            <a:off x="207791" y="1337635"/>
            <a:ext cx="4622625" cy="87171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365035" y="1337635"/>
            <a:ext cx="2328000" cy="87171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181600" y="150767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56600" y="3760239"/>
            <a:ext cx="8617999" cy="2093044"/>
            <a:chOff x="156600" y="3760239"/>
            <a:chExt cx="8617999" cy="2093044"/>
          </a:xfrm>
        </p:grpSpPr>
        <p:pic>
          <p:nvPicPr>
            <p:cNvPr id="19" name="Picture 18" descr="CRYAA_results.png"/>
            <p:cNvPicPr>
              <a:picLocks noChangeAspect="1"/>
            </p:cNvPicPr>
            <p:nvPr/>
          </p:nvPicPr>
          <p:blipFill rotWithShape="1">
            <a:blip r:embed="rId4">
              <a:extLst>
                <a:ext uri="{28A0092B-C50C-407E-A947-70E740481C1C}">
                  <a14:useLocalDpi xmlns:a14="http://schemas.microsoft.com/office/drawing/2010/main" val="0"/>
                </a:ext>
              </a:extLst>
            </a:blip>
            <a:srcRect b="77418"/>
            <a:stretch/>
          </p:blipFill>
          <p:spPr>
            <a:xfrm>
              <a:off x="686689" y="3760239"/>
              <a:ext cx="5676900" cy="837446"/>
            </a:xfrm>
            <a:prstGeom prst="rect">
              <a:avLst/>
            </a:prstGeom>
          </p:spPr>
        </p:pic>
        <p:pic>
          <p:nvPicPr>
            <p:cNvPr id="20" name="Picture 19" descr="CRYAA_or_crystallin_results.png"/>
            <p:cNvPicPr>
              <a:picLocks noChangeAspect="1"/>
            </p:cNvPicPr>
            <p:nvPr/>
          </p:nvPicPr>
          <p:blipFill rotWithShape="1">
            <a:blip r:embed="rId5">
              <a:extLst>
                <a:ext uri="{28A0092B-C50C-407E-A947-70E740481C1C}">
                  <a14:useLocalDpi xmlns:a14="http://schemas.microsoft.com/office/drawing/2010/main" val="0"/>
                </a:ext>
              </a:extLst>
            </a:blip>
            <a:srcRect r="7374" b="77153"/>
            <a:stretch/>
          </p:blipFill>
          <p:spPr>
            <a:xfrm>
              <a:off x="156600" y="5003137"/>
              <a:ext cx="6258181" cy="850146"/>
            </a:xfrm>
            <a:prstGeom prst="rect">
              <a:avLst/>
            </a:prstGeom>
          </p:spPr>
        </p:pic>
        <p:sp>
          <p:nvSpPr>
            <p:cNvPr id="6" name="TextBox 5"/>
            <p:cNvSpPr txBox="1"/>
            <p:nvPr/>
          </p:nvSpPr>
          <p:spPr>
            <a:xfrm>
              <a:off x="7094181" y="3944102"/>
              <a:ext cx="1680418" cy="461665"/>
            </a:xfrm>
            <a:prstGeom prst="rect">
              <a:avLst/>
            </a:prstGeom>
            <a:noFill/>
          </p:spPr>
          <p:txBody>
            <a:bodyPr wrap="none" rtlCol="0">
              <a:spAutoFit/>
            </a:bodyPr>
            <a:lstStyle/>
            <a:p>
              <a:r>
                <a:rPr lang="en-US" sz="2400" b="1" dirty="0" smtClean="0"/>
                <a:t>110 Articles </a:t>
              </a:r>
              <a:endParaRPr lang="en-US" sz="2400" b="1" dirty="0"/>
            </a:p>
          </p:txBody>
        </p:sp>
        <p:sp>
          <p:nvSpPr>
            <p:cNvPr id="22" name="TextBox 21"/>
            <p:cNvSpPr txBox="1"/>
            <p:nvPr/>
          </p:nvSpPr>
          <p:spPr>
            <a:xfrm>
              <a:off x="7094181" y="5167468"/>
              <a:ext cx="1680418" cy="461665"/>
            </a:xfrm>
            <a:prstGeom prst="rect">
              <a:avLst/>
            </a:prstGeom>
            <a:noFill/>
          </p:spPr>
          <p:txBody>
            <a:bodyPr wrap="none" rtlCol="0">
              <a:spAutoFit/>
            </a:bodyPr>
            <a:lstStyle/>
            <a:p>
              <a:r>
                <a:rPr lang="en-US" sz="2400" b="1" dirty="0" smtClean="0"/>
                <a:t>510 Articles </a:t>
              </a:r>
              <a:endParaRPr lang="en-US" sz="2400" b="1" dirty="0"/>
            </a:p>
          </p:txBody>
        </p:sp>
        <p:sp>
          <p:nvSpPr>
            <p:cNvPr id="23" name="Right Arrow 22"/>
            <p:cNvSpPr/>
            <p:nvPr/>
          </p:nvSpPr>
          <p:spPr>
            <a:xfrm>
              <a:off x="6414781" y="3961283"/>
              <a:ext cx="54168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6486716" y="5159800"/>
              <a:ext cx="54168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168397" y="2423677"/>
            <a:ext cx="8681544" cy="400110"/>
          </a:xfrm>
          <a:prstGeom prst="rect">
            <a:avLst/>
          </a:prstGeom>
          <a:noFill/>
          <a:ln>
            <a:solidFill>
              <a:schemeClr val="tx2"/>
            </a:solidFill>
          </a:ln>
        </p:spPr>
        <p:txBody>
          <a:bodyPr wrap="none" rtlCol="0">
            <a:spAutoFit/>
          </a:bodyPr>
          <a:lstStyle/>
          <a:p>
            <a:r>
              <a:rPr lang="en-US" sz="2000" dirty="0" smtClean="0">
                <a:solidFill>
                  <a:srgbClr val="002060"/>
                </a:solidFill>
              </a:rPr>
              <a:t>Possible solutions: Use Filters, </a:t>
            </a:r>
            <a:r>
              <a:rPr lang="en-US" sz="2000" dirty="0" err="1" smtClean="0">
                <a:solidFill>
                  <a:srgbClr val="002060"/>
                </a:solidFill>
              </a:rPr>
              <a:t>MeSH</a:t>
            </a:r>
            <a:r>
              <a:rPr lang="en-US" sz="2000" dirty="0" smtClean="0">
                <a:solidFill>
                  <a:srgbClr val="002060"/>
                </a:solidFill>
              </a:rPr>
              <a:t> terms, or Boolean operators to scope results</a:t>
            </a:r>
            <a:endParaRPr lang="en-US" sz="2000" dirty="0">
              <a:solidFill>
                <a:srgbClr val="002060"/>
              </a:solidFill>
            </a:endParaRPr>
          </a:p>
        </p:txBody>
      </p:sp>
      <p:sp>
        <p:nvSpPr>
          <p:cNvPr id="21" name="TextBox 20"/>
          <p:cNvSpPr txBox="1"/>
          <p:nvPr/>
        </p:nvSpPr>
        <p:spPr>
          <a:xfrm>
            <a:off x="1925210" y="6002002"/>
            <a:ext cx="4453142" cy="369332"/>
          </a:xfrm>
          <a:prstGeom prst="rect">
            <a:avLst/>
          </a:prstGeom>
          <a:noFill/>
          <a:ln>
            <a:solidFill>
              <a:schemeClr val="tx2"/>
            </a:solidFill>
          </a:ln>
        </p:spPr>
        <p:txBody>
          <a:bodyPr wrap="none" rtlCol="0">
            <a:spAutoFit/>
          </a:bodyPr>
          <a:lstStyle/>
          <a:p>
            <a:r>
              <a:rPr lang="en-US" dirty="0" smtClean="0">
                <a:solidFill>
                  <a:srgbClr val="002060"/>
                </a:solidFill>
              </a:rPr>
              <a:t>Possible solutions: Include relevant synonyms</a:t>
            </a:r>
            <a:endParaRPr lang="en-US" dirty="0">
              <a:solidFill>
                <a:srgbClr val="002060"/>
              </a:solidFill>
            </a:endParaRPr>
          </a:p>
        </p:txBody>
      </p:sp>
    </p:spTree>
    <p:extLst>
      <p:ext uri="{BB962C8B-B14F-4D97-AF65-F5344CB8AC3E}">
        <p14:creationId xmlns:p14="http://schemas.microsoft.com/office/powerpoint/2010/main" val="4190464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09600" y="155575"/>
            <a:ext cx="7772400" cy="641350"/>
          </a:xfrm>
        </p:spPr>
        <p:txBody>
          <a:bodyPr>
            <a:noAutofit/>
          </a:bodyPr>
          <a:lstStyle/>
          <a:p>
            <a:pPr eaLnBrk="1" hangingPunct="1"/>
            <a:r>
              <a:rPr lang="en-US" sz="4000" dirty="0" smtClean="0">
                <a:solidFill>
                  <a:srgbClr val="000090"/>
                </a:solidFill>
              </a:rPr>
              <a:t>Common issues</a:t>
            </a:r>
            <a:endParaRPr lang="en-US" sz="4000" b="1" i="1" dirty="0" smtClean="0">
              <a:solidFill>
                <a:srgbClr val="000090"/>
              </a:solidFill>
            </a:endParaRPr>
          </a:p>
        </p:txBody>
      </p:sp>
      <p:sp>
        <p:nvSpPr>
          <p:cNvPr id="15" name="TextBox 14"/>
          <p:cNvSpPr txBox="1"/>
          <p:nvPr/>
        </p:nvSpPr>
        <p:spPr>
          <a:xfrm>
            <a:off x="196473" y="945333"/>
            <a:ext cx="8820527" cy="830997"/>
          </a:xfrm>
          <a:prstGeom prst="rect">
            <a:avLst/>
          </a:prstGeom>
          <a:noFill/>
        </p:spPr>
        <p:txBody>
          <a:bodyPr wrap="square" rtlCol="0">
            <a:spAutoFit/>
          </a:bodyPr>
          <a:lstStyle/>
          <a:p>
            <a:r>
              <a:rPr lang="en-US" sz="2400" dirty="0" smtClean="0"/>
              <a:t>-Articles not relevant to the query due to many possible meanings for the word, e.g. CPSI</a:t>
            </a:r>
          </a:p>
        </p:txBody>
      </p:sp>
      <p:pic>
        <p:nvPicPr>
          <p:cNvPr id="2" name="Picture 1" descr="cpsi_as_institution2.png"/>
          <p:cNvPicPr>
            <a:picLocks noChangeAspect="1"/>
          </p:cNvPicPr>
          <p:nvPr/>
        </p:nvPicPr>
        <p:blipFill rotWithShape="1">
          <a:blip r:embed="rId3">
            <a:extLst>
              <a:ext uri="{28A0092B-C50C-407E-A947-70E740481C1C}">
                <a14:useLocalDpi xmlns:a14="http://schemas.microsoft.com/office/drawing/2010/main" val="0"/>
              </a:ext>
            </a:extLst>
          </a:blip>
          <a:srcRect b="39720"/>
          <a:stretch/>
        </p:blipFill>
        <p:spPr>
          <a:xfrm>
            <a:off x="382525" y="5221874"/>
            <a:ext cx="8229600" cy="1457711"/>
          </a:xfrm>
          <a:prstGeom prst="rect">
            <a:avLst/>
          </a:prstGeom>
        </p:spPr>
      </p:pic>
      <p:pic>
        <p:nvPicPr>
          <p:cNvPr id="3" name="Picture 2" descr="cpsi_as_score2.png"/>
          <p:cNvPicPr>
            <a:picLocks noChangeAspect="1"/>
          </p:cNvPicPr>
          <p:nvPr/>
        </p:nvPicPr>
        <p:blipFill rotWithShape="1">
          <a:blip r:embed="rId4">
            <a:extLst>
              <a:ext uri="{28A0092B-C50C-407E-A947-70E740481C1C}">
                <a14:useLocalDpi xmlns:a14="http://schemas.microsoft.com/office/drawing/2010/main" val="0"/>
              </a:ext>
            </a:extLst>
          </a:blip>
          <a:srcRect t="1" b="28140"/>
          <a:stretch/>
        </p:blipFill>
        <p:spPr>
          <a:xfrm>
            <a:off x="382525" y="1871303"/>
            <a:ext cx="7315200" cy="1034354"/>
          </a:xfrm>
          <a:prstGeom prst="rect">
            <a:avLst/>
          </a:prstGeom>
        </p:spPr>
      </p:pic>
      <p:pic>
        <p:nvPicPr>
          <p:cNvPr id="4" name="Picture 3" descr="cpsi_as_drug.png"/>
          <p:cNvPicPr>
            <a:picLocks noChangeAspect="1"/>
          </p:cNvPicPr>
          <p:nvPr/>
        </p:nvPicPr>
        <p:blipFill rotWithShape="1">
          <a:blip r:embed="rId5">
            <a:extLst>
              <a:ext uri="{28A0092B-C50C-407E-A947-70E740481C1C}">
                <a14:useLocalDpi xmlns:a14="http://schemas.microsoft.com/office/drawing/2010/main" val="0"/>
              </a:ext>
            </a:extLst>
          </a:blip>
          <a:srcRect b="35463"/>
          <a:stretch/>
        </p:blipFill>
        <p:spPr>
          <a:xfrm>
            <a:off x="382525" y="2991708"/>
            <a:ext cx="7315200" cy="962738"/>
          </a:xfrm>
          <a:prstGeom prst="rect">
            <a:avLst/>
          </a:prstGeom>
        </p:spPr>
      </p:pic>
      <p:pic>
        <p:nvPicPr>
          <p:cNvPr id="5" name="Picture 4" descr="cpsi_as_gene.png"/>
          <p:cNvPicPr>
            <a:picLocks noChangeAspect="1"/>
          </p:cNvPicPr>
          <p:nvPr/>
        </p:nvPicPr>
        <p:blipFill rotWithShape="1">
          <a:blip r:embed="rId6">
            <a:extLst>
              <a:ext uri="{28A0092B-C50C-407E-A947-70E740481C1C}">
                <a14:useLocalDpi xmlns:a14="http://schemas.microsoft.com/office/drawing/2010/main" val="0"/>
              </a:ext>
            </a:extLst>
          </a:blip>
          <a:srcRect b="26882"/>
          <a:stretch/>
        </p:blipFill>
        <p:spPr>
          <a:xfrm>
            <a:off x="382525" y="4040497"/>
            <a:ext cx="7315200" cy="1095326"/>
          </a:xfrm>
          <a:prstGeom prst="rect">
            <a:avLst/>
          </a:prstGeom>
        </p:spPr>
      </p:pic>
      <p:sp>
        <p:nvSpPr>
          <p:cNvPr id="6" name="Oval 5"/>
          <p:cNvSpPr/>
          <p:nvPr/>
        </p:nvSpPr>
        <p:spPr>
          <a:xfrm>
            <a:off x="3763939" y="6414202"/>
            <a:ext cx="872132" cy="36718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610327" y="4024603"/>
            <a:ext cx="872132" cy="36718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033886" y="2002192"/>
            <a:ext cx="1069827" cy="36718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806073" y="3022306"/>
            <a:ext cx="1069827" cy="36718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6371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18278"/>
            <a:ext cx="8915400" cy="1143000"/>
          </a:xfrm>
        </p:spPr>
        <p:txBody>
          <a:bodyPr>
            <a:normAutofit/>
          </a:bodyPr>
          <a:lstStyle/>
          <a:p>
            <a:r>
              <a:rPr lang="en-US" sz="4000" dirty="0" smtClean="0">
                <a:solidFill>
                  <a:srgbClr val="000090"/>
                </a:solidFill>
              </a:rPr>
              <a:t>Some Tips for PubMed Searches</a:t>
            </a:r>
            <a:endParaRPr lang="en-US" sz="4000" dirty="0">
              <a:solidFill>
                <a:srgbClr val="000090"/>
              </a:solidFill>
            </a:endParaRPr>
          </a:p>
        </p:txBody>
      </p:sp>
      <p:sp>
        <p:nvSpPr>
          <p:cNvPr id="13" name="TextBox 12"/>
          <p:cNvSpPr txBox="1"/>
          <p:nvPr/>
        </p:nvSpPr>
        <p:spPr>
          <a:xfrm>
            <a:off x="322007" y="1004938"/>
            <a:ext cx="8593393" cy="3785652"/>
          </a:xfrm>
          <a:prstGeom prst="rect">
            <a:avLst/>
          </a:prstGeom>
          <a:noFill/>
        </p:spPr>
        <p:txBody>
          <a:bodyPr wrap="square" rtlCol="0">
            <a:spAutoFit/>
          </a:bodyPr>
          <a:lstStyle/>
          <a:p>
            <a:r>
              <a:rPr lang="en-US" sz="2400" dirty="0" smtClean="0"/>
              <a:t>• Use Filters </a:t>
            </a:r>
            <a:r>
              <a:rPr lang="en-US" sz="2400" dirty="0"/>
              <a:t>to narrow your search</a:t>
            </a:r>
          </a:p>
          <a:p>
            <a:r>
              <a:rPr lang="en-US" sz="2400" dirty="0"/>
              <a:t>    </a:t>
            </a:r>
            <a:r>
              <a:rPr lang="en-US" sz="2400" dirty="0" smtClean="0"/>
              <a:t>e.g</a:t>
            </a:r>
            <a:r>
              <a:rPr lang="en-US" sz="2400" dirty="0"/>
              <a:t>. selecting </a:t>
            </a:r>
            <a:r>
              <a:rPr lang="en-US" sz="2400" dirty="0" smtClean="0"/>
              <a:t>species human</a:t>
            </a:r>
          </a:p>
          <a:p>
            <a:r>
              <a:rPr lang="en-US" sz="2400" dirty="0" smtClean="0"/>
              <a:t>• Use Advanced Search to narrow your search:</a:t>
            </a:r>
          </a:p>
          <a:p>
            <a:pPr lvl="1"/>
            <a:r>
              <a:rPr lang="en-US" sz="2400" dirty="0" smtClean="0"/>
              <a:t>Boolean operators AND, OR, NOT </a:t>
            </a:r>
            <a:endParaRPr lang="en-US" sz="2400" dirty="0"/>
          </a:p>
          <a:p>
            <a:pPr marL="396875" lvl="1" indent="1588"/>
            <a:r>
              <a:rPr lang="en-US" sz="2400" dirty="0" smtClean="0"/>
              <a:t>e.g. </a:t>
            </a:r>
            <a:r>
              <a:rPr lang="en-US" sz="2400" dirty="0"/>
              <a:t>to retrieve articles on CPSI that are less likely to be about </a:t>
            </a:r>
            <a:r>
              <a:rPr lang="en-US" sz="2400" dirty="0" smtClean="0"/>
              <a:t>prostatitis score,</a:t>
            </a:r>
          </a:p>
          <a:p>
            <a:pPr marL="396875" lvl="1" indent="460375"/>
            <a:r>
              <a:rPr lang="en-US" sz="2400" dirty="0" smtClean="0"/>
              <a:t>search for CPSI NOT prostatitis</a:t>
            </a:r>
          </a:p>
          <a:p>
            <a:pPr marL="0" lvl="1"/>
            <a:r>
              <a:rPr lang="en-US" sz="2400" dirty="0" smtClean="0"/>
              <a:t>• </a:t>
            </a:r>
            <a:r>
              <a:rPr lang="en-US" sz="2400" dirty="0"/>
              <a:t>Search for phrases in quotes</a:t>
            </a:r>
          </a:p>
          <a:p>
            <a:pPr marL="166688" lvl="1"/>
            <a:r>
              <a:rPr lang="en-US" sz="2400" dirty="0"/>
              <a:t>e.g. “breast cancer</a:t>
            </a:r>
            <a:r>
              <a:rPr lang="en-US" sz="2400" dirty="0" smtClean="0"/>
              <a:t>”</a:t>
            </a:r>
          </a:p>
          <a:p>
            <a:pPr marL="0" lvl="1"/>
            <a:r>
              <a:rPr lang="en-US" sz="2400" dirty="0" smtClean="0"/>
              <a:t>• Use Wildcards * to expand your query</a:t>
            </a:r>
          </a:p>
        </p:txBody>
      </p:sp>
      <p:grpSp>
        <p:nvGrpSpPr>
          <p:cNvPr id="11" name="Group 10"/>
          <p:cNvGrpSpPr/>
          <p:nvPr/>
        </p:nvGrpSpPr>
        <p:grpSpPr>
          <a:xfrm>
            <a:off x="4224730" y="4820548"/>
            <a:ext cx="3797300" cy="1839871"/>
            <a:chOff x="4931484" y="5040447"/>
            <a:chExt cx="3797300" cy="1839871"/>
          </a:xfrm>
        </p:grpSpPr>
        <p:pic>
          <p:nvPicPr>
            <p:cNvPr id="5" name="Picture 4" descr="phosphoryl_expansion.png"/>
            <p:cNvPicPr>
              <a:picLocks noChangeAspect="1"/>
            </p:cNvPicPr>
            <p:nvPr/>
          </p:nvPicPr>
          <p:blipFill rotWithShape="1">
            <a:blip r:embed="rId3">
              <a:extLst>
                <a:ext uri="{28A0092B-C50C-407E-A947-70E740481C1C}">
                  <a14:useLocalDpi xmlns:a14="http://schemas.microsoft.com/office/drawing/2010/main" val="0"/>
                </a:ext>
              </a:extLst>
            </a:blip>
            <a:srcRect b="28595"/>
            <a:stretch/>
          </p:blipFill>
          <p:spPr>
            <a:xfrm>
              <a:off x="4931484" y="5040447"/>
              <a:ext cx="3797300" cy="1614196"/>
            </a:xfrm>
            <a:prstGeom prst="rect">
              <a:avLst/>
            </a:prstGeom>
          </p:spPr>
        </p:pic>
        <p:sp>
          <p:nvSpPr>
            <p:cNvPr id="15" name="TextBox 14"/>
            <p:cNvSpPr txBox="1"/>
            <p:nvPr/>
          </p:nvSpPr>
          <p:spPr>
            <a:xfrm>
              <a:off x="4956775" y="6510986"/>
              <a:ext cx="1798239" cy="369332"/>
            </a:xfrm>
            <a:prstGeom prst="rect">
              <a:avLst/>
            </a:prstGeom>
            <a:noFill/>
          </p:spPr>
          <p:txBody>
            <a:bodyPr wrap="none" rtlCol="0">
              <a:spAutoFit/>
            </a:bodyPr>
            <a:lstStyle/>
            <a:p>
              <a:r>
                <a:rPr lang="en-US" dirty="0" smtClean="0"/>
                <a:t>Expanded Query</a:t>
              </a:r>
              <a:endParaRPr lang="en-US" dirty="0"/>
            </a:p>
          </p:txBody>
        </p:sp>
      </p:grpSp>
      <p:sp>
        <p:nvSpPr>
          <p:cNvPr id="2" name="TextBox 1"/>
          <p:cNvSpPr txBox="1"/>
          <p:nvPr/>
        </p:nvSpPr>
        <p:spPr>
          <a:xfrm>
            <a:off x="6451053" y="4451216"/>
            <a:ext cx="1782604" cy="461665"/>
          </a:xfrm>
          <a:prstGeom prst="rect">
            <a:avLst/>
          </a:prstGeom>
          <a:noFill/>
        </p:spPr>
        <p:txBody>
          <a:bodyPr wrap="none" rtlCol="0">
            <a:spAutoFit/>
          </a:bodyPr>
          <a:lstStyle/>
          <a:p>
            <a:r>
              <a:rPr lang="en-US" sz="2400" b="1" dirty="0" smtClean="0">
                <a:solidFill>
                  <a:srgbClr val="FF0000"/>
                </a:solidFill>
              </a:rPr>
              <a:t>Phosphoryl*</a:t>
            </a:r>
            <a:endParaRPr lang="en-US" sz="2400" b="1" dirty="0">
              <a:solidFill>
                <a:srgbClr val="FF0000"/>
              </a:solidFill>
            </a:endParaRPr>
          </a:p>
        </p:txBody>
      </p:sp>
      <p:sp>
        <p:nvSpPr>
          <p:cNvPr id="3" name="TextBox 2"/>
          <p:cNvSpPr txBox="1"/>
          <p:nvPr/>
        </p:nvSpPr>
        <p:spPr>
          <a:xfrm>
            <a:off x="322007" y="5118100"/>
            <a:ext cx="3767393" cy="1200328"/>
          </a:xfrm>
          <a:prstGeom prst="rect">
            <a:avLst/>
          </a:prstGeom>
          <a:noFill/>
        </p:spPr>
        <p:txBody>
          <a:bodyPr wrap="square" rtlCol="0">
            <a:spAutoFit/>
          </a:bodyPr>
          <a:lstStyle/>
          <a:p>
            <a:pPr marL="177800" indent="-177800"/>
            <a:r>
              <a:rPr lang="en-US" sz="2400" dirty="0" smtClean="0">
                <a:solidFill>
                  <a:srgbClr val="008000"/>
                </a:solidFill>
              </a:rPr>
              <a:t>*Results can be saved locally, so you can review them at a later time</a:t>
            </a:r>
            <a:endParaRPr lang="en-US" sz="2400" dirty="0">
              <a:solidFill>
                <a:srgbClr val="008000"/>
              </a:solidFill>
            </a:endParaRPr>
          </a:p>
        </p:txBody>
      </p:sp>
    </p:spTree>
    <p:extLst>
      <p:ext uri="{BB962C8B-B14F-4D97-AF65-F5344CB8AC3E}">
        <p14:creationId xmlns:p14="http://schemas.microsoft.com/office/powerpoint/2010/main" val="13836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28183" y="347415"/>
            <a:ext cx="7363582" cy="571500"/>
          </a:xfrm>
          <a:prstGeom prst="rect">
            <a:avLst/>
          </a:prstGeom>
          <a:noFill/>
          <a:ln w="9525">
            <a:noFill/>
            <a:miter lim="800000"/>
            <a:headEnd/>
            <a:tailEnd/>
          </a:ln>
        </p:spPr>
        <p:txBody>
          <a:bodyPr anchor="ctr"/>
          <a:lstStyle/>
          <a:p>
            <a:pPr>
              <a:defRPr/>
            </a:pPr>
            <a:r>
              <a:rPr lang="en-US" sz="4800" kern="0" dirty="0" smtClean="0">
                <a:solidFill>
                  <a:srgbClr val="000090"/>
                </a:solidFill>
                <a:latin typeface="+mj-lt"/>
                <a:ea typeface="+mj-ea"/>
                <a:cs typeface="+mj-cs"/>
              </a:rPr>
              <a:t>Hands-On #1: Protein Search</a:t>
            </a:r>
            <a:endParaRPr lang="en-US" sz="4800" i="1" kern="0" dirty="0">
              <a:solidFill>
                <a:srgbClr val="000090"/>
              </a:solidFill>
              <a:latin typeface="+mj-lt"/>
              <a:ea typeface="+mj-ea"/>
              <a:cs typeface="+mj-cs"/>
            </a:endParaRPr>
          </a:p>
        </p:txBody>
      </p:sp>
      <p:sp>
        <p:nvSpPr>
          <p:cNvPr id="2" name="TextBox 1"/>
          <p:cNvSpPr txBox="1"/>
          <p:nvPr/>
        </p:nvSpPr>
        <p:spPr>
          <a:xfrm>
            <a:off x="396745" y="1603910"/>
            <a:ext cx="8599831" cy="3293209"/>
          </a:xfrm>
          <a:prstGeom prst="rect">
            <a:avLst/>
          </a:prstGeom>
          <a:noFill/>
        </p:spPr>
        <p:txBody>
          <a:bodyPr wrap="square" rtlCol="0">
            <a:spAutoFit/>
          </a:bodyPr>
          <a:lstStyle/>
          <a:p>
            <a:r>
              <a:rPr lang="en-US" sz="4000" dirty="0" smtClean="0">
                <a:solidFill>
                  <a:srgbClr val="008000"/>
                </a:solidFill>
              </a:rPr>
              <a:t>• Search for information about HEXA</a:t>
            </a:r>
          </a:p>
          <a:p>
            <a:pPr marL="287338" indent="-60325"/>
            <a:r>
              <a:rPr lang="en-US" sz="3200" dirty="0" smtClean="0">
                <a:solidFill>
                  <a:srgbClr val="800000"/>
                </a:solidFill>
              </a:rPr>
              <a:t>-What is its biochemical function?</a:t>
            </a:r>
          </a:p>
          <a:p>
            <a:pPr marL="287338" indent="-60325"/>
            <a:r>
              <a:rPr lang="en-US" sz="3200" dirty="0" smtClean="0">
                <a:solidFill>
                  <a:srgbClr val="800000"/>
                </a:solidFill>
              </a:rPr>
              <a:t>-What disease is it associated with?</a:t>
            </a:r>
          </a:p>
          <a:p>
            <a:pPr marL="287338" indent="-60325"/>
            <a:r>
              <a:rPr lang="en-US" sz="3200" dirty="0" smtClean="0">
                <a:solidFill>
                  <a:srgbClr val="800000"/>
                </a:solidFill>
              </a:rPr>
              <a:t>-Other information?</a:t>
            </a:r>
          </a:p>
          <a:p>
            <a:pPr marL="287338" indent="-60325"/>
            <a:endParaRPr lang="en-US" sz="2400" dirty="0" smtClean="0">
              <a:solidFill>
                <a:srgbClr val="008000"/>
              </a:solidFill>
            </a:endParaRPr>
          </a:p>
          <a:p>
            <a:r>
              <a:rPr lang="en-US" sz="2400" dirty="0" smtClean="0">
                <a:solidFill>
                  <a:srgbClr val="008000"/>
                </a:solidFill>
              </a:rPr>
              <a:t>Divide into groups and each group use a different searching method (Google (not </a:t>
            </a:r>
            <a:r>
              <a:rPr lang="en-US" sz="2400" dirty="0">
                <a:solidFill>
                  <a:srgbClr val="008000"/>
                </a:solidFill>
              </a:rPr>
              <a:t>W</a:t>
            </a:r>
            <a:r>
              <a:rPr lang="en-US" sz="2400" dirty="0" smtClean="0">
                <a:solidFill>
                  <a:srgbClr val="008000"/>
                </a:solidFill>
              </a:rPr>
              <a:t>ikipedia), Google Scholar, Wikipedia, PubMed)</a:t>
            </a:r>
            <a:endParaRPr lang="en-US" sz="3200" dirty="0">
              <a:solidFill>
                <a:srgbClr val="0000FF"/>
              </a:solidFill>
            </a:endParaRPr>
          </a:p>
        </p:txBody>
      </p:sp>
    </p:spTree>
    <p:extLst>
      <p:ext uri="{BB962C8B-B14F-4D97-AF65-F5344CB8AC3E}">
        <p14:creationId xmlns:p14="http://schemas.microsoft.com/office/powerpoint/2010/main" val="435753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956058" y="347415"/>
            <a:ext cx="2949964" cy="571500"/>
          </a:xfrm>
          <a:prstGeom prst="rect">
            <a:avLst/>
          </a:prstGeom>
          <a:noFill/>
          <a:ln w="9525">
            <a:noFill/>
            <a:miter lim="800000"/>
            <a:headEnd/>
            <a:tailEnd/>
          </a:ln>
        </p:spPr>
        <p:txBody>
          <a:bodyPr anchor="ctr"/>
          <a:lstStyle/>
          <a:p>
            <a:pPr>
              <a:defRPr/>
            </a:pPr>
            <a:r>
              <a:rPr lang="en-US" sz="4800" kern="0" dirty="0" smtClean="0">
                <a:solidFill>
                  <a:srgbClr val="000090"/>
                </a:solidFill>
                <a:latin typeface="+mj-lt"/>
                <a:ea typeface="+mj-ea"/>
                <a:cs typeface="+mj-cs"/>
              </a:rPr>
              <a:t>Discussion</a:t>
            </a:r>
            <a:endParaRPr lang="en-US" sz="4800" i="1" kern="0" dirty="0">
              <a:solidFill>
                <a:srgbClr val="000090"/>
              </a:solidFill>
              <a:latin typeface="+mj-lt"/>
              <a:ea typeface="+mj-ea"/>
              <a:cs typeface="+mj-cs"/>
            </a:endParaRPr>
          </a:p>
        </p:txBody>
      </p:sp>
      <p:sp>
        <p:nvSpPr>
          <p:cNvPr id="2" name="TextBox 1"/>
          <p:cNvSpPr txBox="1"/>
          <p:nvPr/>
        </p:nvSpPr>
        <p:spPr>
          <a:xfrm>
            <a:off x="396745" y="1603910"/>
            <a:ext cx="8599831" cy="3170099"/>
          </a:xfrm>
          <a:prstGeom prst="rect">
            <a:avLst/>
          </a:prstGeom>
          <a:noFill/>
        </p:spPr>
        <p:txBody>
          <a:bodyPr wrap="square" rtlCol="0">
            <a:spAutoFit/>
          </a:bodyPr>
          <a:lstStyle/>
          <a:p>
            <a:pPr marL="398463" indent="-398463"/>
            <a:r>
              <a:rPr lang="en-US" sz="4000" dirty="0" smtClean="0">
                <a:solidFill>
                  <a:srgbClr val="008000"/>
                </a:solidFill>
              </a:rPr>
              <a:t>• Did you find the information you were looking for?</a:t>
            </a:r>
          </a:p>
          <a:p>
            <a:pPr marL="398463" indent="-398463"/>
            <a:endParaRPr lang="en-US" sz="4000" dirty="0" smtClean="0">
              <a:solidFill>
                <a:srgbClr val="008000"/>
              </a:solidFill>
            </a:endParaRPr>
          </a:p>
          <a:p>
            <a:pPr marL="398463" indent="-398463"/>
            <a:r>
              <a:rPr lang="en-US" sz="4000" dirty="0" smtClean="0">
                <a:solidFill>
                  <a:srgbClr val="008000"/>
                </a:solidFill>
              </a:rPr>
              <a:t>• What were some pros and cons of the search method/resource you used?</a:t>
            </a:r>
            <a:endParaRPr lang="en-US" sz="3200" dirty="0">
              <a:solidFill>
                <a:srgbClr val="0000FF"/>
              </a:solidFill>
            </a:endParaRPr>
          </a:p>
        </p:txBody>
      </p:sp>
    </p:spTree>
    <p:extLst>
      <p:ext uri="{BB962C8B-B14F-4D97-AF65-F5344CB8AC3E}">
        <p14:creationId xmlns:p14="http://schemas.microsoft.com/office/powerpoint/2010/main" val="384084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2048" y="2278863"/>
            <a:ext cx="7877707" cy="2123658"/>
          </a:xfrm>
          <a:prstGeom prst="rect">
            <a:avLst/>
          </a:prstGeom>
          <a:noFill/>
        </p:spPr>
        <p:txBody>
          <a:bodyPr wrap="square" rtlCol="0">
            <a:spAutoFit/>
          </a:bodyPr>
          <a:lstStyle/>
          <a:p>
            <a:pPr algn="ctr"/>
            <a:r>
              <a:rPr lang="en-US" sz="6600" dirty="0" smtClean="0">
                <a:solidFill>
                  <a:srgbClr val="008000"/>
                </a:solidFill>
              </a:rPr>
              <a:t>III. Protein Resources </a:t>
            </a:r>
            <a:r>
              <a:rPr lang="en-US" sz="6600" dirty="0" err="1" smtClean="0">
                <a:solidFill>
                  <a:srgbClr val="008000"/>
                </a:solidFill>
              </a:rPr>
              <a:t>UniProtKB</a:t>
            </a:r>
            <a:r>
              <a:rPr lang="en-US" sz="6600" dirty="0" smtClean="0">
                <a:solidFill>
                  <a:srgbClr val="008000"/>
                </a:solidFill>
              </a:rPr>
              <a:t> Database</a:t>
            </a:r>
          </a:p>
        </p:txBody>
      </p:sp>
    </p:spTree>
    <p:extLst>
      <p:ext uri="{BB962C8B-B14F-4D97-AF65-F5344CB8AC3E}">
        <p14:creationId xmlns:p14="http://schemas.microsoft.com/office/powerpoint/2010/main" val="845376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085056" y="328745"/>
            <a:ext cx="2077965" cy="571500"/>
          </a:xfrm>
          <a:prstGeom prst="rect">
            <a:avLst/>
          </a:prstGeom>
          <a:noFill/>
          <a:ln w="9525">
            <a:noFill/>
            <a:miter lim="800000"/>
            <a:headEnd/>
            <a:tailEnd/>
          </a:ln>
        </p:spPr>
        <p:txBody>
          <a:bodyPr anchor="ctr"/>
          <a:lstStyle/>
          <a:p>
            <a:pPr>
              <a:defRPr/>
            </a:pPr>
            <a:r>
              <a:rPr lang="en-US" sz="4000" kern="0" dirty="0" smtClean="0">
                <a:solidFill>
                  <a:srgbClr val="000090"/>
                </a:solidFill>
                <a:latin typeface="+mj-lt"/>
                <a:ea typeface="+mj-ea"/>
                <a:cs typeface="+mj-cs"/>
              </a:rPr>
              <a:t>Outline</a:t>
            </a:r>
            <a:endParaRPr lang="en-US" sz="3000" i="1" kern="0" dirty="0">
              <a:solidFill>
                <a:srgbClr val="000090"/>
              </a:solidFill>
              <a:latin typeface="+mj-lt"/>
              <a:ea typeface="+mj-ea"/>
              <a:cs typeface="+mj-cs"/>
            </a:endParaRPr>
          </a:p>
        </p:txBody>
      </p:sp>
      <p:sp>
        <p:nvSpPr>
          <p:cNvPr id="7" name="TextBox 6"/>
          <p:cNvSpPr txBox="1"/>
          <p:nvPr/>
        </p:nvSpPr>
        <p:spPr>
          <a:xfrm>
            <a:off x="260652" y="1135568"/>
            <a:ext cx="8745724" cy="4688463"/>
          </a:xfrm>
          <a:prstGeom prst="rect">
            <a:avLst/>
          </a:prstGeom>
          <a:noFill/>
        </p:spPr>
        <p:txBody>
          <a:bodyPr wrap="square" rtlCol="0">
            <a:spAutoFit/>
          </a:bodyPr>
          <a:lstStyle/>
          <a:p>
            <a:endParaRPr lang="en-US" sz="3200" dirty="0" smtClean="0"/>
          </a:p>
          <a:p>
            <a:pPr marL="400050" indent="-400050">
              <a:lnSpc>
                <a:spcPct val="140000"/>
              </a:lnSpc>
              <a:buFontTx/>
              <a:buAutoNum type="romanUcPeriod"/>
            </a:pPr>
            <a:r>
              <a:rPr lang="en-US" sz="3200" dirty="0" smtClean="0"/>
              <a:t>Historical Background</a:t>
            </a:r>
            <a:endParaRPr lang="en-US" sz="3200" dirty="0"/>
          </a:p>
          <a:p>
            <a:pPr marL="400050" indent="-400050">
              <a:lnSpc>
                <a:spcPct val="140000"/>
              </a:lnSpc>
              <a:buAutoNum type="romanUcPeriod"/>
            </a:pPr>
            <a:r>
              <a:rPr lang="en-US" sz="3200" dirty="0"/>
              <a:t> Searching for Protein Information in “Free-Text” Resources</a:t>
            </a:r>
            <a:endParaRPr lang="en-US" sz="3200" dirty="0" smtClean="0"/>
          </a:p>
          <a:p>
            <a:pPr marL="400050" indent="-400050">
              <a:lnSpc>
                <a:spcPct val="140000"/>
              </a:lnSpc>
              <a:buAutoNum type="romanUcPeriod"/>
            </a:pPr>
            <a:r>
              <a:rPr lang="en-US" sz="3200" dirty="0" smtClean="0"/>
              <a:t>The </a:t>
            </a:r>
            <a:r>
              <a:rPr lang="en-US" sz="3200" dirty="0" err="1" smtClean="0"/>
              <a:t>UniProtKB</a:t>
            </a:r>
            <a:r>
              <a:rPr lang="en-US" sz="3200" dirty="0" smtClean="0"/>
              <a:t> database </a:t>
            </a:r>
          </a:p>
          <a:p>
            <a:pPr marL="400050" indent="-400050">
              <a:lnSpc>
                <a:spcPct val="140000"/>
              </a:lnSpc>
              <a:buAutoNum type="romanUcPeriod"/>
            </a:pPr>
            <a:r>
              <a:rPr lang="en-US" sz="3200" dirty="0" smtClean="0"/>
              <a:t> Protein Sequence Similarity Search</a:t>
            </a:r>
          </a:p>
          <a:p>
            <a:pPr marL="400050" indent="-400050">
              <a:lnSpc>
                <a:spcPct val="140000"/>
              </a:lnSpc>
              <a:buAutoNum type="romanUcPeriod"/>
            </a:pPr>
            <a:r>
              <a:rPr lang="en-US" sz="3200" dirty="0" smtClean="0"/>
              <a:t> Multiple Sequence Alignment (MSA)</a:t>
            </a:r>
            <a:endParaRPr lang="en-US" sz="3200" dirty="0"/>
          </a:p>
        </p:txBody>
      </p:sp>
    </p:spTree>
    <p:extLst>
      <p:ext uri="{BB962C8B-B14F-4D97-AF65-F5344CB8AC3E}">
        <p14:creationId xmlns:p14="http://schemas.microsoft.com/office/powerpoint/2010/main" val="3087776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733" y="1534484"/>
            <a:ext cx="2793674" cy="110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5199686" y="2785791"/>
            <a:ext cx="3597275" cy="1593850"/>
          </a:xfrm>
          <a:prstGeom prst="rect">
            <a:avLst/>
          </a:prstGeom>
        </p:spPr>
        <p:txBody>
          <a:bodyPr/>
          <a:lstStyle>
            <a:lvl1pPr marL="342900" indent="-342900" algn="l" rtl="0" eaLnBrk="0" fontAlgn="base" hangingPunct="0">
              <a:spcBef>
                <a:spcPct val="0"/>
              </a:spcBef>
              <a:spcAft>
                <a:spcPct val="0"/>
              </a:spcAft>
              <a:defRPr>
                <a:solidFill>
                  <a:srgbClr val="595959"/>
                </a:solidFill>
                <a:latin typeface="+mn-lt"/>
                <a:ea typeface="+mn-ea"/>
                <a:cs typeface="+mn-cs"/>
              </a:defRPr>
            </a:lvl1pPr>
            <a:lvl2pPr marL="742950" indent="-285750" algn="l" rtl="0" eaLnBrk="0" fontAlgn="base" hangingPunct="0">
              <a:spcBef>
                <a:spcPct val="20000"/>
              </a:spcBef>
              <a:spcAft>
                <a:spcPct val="0"/>
              </a:spcAft>
              <a:buClr>
                <a:srgbClr val="D22420"/>
              </a:buClr>
              <a:buChar char="•"/>
              <a:defRPr>
                <a:solidFill>
                  <a:srgbClr val="595959"/>
                </a:solidFill>
                <a:latin typeface="+mn-lt"/>
                <a:ea typeface="+mn-ea"/>
              </a:defRPr>
            </a:lvl2pPr>
            <a:lvl3pPr marL="1143000" indent="-228600" algn="l" rtl="0" eaLnBrk="0" fontAlgn="base" hangingPunct="0">
              <a:spcBef>
                <a:spcPct val="20000"/>
              </a:spcBef>
              <a:spcAft>
                <a:spcPct val="0"/>
              </a:spcAft>
              <a:buClr>
                <a:srgbClr val="D22420"/>
              </a:buClr>
              <a:buChar char="•"/>
              <a:defRPr>
                <a:solidFill>
                  <a:srgbClr val="595959"/>
                </a:solidFill>
                <a:latin typeface="+mn-lt"/>
                <a:ea typeface="+mn-ea"/>
              </a:defRPr>
            </a:lvl3pPr>
            <a:lvl4pPr marL="1600200" indent="-228600" algn="l" rtl="0" eaLnBrk="0" fontAlgn="base" hangingPunct="0">
              <a:spcBef>
                <a:spcPct val="20000"/>
              </a:spcBef>
              <a:spcAft>
                <a:spcPct val="0"/>
              </a:spcAft>
              <a:buClr>
                <a:srgbClr val="D22420"/>
              </a:buClr>
              <a:buChar char="•"/>
              <a:defRPr>
                <a:solidFill>
                  <a:srgbClr val="595959"/>
                </a:solidFill>
                <a:latin typeface="+mn-lt"/>
                <a:ea typeface="+mn-ea"/>
              </a:defRPr>
            </a:lvl4pPr>
            <a:lvl5pPr marL="2057400" indent="-228600" algn="l" rtl="0" eaLnBrk="0" fontAlgn="base" hangingPunct="0">
              <a:spcBef>
                <a:spcPct val="20000"/>
              </a:spcBef>
              <a:spcAft>
                <a:spcPct val="0"/>
              </a:spcAft>
              <a:buClr>
                <a:srgbClr val="D22420"/>
              </a:buClr>
              <a:buChar char="•"/>
              <a:defRPr>
                <a:solidFill>
                  <a:srgbClr val="595959"/>
                </a:solidFill>
                <a:latin typeface="+mn-lt"/>
                <a:ea typeface="+mn-ea"/>
              </a:defRPr>
            </a:lvl5pPr>
            <a:lvl6pPr marL="2514600" indent="-228600" algn="l" rtl="0" fontAlgn="base">
              <a:spcBef>
                <a:spcPct val="20000"/>
              </a:spcBef>
              <a:spcAft>
                <a:spcPct val="0"/>
              </a:spcAft>
              <a:buClr>
                <a:srgbClr val="D22420"/>
              </a:buClr>
              <a:buChar char="•"/>
              <a:defRPr>
                <a:solidFill>
                  <a:srgbClr val="595959"/>
                </a:solidFill>
                <a:latin typeface="+mn-lt"/>
                <a:ea typeface="+mn-ea"/>
              </a:defRPr>
            </a:lvl6pPr>
            <a:lvl7pPr marL="2971800" indent="-228600" algn="l" rtl="0" fontAlgn="base">
              <a:spcBef>
                <a:spcPct val="20000"/>
              </a:spcBef>
              <a:spcAft>
                <a:spcPct val="0"/>
              </a:spcAft>
              <a:buClr>
                <a:srgbClr val="D22420"/>
              </a:buClr>
              <a:buChar char="•"/>
              <a:defRPr>
                <a:solidFill>
                  <a:srgbClr val="595959"/>
                </a:solidFill>
                <a:latin typeface="+mn-lt"/>
                <a:ea typeface="+mn-ea"/>
              </a:defRPr>
            </a:lvl7pPr>
            <a:lvl8pPr marL="3429000" indent="-228600" algn="l" rtl="0" fontAlgn="base">
              <a:spcBef>
                <a:spcPct val="20000"/>
              </a:spcBef>
              <a:spcAft>
                <a:spcPct val="0"/>
              </a:spcAft>
              <a:buClr>
                <a:srgbClr val="D22420"/>
              </a:buClr>
              <a:buChar char="•"/>
              <a:defRPr>
                <a:solidFill>
                  <a:srgbClr val="595959"/>
                </a:solidFill>
                <a:latin typeface="+mn-lt"/>
                <a:ea typeface="+mn-ea"/>
              </a:defRPr>
            </a:lvl8pPr>
            <a:lvl9pPr marL="3886200" indent="-228600" algn="l" rtl="0" fontAlgn="base">
              <a:spcBef>
                <a:spcPct val="20000"/>
              </a:spcBef>
              <a:spcAft>
                <a:spcPct val="0"/>
              </a:spcAft>
              <a:buClr>
                <a:srgbClr val="D22420"/>
              </a:buClr>
              <a:buChar char="•"/>
              <a:defRPr>
                <a:solidFill>
                  <a:srgbClr val="595959"/>
                </a:solidFill>
                <a:latin typeface="+mn-lt"/>
                <a:ea typeface="+mn-ea"/>
              </a:defRPr>
            </a:lvl9pPr>
          </a:lstStyle>
          <a:p>
            <a:pPr eaLnBrk="1" hangingPunct="1">
              <a:buFont typeface="Wingdings" pitchFamily="2" charset="2"/>
              <a:buChar char="ü"/>
            </a:pPr>
            <a:r>
              <a:rPr lang="fr-CH" sz="2800" b="1" kern="0" dirty="0" err="1" smtClean="0">
                <a:solidFill>
                  <a:schemeClr val="tx1"/>
                </a:solidFill>
                <a:latin typeface="Calibri" pitchFamily="34" charset="0"/>
                <a:cs typeface="Calibri" pitchFamily="34" charset="0"/>
              </a:rPr>
              <a:t>comprehensive</a:t>
            </a:r>
            <a:endParaRPr lang="fr-CH" sz="2800" b="1" kern="0" dirty="0" smtClean="0">
              <a:solidFill>
                <a:schemeClr val="tx1"/>
              </a:solidFill>
              <a:latin typeface="Calibri" pitchFamily="34" charset="0"/>
              <a:cs typeface="Calibri" pitchFamily="34" charset="0"/>
            </a:endParaRPr>
          </a:p>
          <a:p>
            <a:pPr eaLnBrk="1" hangingPunct="1">
              <a:buFont typeface="Wingdings" pitchFamily="2" charset="2"/>
              <a:buChar char="ü"/>
            </a:pPr>
            <a:r>
              <a:rPr lang="fr-CH" sz="2800" b="1" kern="0" dirty="0" smtClean="0">
                <a:solidFill>
                  <a:schemeClr val="tx1"/>
                </a:solidFill>
                <a:latin typeface="Calibri" pitchFamily="34" charset="0"/>
                <a:cs typeface="Calibri" pitchFamily="34" charset="0"/>
              </a:rPr>
              <a:t>high </a:t>
            </a:r>
            <a:r>
              <a:rPr lang="en-US" sz="2800" b="1" kern="0" dirty="0" smtClean="0">
                <a:solidFill>
                  <a:schemeClr val="tx1"/>
                </a:solidFill>
                <a:latin typeface="Calibri" pitchFamily="34" charset="0"/>
                <a:cs typeface="Calibri" pitchFamily="34" charset="0"/>
              </a:rPr>
              <a:t>quality</a:t>
            </a:r>
            <a:r>
              <a:rPr lang="fr-CH" sz="2800" b="1" kern="0" dirty="0" smtClean="0">
                <a:solidFill>
                  <a:schemeClr val="tx1"/>
                </a:solidFill>
                <a:latin typeface="Calibri" pitchFamily="34" charset="0"/>
                <a:cs typeface="Calibri" pitchFamily="34" charset="0"/>
              </a:rPr>
              <a:t> </a:t>
            </a:r>
            <a:endParaRPr lang="fr-CH" sz="2800" kern="0" dirty="0" smtClean="0">
              <a:solidFill>
                <a:schemeClr val="tx1"/>
              </a:solidFill>
              <a:latin typeface="Calibri" pitchFamily="34" charset="0"/>
              <a:cs typeface="Calibri" pitchFamily="34" charset="0"/>
            </a:endParaRPr>
          </a:p>
          <a:p>
            <a:pPr eaLnBrk="1" hangingPunct="1">
              <a:buFont typeface="Wingdings" pitchFamily="2" charset="2"/>
              <a:buChar char="ü"/>
            </a:pPr>
            <a:r>
              <a:rPr lang="fr-CH" sz="2800" b="1" kern="0" dirty="0" err="1" smtClean="0">
                <a:solidFill>
                  <a:schemeClr val="tx1"/>
                </a:solidFill>
                <a:latin typeface="Calibri" pitchFamily="34" charset="0"/>
                <a:cs typeface="Calibri" pitchFamily="34" charset="0"/>
              </a:rPr>
              <a:t>freely</a:t>
            </a:r>
            <a:r>
              <a:rPr lang="fr-CH" sz="2800" b="1" kern="0" dirty="0" smtClean="0">
                <a:solidFill>
                  <a:schemeClr val="tx1"/>
                </a:solidFill>
                <a:latin typeface="Calibri" pitchFamily="34" charset="0"/>
                <a:cs typeface="Calibri" pitchFamily="34" charset="0"/>
              </a:rPr>
              <a:t> accessible</a:t>
            </a:r>
            <a:endParaRPr lang="fr-CH" sz="2400" kern="0" dirty="0" smtClean="0">
              <a:solidFill>
                <a:schemeClr val="tx1"/>
              </a:solidFill>
              <a:latin typeface="Calibri" pitchFamily="34" charset="0"/>
              <a:cs typeface="Calibri" pitchFamily="34" charset="0"/>
            </a:endParaRPr>
          </a:p>
        </p:txBody>
      </p:sp>
      <p:sp>
        <p:nvSpPr>
          <p:cNvPr id="9" name="Rectangle 2"/>
          <p:cNvSpPr txBox="1">
            <a:spLocks noChangeArrowheads="1"/>
          </p:cNvSpPr>
          <p:nvPr/>
        </p:nvSpPr>
        <p:spPr bwMode="auto">
          <a:xfrm>
            <a:off x="97252" y="121847"/>
            <a:ext cx="905033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a:solidFill>
                  <a:srgbClr val="FF0000"/>
                </a:solidFill>
                <a:latin typeface="+mj-lt"/>
                <a:ea typeface="+mj-ea"/>
                <a:cs typeface="+mj-cs"/>
              </a:defRPr>
            </a:lvl1pPr>
            <a:lvl2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2pPr>
            <a:lvl3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3pPr>
            <a:lvl4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4pPr>
            <a:lvl5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5pPr>
            <a:lvl6pPr marL="457200" algn="l" defTabSz="457200" rtl="0" fontAlgn="base">
              <a:spcBef>
                <a:spcPct val="0"/>
              </a:spcBef>
              <a:spcAft>
                <a:spcPct val="0"/>
              </a:spcAft>
              <a:defRPr sz="2800">
                <a:solidFill>
                  <a:srgbClr val="FF0000"/>
                </a:solidFill>
                <a:latin typeface="Arial" charset="0"/>
                <a:ea typeface="ＭＳ Ｐゴシック" charset="-128"/>
                <a:cs typeface="Arial" charset="0"/>
              </a:defRPr>
            </a:lvl6pPr>
            <a:lvl7pPr marL="914400" algn="l" defTabSz="457200" rtl="0" fontAlgn="base">
              <a:spcBef>
                <a:spcPct val="0"/>
              </a:spcBef>
              <a:spcAft>
                <a:spcPct val="0"/>
              </a:spcAft>
              <a:defRPr sz="2800">
                <a:solidFill>
                  <a:srgbClr val="FF0000"/>
                </a:solidFill>
                <a:latin typeface="Arial" charset="0"/>
                <a:ea typeface="ＭＳ Ｐゴシック" charset="-128"/>
                <a:cs typeface="Arial" charset="0"/>
              </a:defRPr>
            </a:lvl7pPr>
            <a:lvl8pPr marL="1371600" algn="l" defTabSz="457200" rtl="0" fontAlgn="base">
              <a:spcBef>
                <a:spcPct val="0"/>
              </a:spcBef>
              <a:spcAft>
                <a:spcPct val="0"/>
              </a:spcAft>
              <a:defRPr sz="2800">
                <a:solidFill>
                  <a:srgbClr val="FF0000"/>
                </a:solidFill>
                <a:latin typeface="Arial" charset="0"/>
                <a:ea typeface="ＭＳ Ｐゴシック" charset="-128"/>
                <a:cs typeface="Arial" charset="0"/>
              </a:defRPr>
            </a:lvl8pPr>
            <a:lvl9pPr marL="1828800" algn="l" defTabSz="457200" rtl="0" fontAlgn="base">
              <a:spcBef>
                <a:spcPct val="0"/>
              </a:spcBef>
              <a:spcAft>
                <a:spcPct val="0"/>
              </a:spcAft>
              <a:defRPr sz="2800">
                <a:solidFill>
                  <a:srgbClr val="FF0000"/>
                </a:solidFill>
                <a:latin typeface="Arial" charset="0"/>
                <a:ea typeface="ＭＳ Ｐゴシック" charset="-128"/>
                <a:cs typeface="Arial" charset="0"/>
              </a:defRPr>
            </a:lvl9pPr>
          </a:lstStyle>
          <a:p>
            <a:pPr algn="ctr">
              <a:buNone/>
            </a:pPr>
            <a:r>
              <a:rPr lang="en-US" altLang="en-US" sz="3600" kern="0" dirty="0" smtClean="0">
                <a:solidFill>
                  <a:srgbClr val="000090"/>
                </a:solidFill>
                <a:latin typeface="Calibri" panose="020F0502020204030204" pitchFamily="34" charset="0"/>
                <a:ea typeface="ＭＳ Ｐゴシック"/>
                <a:cs typeface="Calibri" panose="020F0502020204030204" pitchFamily="34" charset="0"/>
              </a:rPr>
              <a:t>The Universal Protein Resource</a:t>
            </a:r>
            <a:endParaRPr lang="en-GB" altLang="en-US" sz="3600" kern="0" dirty="0" smtClean="0">
              <a:solidFill>
                <a:srgbClr val="000090"/>
              </a:solidFill>
              <a:latin typeface="Calibri" panose="020F0502020204030204" pitchFamily="34" charset="0"/>
              <a:ea typeface="ＭＳ Ｐゴシック"/>
              <a:cs typeface="Calibri" panose="020F0502020204030204" pitchFamily="34" charset="0"/>
            </a:endParaRPr>
          </a:p>
        </p:txBody>
      </p:sp>
      <p:sp>
        <p:nvSpPr>
          <p:cNvPr id="10" name="TextBox 9"/>
          <p:cNvSpPr txBox="1"/>
          <p:nvPr/>
        </p:nvSpPr>
        <p:spPr>
          <a:xfrm>
            <a:off x="3193967" y="581126"/>
            <a:ext cx="3357643" cy="523220"/>
          </a:xfrm>
          <a:prstGeom prst="rect">
            <a:avLst/>
          </a:prstGeom>
          <a:noFill/>
        </p:spPr>
        <p:txBody>
          <a:bodyPr wrap="square" rtlCol="0">
            <a:spAutoFit/>
          </a:bodyPr>
          <a:lstStyle/>
          <a:p>
            <a:r>
              <a:rPr lang="en-US" altLang="en-US" sz="2800" kern="0" dirty="0" smtClean="0">
                <a:solidFill>
                  <a:srgbClr val="C00000"/>
                </a:solidFill>
                <a:effectLst>
                  <a:outerShdw blurRad="38100" dist="38100" dir="2700000" algn="tl">
                    <a:srgbClr val="000000">
                      <a:alpha val="43137"/>
                    </a:srgbClr>
                  </a:outerShdw>
                </a:effectLst>
                <a:latin typeface="Calibri" panose="020F0502020204030204" pitchFamily="34" charset="0"/>
                <a:ea typeface="ＭＳ Ｐゴシック"/>
                <a:cs typeface="Calibri" panose="020F0502020204030204" pitchFamily="34" charset="0"/>
              </a:rPr>
              <a:t>www.uniprot.org</a:t>
            </a:r>
            <a:endParaRPr lang="en-US" sz="2800" dirty="0"/>
          </a:p>
        </p:txBody>
      </p:sp>
      <p:sp>
        <p:nvSpPr>
          <p:cNvPr id="11" name="Rectangle 10"/>
          <p:cNvSpPr/>
          <p:nvPr/>
        </p:nvSpPr>
        <p:spPr>
          <a:xfrm>
            <a:off x="52482" y="6488449"/>
            <a:ext cx="2742482" cy="276999"/>
          </a:xfrm>
          <a:prstGeom prst="rect">
            <a:avLst/>
          </a:prstGeom>
        </p:spPr>
        <p:txBody>
          <a:bodyPr wrap="none">
            <a:spAutoFit/>
          </a:bodyPr>
          <a:lstStyle/>
          <a:p>
            <a:pPr>
              <a:defRPr/>
            </a:pPr>
            <a:r>
              <a:rPr lang="en-US" sz="1200" dirty="0" smtClean="0"/>
              <a:t>Modified from </a:t>
            </a:r>
            <a:r>
              <a:rPr lang="fr-CH" sz="1200" dirty="0" smtClean="0">
                <a:latin typeface="Calibri" pitchFamily="34" charset="0"/>
                <a:cs typeface="Calibri" pitchFamily="34" charset="0"/>
              </a:rPr>
              <a:t>Michel </a:t>
            </a:r>
            <a:r>
              <a:rPr lang="fr-CH" sz="1200" dirty="0">
                <a:latin typeface="Calibri" pitchFamily="34" charset="0"/>
                <a:cs typeface="Calibri" pitchFamily="34" charset="0"/>
              </a:rPr>
              <a:t>Schneider, UniProt</a:t>
            </a:r>
          </a:p>
        </p:txBody>
      </p:sp>
      <p:pic>
        <p:nvPicPr>
          <p:cNvPr id="1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43" r="9847"/>
          <a:stretch/>
        </p:blipFill>
        <p:spPr bwMode="auto">
          <a:xfrm>
            <a:off x="7783319" y="82574"/>
            <a:ext cx="1281764"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a:stretch>
            <a:fillRect/>
          </a:stretch>
        </p:blipFill>
        <p:spPr>
          <a:xfrm>
            <a:off x="211719" y="1394149"/>
            <a:ext cx="4661070" cy="2921762"/>
          </a:xfrm>
          <a:prstGeom prst="rect">
            <a:avLst/>
          </a:prstGeom>
        </p:spPr>
      </p:pic>
      <p:pic>
        <p:nvPicPr>
          <p:cNvPr id="14" name="Picture 13" descr="pir.png"/>
          <p:cNvPicPr>
            <a:picLocks noChangeAspect="1"/>
          </p:cNvPicPr>
          <p:nvPr/>
        </p:nvPicPr>
        <p:blipFill>
          <a:blip r:embed="rId4" cstate="print"/>
          <a:stretch>
            <a:fillRect/>
          </a:stretch>
        </p:blipFill>
        <p:spPr>
          <a:xfrm>
            <a:off x="149061" y="159433"/>
            <a:ext cx="599879" cy="59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703031" y="4512686"/>
            <a:ext cx="8440969" cy="1815882"/>
          </a:xfrm>
          <a:prstGeom prst="rect">
            <a:avLst/>
          </a:prstGeom>
          <a:noFill/>
        </p:spPr>
        <p:txBody>
          <a:bodyPr wrap="square" rtlCol="0">
            <a:spAutoFit/>
          </a:bodyPr>
          <a:lstStyle/>
          <a:p>
            <a:r>
              <a:rPr lang="en-US" sz="2800" dirty="0"/>
              <a:t>The mission of </a:t>
            </a:r>
            <a:r>
              <a:rPr lang="en-US" sz="2800" dirty="0">
                <a:hlinkClick r:id="rId5"/>
              </a:rPr>
              <a:t>UniProt</a:t>
            </a:r>
            <a:r>
              <a:rPr lang="en-US" sz="2800" dirty="0"/>
              <a:t> is to provide the scientific community with a comprehensive, high-quality and freely accessible resource of protein sequence and functional information.</a:t>
            </a:r>
          </a:p>
        </p:txBody>
      </p:sp>
    </p:spTree>
    <p:extLst>
      <p:ext uri="{BB962C8B-B14F-4D97-AF65-F5344CB8AC3E}">
        <p14:creationId xmlns:p14="http://schemas.microsoft.com/office/powerpoint/2010/main" val="84855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44" y="1458815"/>
            <a:ext cx="3893216" cy="375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Box 13"/>
          <p:cNvSpPr txBox="1"/>
          <p:nvPr/>
        </p:nvSpPr>
        <p:spPr>
          <a:xfrm>
            <a:off x="2496292" y="4843312"/>
            <a:ext cx="1699568" cy="369332"/>
          </a:xfrm>
          <a:prstGeom prst="rect">
            <a:avLst/>
          </a:prstGeom>
          <a:noFill/>
        </p:spPr>
        <p:txBody>
          <a:bodyPr wrap="square" rtlCol="0">
            <a:spAutoFit/>
          </a:bodyPr>
          <a:lstStyle/>
          <a:p>
            <a:pPr>
              <a:buNone/>
            </a:pPr>
            <a:r>
              <a:rPr lang="fr-CH" sz="1800" dirty="0" smtClean="0">
                <a:latin typeface="Calibri" pitchFamily="34" charset="0"/>
                <a:cs typeface="Calibri" pitchFamily="34" charset="0"/>
              </a:rPr>
              <a:t>Shigeo </a:t>
            </a:r>
            <a:r>
              <a:rPr lang="fr-CH" sz="1800" dirty="0">
                <a:latin typeface="Calibri" pitchFamily="34" charset="0"/>
                <a:cs typeface="Calibri" pitchFamily="34" charset="0"/>
              </a:rPr>
              <a:t>F</a:t>
            </a:r>
            <a:r>
              <a:rPr lang="fr-CH" sz="1800" dirty="0" smtClean="0">
                <a:latin typeface="Calibri" pitchFamily="34" charset="0"/>
                <a:cs typeface="Calibri" pitchFamily="34" charset="0"/>
              </a:rPr>
              <a:t>ukuda</a:t>
            </a:r>
            <a:endParaRPr lang="en-US" sz="1800" dirty="0">
              <a:latin typeface="Calibri" pitchFamily="34" charset="0"/>
              <a:cs typeface="Calibri" pitchFamily="34" charset="0"/>
            </a:endParaRPr>
          </a:p>
        </p:txBody>
      </p:sp>
      <p:sp>
        <p:nvSpPr>
          <p:cNvPr id="15" name="TextBox 14"/>
          <p:cNvSpPr txBox="1"/>
          <p:nvPr/>
        </p:nvSpPr>
        <p:spPr>
          <a:xfrm>
            <a:off x="4347418" y="1458815"/>
            <a:ext cx="3247182" cy="1384995"/>
          </a:xfrm>
          <a:prstGeom prst="rect">
            <a:avLst/>
          </a:prstGeom>
          <a:solidFill>
            <a:schemeClr val="bg1"/>
          </a:solidFill>
          <a:ln>
            <a:solidFill>
              <a:schemeClr val="tx1"/>
            </a:solidFill>
          </a:ln>
        </p:spPr>
        <p:txBody>
          <a:bodyPr wrap="square" rtlCol="0">
            <a:spAutoFit/>
          </a:bodyPr>
          <a:lstStyle/>
          <a:p>
            <a:pPr algn="ctr">
              <a:buNone/>
            </a:pPr>
            <a:r>
              <a:rPr lang="en-US" sz="2800" dirty="0" smtClean="0">
                <a:latin typeface="Calibri" pitchFamily="34" charset="0"/>
                <a:cs typeface="Calibri" pitchFamily="34" charset="0"/>
              </a:rPr>
              <a:t>Where</a:t>
            </a:r>
            <a:r>
              <a:rPr lang="en-US" sz="2800" b="1" dirty="0" smtClean="0">
                <a:latin typeface="Calibri" pitchFamily="34" charset="0"/>
                <a:cs typeface="Calibri" pitchFamily="34" charset="0"/>
              </a:rPr>
              <a:t> </a:t>
            </a:r>
            <a:r>
              <a:rPr lang="en-US" sz="2800" b="1" dirty="0">
                <a:latin typeface="Calibri" pitchFamily="34" charset="0"/>
                <a:cs typeface="Calibri" pitchFamily="34" charset="0"/>
              </a:rPr>
              <a:t>data </a:t>
            </a:r>
            <a:r>
              <a:rPr lang="en-US" sz="2800" dirty="0">
                <a:latin typeface="Calibri" pitchFamily="34" charset="0"/>
                <a:cs typeface="Calibri" pitchFamily="34" charset="0"/>
              </a:rPr>
              <a:t>becomes </a:t>
            </a:r>
            <a:r>
              <a:rPr lang="en-US" sz="2800" b="1" dirty="0">
                <a:latin typeface="Calibri" pitchFamily="34" charset="0"/>
                <a:cs typeface="Calibri" pitchFamily="34" charset="0"/>
              </a:rPr>
              <a:t>structured</a:t>
            </a:r>
            <a:r>
              <a:rPr lang="en-US" sz="2800" dirty="0">
                <a:latin typeface="Calibri" pitchFamily="34" charset="0"/>
                <a:cs typeface="Calibri" pitchFamily="34" charset="0"/>
              </a:rPr>
              <a:t> </a:t>
            </a:r>
            <a:r>
              <a:rPr lang="en-US" sz="2800" b="1" dirty="0">
                <a:latin typeface="Calibri" pitchFamily="34" charset="0"/>
                <a:cs typeface="Calibri" pitchFamily="34" charset="0"/>
              </a:rPr>
              <a:t>knowledge</a:t>
            </a:r>
            <a:endParaRPr lang="en-US" sz="2800" b="1" dirty="0" smtClean="0">
              <a:latin typeface="Calibri" pitchFamily="34" charset="0"/>
              <a:cs typeface="Calibri" pitchFamily="34" charset="0"/>
            </a:endParaRPr>
          </a:p>
        </p:txBody>
      </p:sp>
      <p:pic>
        <p:nvPicPr>
          <p:cNvPr id="1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43" r="9847"/>
          <a:stretch/>
        </p:blipFill>
        <p:spPr bwMode="auto">
          <a:xfrm>
            <a:off x="7686436" y="254091"/>
            <a:ext cx="1281764"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txBox="1">
            <a:spLocks noChangeArrowheads="1"/>
          </p:cNvSpPr>
          <p:nvPr/>
        </p:nvSpPr>
        <p:spPr>
          <a:xfrm>
            <a:off x="748940" y="128420"/>
            <a:ext cx="7196956" cy="702685"/>
          </a:xfrm>
          <a:prstGeom prst="rect">
            <a:avLst/>
          </a:prstGeom>
        </p:spPr>
        <p:txBody>
          <a:bodyPr/>
          <a:lstStyle>
            <a:lvl1pPr algn="l" defTabSz="457200" rtl="0" eaLnBrk="0" fontAlgn="base" hangingPunct="0">
              <a:spcBef>
                <a:spcPct val="0"/>
              </a:spcBef>
              <a:spcAft>
                <a:spcPct val="0"/>
              </a:spcAft>
              <a:defRPr sz="2800">
                <a:solidFill>
                  <a:srgbClr val="FF0000"/>
                </a:solidFill>
                <a:latin typeface="+mj-lt"/>
                <a:ea typeface="+mj-ea"/>
                <a:cs typeface="+mj-cs"/>
              </a:defRPr>
            </a:lvl1pPr>
            <a:lvl2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2pPr>
            <a:lvl3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3pPr>
            <a:lvl4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4pPr>
            <a:lvl5pPr algn="l" defTabSz="457200" rtl="0" eaLnBrk="0" fontAlgn="base" hangingPunct="0">
              <a:spcBef>
                <a:spcPct val="0"/>
              </a:spcBef>
              <a:spcAft>
                <a:spcPct val="0"/>
              </a:spcAft>
              <a:defRPr sz="2800">
                <a:solidFill>
                  <a:srgbClr val="FF0000"/>
                </a:solidFill>
                <a:latin typeface="Arial" charset="0"/>
                <a:ea typeface="ＭＳ Ｐゴシック" charset="-128"/>
                <a:cs typeface="Arial" charset="0"/>
              </a:defRPr>
            </a:lvl5pPr>
            <a:lvl6pPr marL="457200" algn="l" defTabSz="457200" rtl="0" fontAlgn="base">
              <a:spcBef>
                <a:spcPct val="0"/>
              </a:spcBef>
              <a:spcAft>
                <a:spcPct val="0"/>
              </a:spcAft>
              <a:defRPr sz="2800">
                <a:solidFill>
                  <a:srgbClr val="FF0000"/>
                </a:solidFill>
                <a:latin typeface="Arial" charset="0"/>
                <a:ea typeface="ＭＳ Ｐゴシック" charset="-128"/>
                <a:cs typeface="Arial" charset="0"/>
              </a:defRPr>
            </a:lvl6pPr>
            <a:lvl7pPr marL="914400" algn="l" defTabSz="457200" rtl="0" fontAlgn="base">
              <a:spcBef>
                <a:spcPct val="0"/>
              </a:spcBef>
              <a:spcAft>
                <a:spcPct val="0"/>
              </a:spcAft>
              <a:defRPr sz="2800">
                <a:solidFill>
                  <a:srgbClr val="FF0000"/>
                </a:solidFill>
                <a:latin typeface="Arial" charset="0"/>
                <a:ea typeface="ＭＳ Ｐゴシック" charset="-128"/>
                <a:cs typeface="Arial" charset="0"/>
              </a:defRPr>
            </a:lvl7pPr>
            <a:lvl8pPr marL="1371600" algn="l" defTabSz="457200" rtl="0" fontAlgn="base">
              <a:spcBef>
                <a:spcPct val="0"/>
              </a:spcBef>
              <a:spcAft>
                <a:spcPct val="0"/>
              </a:spcAft>
              <a:defRPr sz="2800">
                <a:solidFill>
                  <a:srgbClr val="FF0000"/>
                </a:solidFill>
                <a:latin typeface="Arial" charset="0"/>
                <a:ea typeface="ＭＳ Ｐゴシック" charset="-128"/>
                <a:cs typeface="Arial" charset="0"/>
              </a:defRPr>
            </a:lvl8pPr>
            <a:lvl9pPr marL="1828800" algn="l" defTabSz="457200" rtl="0" fontAlgn="base">
              <a:spcBef>
                <a:spcPct val="0"/>
              </a:spcBef>
              <a:spcAft>
                <a:spcPct val="0"/>
              </a:spcAft>
              <a:defRPr sz="2800">
                <a:solidFill>
                  <a:srgbClr val="FF0000"/>
                </a:solidFill>
                <a:latin typeface="Arial" charset="0"/>
                <a:ea typeface="ＭＳ Ｐゴシック" charset="-128"/>
                <a:cs typeface="Arial" charset="0"/>
              </a:defRPr>
            </a:lvl9pPr>
          </a:lstStyle>
          <a:p>
            <a:pPr algn="ctr" eaLnBrk="1" hangingPunct="1">
              <a:buNone/>
            </a:pPr>
            <a:r>
              <a:rPr lang="en-US" sz="3600" dirty="0">
                <a:solidFill>
                  <a:srgbClr val="000090"/>
                </a:solidFill>
                <a:latin typeface="Calibri" panose="020F0502020204030204" pitchFamily="34" charset="0"/>
                <a:ea typeface="ＭＳ Ｐゴシック" charset="-128"/>
                <a:cs typeface="Calibri" panose="020F0502020204030204" pitchFamily="34" charset="0"/>
              </a:rPr>
              <a:t>UniProtKB, the Knowledge base component  of UniProt</a:t>
            </a:r>
            <a:endParaRPr lang="fr-CH" sz="3600" dirty="0">
              <a:solidFill>
                <a:srgbClr val="000090"/>
              </a:solidFill>
              <a:latin typeface="Calibri" panose="020F0502020204030204" pitchFamily="34" charset="0"/>
              <a:ea typeface="ＭＳ Ｐゴシック" charset="-128"/>
              <a:cs typeface="Calibri" panose="020F0502020204030204" pitchFamily="34" charset="0"/>
            </a:endParaRPr>
          </a:p>
        </p:txBody>
      </p:sp>
      <p:sp>
        <p:nvSpPr>
          <p:cNvPr id="18" name="Rectangle 17"/>
          <p:cNvSpPr/>
          <p:nvPr/>
        </p:nvSpPr>
        <p:spPr>
          <a:xfrm>
            <a:off x="40998" y="6528033"/>
            <a:ext cx="5309210" cy="307777"/>
          </a:xfrm>
          <a:prstGeom prst="rect">
            <a:avLst/>
          </a:prstGeom>
        </p:spPr>
        <p:txBody>
          <a:bodyPr wrap="none">
            <a:spAutoFit/>
          </a:bodyPr>
          <a:lstStyle/>
          <a:p>
            <a:pPr>
              <a:defRPr/>
            </a:pPr>
            <a:r>
              <a:rPr lang="en-US" sz="1400" i="1" dirty="0"/>
              <a:t>Courtesy </a:t>
            </a:r>
            <a:r>
              <a:rPr lang="en-US" sz="1400" i="1" dirty="0" smtClean="0"/>
              <a:t>of </a:t>
            </a:r>
            <a:r>
              <a:rPr lang="en-US" sz="1400" i="1" dirty="0"/>
              <a:t>the Swiss-</a:t>
            </a:r>
            <a:r>
              <a:rPr lang="en-US" sz="1400" i="1" dirty="0" err="1"/>
              <a:t>Prot</a:t>
            </a:r>
            <a:r>
              <a:rPr lang="en-US" sz="1400" i="1" dirty="0"/>
              <a:t> group (SIB Swiss Institute of Bioinformatics)</a:t>
            </a:r>
            <a:endParaRPr lang="fr-CH" sz="1400" i="1" dirty="0">
              <a:latin typeface="Calibri" pitchFamily="34" charset="0"/>
              <a:cs typeface="Calibri" pitchFamily="34" charset="0"/>
            </a:endParaRPr>
          </a:p>
        </p:txBody>
      </p:sp>
      <p:pic>
        <p:nvPicPr>
          <p:cNvPr id="19" name="Picture 18" descr="pir.png"/>
          <p:cNvPicPr>
            <a:picLocks noChangeAspect="1"/>
          </p:cNvPicPr>
          <p:nvPr/>
        </p:nvPicPr>
        <p:blipFill>
          <a:blip r:embed="rId4" cstate="print"/>
          <a:stretch>
            <a:fillRect/>
          </a:stretch>
        </p:blipFill>
        <p:spPr>
          <a:xfrm>
            <a:off x="149061" y="159433"/>
            <a:ext cx="599879" cy="59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408901" y="3245773"/>
            <a:ext cx="4559299" cy="3046988"/>
          </a:xfrm>
          <a:prstGeom prst="rect">
            <a:avLst/>
          </a:prstGeom>
          <a:noFill/>
          <a:ln>
            <a:solidFill>
              <a:schemeClr val="tx1"/>
            </a:solidFill>
          </a:ln>
        </p:spPr>
        <p:txBody>
          <a:bodyPr wrap="square" rtlCol="0">
            <a:spAutoFit/>
          </a:bodyPr>
          <a:lstStyle/>
          <a:p>
            <a:r>
              <a:rPr lang="en-US" sz="2400" b="1" dirty="0" smtClean="0"/>
              <a:t>Central </a:t>
            </a:r>
            <a:r>
              <a:rPr lang="en-US" sz="2400" b="1" dirty="0"/>
              <a:t>hub for the collection of functional information on </a:t>
            </a:r>
            <a:r>
              <a:rPr lang="en-US" sz="2400" b="1" dirty="0" smtClean="0"/>
              <a:t>proteins. </a:t>
            </a:r>
            <a:r>
              <a:rPr lang="en-US" sz="2400" dirty="0" smtClean="0"/>
              <a:t>The </a:t>
            </a:r>
            <a:r>
              <a:rPr lang="en-US" sz="2400" dirty="0"/>
              <a:t>core data mandatory for each </a:t>
            </a:r>
            <a:r>
              <a:rPr lang="en-US" sz="2400" dirty="0" err="1"/>
              <a:t>UniProtKB</a:t>
            </a:r>
            <a:r>
              <a:rPr lang="en-US" sz="2400" dirty="0"/>
              <a:t> </a:t>
            </a:r>
            <a:r>
              <a:rPr lang="en-US" sz="2400" dirty="0" smtClean="0"/>
              <a:t>entry:</a:t>
            </a:r>
          </a:p>
          <a:p>
            <a:pPr marL="800100" lvl="1" indent="-342900">
              <a:buFont typeface="Arial" panose="020B0604020202020204" pitchFamily="34" charset="0"/>
              <a:buChar char="•"/>
            </a:pPr>
            <a:r>
              <a:rPr lang="en-US" sz="2400" dirty="0" smtClean="0"/>
              <a:t>amino </a:t>
            </a:r>
            <a:r>
              <a:rPr lang="en-US" sz="2400" dirty="0"/>
              <a:t>acid </a:t>
            </a:r>
            <a:r>
              <a:rPr lang="en-US" sz="2400" dirty="0" smtClean="0"/>
              <a:t>sequence</a:t>
            </a:r>
          </a:p>
          <a:p>
            <a:pPr marL="800100" lvl="1" indent="-342900">
              <a:buFont typeface="Arial" panose="020B0604020202020204" pitchFamily="34" charset="0"/>
              <a:buChar char="•"/>
            </a:pPr>
            <a:r>
              <a:rPr lang="en-US" sz="2400" dirty="0" smtClean="0"/>
              <a:t>protein </a:t>
            </a:r>
            <a:r>
              <a:rPr lang="en-US" sz="2400" dirty="0"/>
              <a:t>name or </a:t>
            </a:r>
            <a:r>
              <a:rPr lang="en-US" sz="2400" dirty="0" smtClean="0"/>
              <a:t>description</a:t>
            </a:r>
          </a:p>
          <a:p>
            <a:pPr marL="800100" lvl="1" indent="-342900">
              <a:buFont typeface="Arial" panose="020B0604020202020204" pitchFamily="34" charset="0"/>
              <a:buChar char="•"/>
            </a:pPr>
            <a:r>
              <a:rPr lang="en-US" sz="2400" dirty="0" smtClean="0"/>
              <a:t>taxonomic data</a:t>
            </a:r>
          </a:p>
          <a:p>
            <a:pPr marL="800100" lvl="1" indent="-342900">
              <a:buFont typeface="Arial" panose="020B0604020202020204" pitchFamily="34" charset="0"/>
              <a:buChar char="•"/>
            </a:pPr>
            <a:r>
              <a:rPr lang="en-US" sz="2400" dirty="0" smtClean="0"/>
              <a:t>citation information </a:t>
            </a:r>
            <a:endParaRPr lang="en-US" sz="2400" dirty="0"/>
          </a:p>
        </p:txBody>
      </p:sp>
    </p:spTree>
    <p:extLst>
      <p:ext uri="{BB962C8B-B14F-4D97-AF65-F5344CB8AC3E}">
        <p14:creationId xmlns:p14="http://schemas.microsoft.com/office/powerpoint/2010/main" val="3921073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cryaa_function.png"/>
          <p:cNvPicPr>
            <a:picLocks noChangeAspect="1"/>
          </p:cNvPicPr>
          <p:nvPr/>
        </p:nvPicPr>
        <p:blipFill rotWithShape="1">
          <a:blip r:embed="rId2">
            <a:extLst>
              <a:ext uri="{28A0092B-C50C-407E-A947-70E740481C1C}">
                <a14:useLocalDpi xmlns:a14="http://schemas.microsoft.com/office/drawing/2010/main" val="0"/>
              </a:ext>
            </a:extLst>
          </a:blip>
          <a:srcRect l="18326" t="13168" r="58440" b="71135"/>
          <a:stretch/>
        </p:blipFill>
        <p:spPr>
          <a:xfrm>
            <a:off x="2004858" y="1840581"/>
            <a:ext cx="2018307" cy="771482"/>
          </a:xfrm>
          <a:prstGeom prst="rect">
            <a:avLst/>
          </a:prstGeom>
        </p:spPr>
      </p:pic>
      <p:sp>
        <p:nvSpPr>
          <p:cNvPr id="7" name="Rectangle 2"/>
          <p:cNvSpPr txBox="1">
            <a:spLocks noChangeArrowheads="1"/>
          </p:cNvSpPr>
          <p:nvPr/>
        </p:nvSpPr>
        <p:spPr>
          <a:xfrm>
            <a:off x="-215069" y="58023"/>
            <a:ext cx="9050337" cy="6480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smtClean="0">
                <a:solidFill>
                  <a:srgbClr val="000090"/>
                </a:solidFill>
                <a:latin typeface="Calibri" panose="020F0502020204030204" pitchFamily="34" charset="0"/>
                <a:ea typeface="ＭＳ Ｐゴシック"/>
                <a:cs typeface="Calibri" panose="020F0502020204030204" pitchFamily="34" charset="0"/>
              </a:rPr>
              <a:t>What’s in </a:t>
            </a:r>
            <a:r>
              <a:rPr lang="en-US" altLang="en-US" sz="3600" dirty="0" err="1" smtClean="0">
                <a:solidFill>
                  <a:srgbClr val="000090"/>
                </a:solidFill>
                <a:latin typeface="Calibri" panose="020F0502020204030204" pitchFamily="34" charset="0"/>
                <a:ea typeface="ＭＳ Ｐゴシック"/>
                <a:cs typeface="Calibri" panose="020F0502020204030204" pitchFamily="34" charset="0"/>
              </a:rPr>
              <a:t>UniProtKB</a:t>
            </a:r>
            <a:r>
              <a:rPr lang="en-US" altLang="en-US" sz="3600" dirty="0" smtClean="0">
                <a:solidFill>
                  <a:srgbClr val="000090"/>
                </a:solidFill>
                <a:latin typeface="Calibri" panose="020F0502020204030204" pitchFamily="34" charset="0"/>
                <a:ea typeface="ＭＳ Ｐゴシック"/>
                <a:cs typeface="Calibri" panose="020F0502020204030204" pitchFamily="34" charset="0"/>
              </a:rPr>
              <a:t>?</a:t>
            </a:r>
            <a:endParaRPr lang="en-GB" altLang="en-US" sz="3600" dirty="0" smtClean="0">
              <a:solidFill>
                <a:srgbClr val="000090"/>
              </a:solidFill>
              <a:latin typeface="Calibri" panose="020F0502020204030204" pitchFamily="34" charset="0"/>
              <a:ea typeface="ＭＳ Ｐゴシック"/>
              <a:cs typeface="Calibri" panose="020F0502020204030204" pitchFamily="34" charset="0"/>
            </a:endParaRPr>
          </a:p>
        </p:txBody>
      </p:sp>
      <p:pic>
        <p:nvPicPr>
          <p:cNvPr id="3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43" r="9847"/>
          <a:stretch/>
        </p:blipFill>
        <p:spPr bwMode="auto">
          <a:xfrm>
            <a:off x="7553504" y="90268"/>
            <a:ext cx="1281764"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descr="pir.png"/>
          <p:cNvPicPr>
            <a:picLocks noChangeAspect="1"/>
          </p:cNvPicPr>
          <p:nvPr/>
        </p:nvPicPr>
        <p:blipFill>
          <a:blip r:embed="rId4" cstate="print"/>
          <a:stretch>
            <a:fillRect/>
          </a:stretch>
        </p:blipFill>
        <p:spPr>
          <a:xfrm>
            <a:off x="149061" y="159433"/>
            <a:ext cx="599879" cy="59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Slide Number Placeholder 4"/>
          <p:cNvSpPr>
            <a:spLocks noGrp="1"/>
          </p:cNvSpPr>
          <p:nvPr>
            <p:ph type="sldNum" sz="quarter" idx="12"/>
          </p:nvPr>
        </p:nvSpPr>
        <p:spPr>
          <a:xfrm>
            <a:off x="6750264" y="6306836"/>
            <a:ext cx="2133600" cy="476250"/>
          </a:xfrm>
        </p:spPr>
        <p:txBody>
          <a:bodyPr/>
          <a:lstStyle/>
          <a:p>
            <a:pPr>
              <a:defRPr/>
            </a:pPr>
            <a:fld id="{A0F674F6-CF81-4489-8B47-9E79B36ABE31}" type="slidenum">
              <a:rPr lang="en-US" smtClean="0"/>
              <a:pPr>
                <a:defRPr/>
              </a:pPr>
              <a:t>22</a:t>
            </a:fld>
            <a:endParaRPr lang="en-US" dirty="0" smtClean="0"/>
          </a:p>
        </p:txBody>
      </p:sp>
      <p:pic>
        <p:nvPicPr>
          <p:cNvPr id="40" name="Picture 39" descr="cryaa_function.png"/>
          <p:cNvPicPr>
            <a:picLocks noChangeAspect="1"/>
          </p:cNvPicPr>
          <p:nvPr/>
        </p:nvPicPr>
        <p:blipFill rotWithShape="1">
          <a:blip r:embed="rId2">
            <a:extLst>
              <a:ext uri="{28A0092B-C50C-407E-A947-70E740481C1C}">
                <a14:useLocalDpi xmlns:a14="http://schemas.microsoft.com/office/drawing/2010/main" val="0"/>
              </a:ext>
            </a:extLst>
          </a:blip>
          <a:srcRect t="27225" r="83428"/>
          <a:stretch/>
        </p:blipFill>
        <p:spPr>
          <a:xfrm>
            <a:off x="362841" y="3042272"/>
            <a:ext cx="1439573" cy="3576579"/>
          </a:xfrm>
          <a:prstGeom prst="rect">
            <a:avLst/>
          </a:prstGeom>
        </p:spPr>
      </p:pic>
      <p:grpSp>
        <p:nvGrpSpPr>
          <p:cNvPr id="47" name="Group 46"/>
          <p:cNvGrpSpPr/>
          <p:nvPr/>
        </p:nvGrpSpPr>
        <p:grpSpPr>
          <a:xfrm>
            <a:off x="362841" y="2173722"/>
            <a:ext cx="1673482" cy="967000"/>
            <a:chOff x="349990" y="374425"/>
            <a:chExt cx="1673482" cy="967000"/>
          </a:xfrm>
        </p:grpSpPr>
        <p:sp>
          <p:nvSpPr>
            <p:cNvPr id="48" name="Down Arrow Callout 47"/>
            <p:cNvSpPr/>
            <p:nvPr/>
          </p:nvSpPr>
          <p:spPr>
            <a:xfrm>
              <a:off x="349990" y="427025"/>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89540" y="374425"/>
              <a:ext cx="1533932" cy="646331"/>
            </a:xfrm>
            <a:prstGeom prst="rect">
              <a:avLst/>
            </a:prstGeom>
            <a:noFill/>
          </p:spPr>
          <p:txBody>
            <a:bodyPr wrap="square" rtlCol="0">
              <a:spAutoFit/>
            </a:bodyPr>
            <a:lstStyle/>
            <a:p>
              <a:r>
                <a:rPr lang="en-US" dirty="0" smtClean="0"/>
                <a:t>Sections of the Record</a:t>
              </a:r>
            </a:p>
          </p:txBody>
        </p:sp>
      </p:grpSp>
      <p:grpSp>
        <p:nvGrpSpPr>
          <p:cNvPr id="51" name="Group 50"/>
          <p:cNvGrpSpPr/>
          <p:nvPr/>
        </p:nvGrpSpPr>
        <p:grpSpPr>
          <a:xfrm>
            <a:off x="1287421" y="621877"/>
            <a:ext cx="1561842" cy="967000"/>
            <a:chOff x="3148883" y="2827362"/>
            <a:chExt cx="1561842" cy="967000"/>
          </a:xfrm>
        </p:grpSpPr>
        <p:sp>
          <p:nvSpPr>
            <p:cNvPr id="52" name="Down Arrow Callout 51"/>
            <p:cNvSpPr/>
            <p:nvPr/>
          </p:nvSpPr>
          <p:spPr>
            <a:xfrm>
              <a:off x="3148883" y="2879962"/>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3176793" y="2827362"/>
              <a:ext cx="1533932" cy="646331"/>
            </a:xfrm>
            <a:prstGeom prst="rect">
              <a:avLst/>
            </a:prstGeom>
            <a:noFill/>
          </p:spPr>
          <p:txBody>
            <a:bodyPr wrap="square" rtlCol="0">
              <a:spAutoFit/>
            </a:bodyPr>
            <a:lstStyle/>
            <a:p>
              <a:pPr algn="ctr"/>
              <a:r>
                <a:rPr lang="en-US" dirty="0" smtClean="0"/>
                <a:t>Unique</a:t>
              </a:r>
            </a:p>
            <a:p>
              <a:pPr algn="ctr"/>
              <a:r>
                <a:rPr lang="en-US" dirty="0" smtClean="0"/>
                <a:t>Identifier</a:t>
              </a:r>
            </a:p>
          </p:txBody>
        </p:sp>
      </p:grpSp>
      <p:grpSp>
        <p:nvGrpSpPr>
          <p:cNvPr id="55" name="Group 54"/>
          <p:cNvGrpSpPr/>
          <p:nvPr/>
        </p:nvGrpSpPr>
        <p:grpSpPr>
          <a:xfrm>
            <a:off x="5517601" y="754964"/>
            <a:ext cx="3510518" cy="1232714"/>
            <a:chOff x="5397177" y="649287"/>
            <a:chExt cx="3510518" cy="1232714"/>
          </a:xfrm>
        </p:grpSpPr>
        <p:sp>
          <p:nvSpPr>
            <p:cNvPr id="5" name="Rectangle 4"/>
            <p:cNvSpPr/>
            <p:nvPr/>
          </p:nvSpPr>
          <p:spPr>
            <a:xfrm>
              <a:off x="5397177" y="649287"/>
              <a:ext cx="3500064" cy="1200329"/>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397177" y="681672"/>
              <a:ext cx="3510518" cy="1200329"/>
            </a:xfrm>
            <a:prstGeom prst="rect">
              <a:avLst/>
            </a:prstGeom>
            <a:noFill/>
          </p:spPr>
          <p:txBody>
            <a:bodyPr wrap="square" rtlCol="0">
              <a:spAutoFit/>
            </a:bodyPr>
            <a:lstStyle/>
            <a:p>
              <a:r>
                <a:rPr lang="en-US" dirty="0" smtClean="0"/>
                <a:t>Records for ~62.5 million proteins</a:t>
              </a:r>
            </a:p>
            <a:p>
              <a:r>
                <a:rPr lang="en-US" dirty="0" smtClean="0"/>
                <a:t>• ~500K manually reviewed</a:t>
              </a:r>
            </a:p>
            <a:p>
              <a:pPr marL="174625" indent="-174625"/>
              <a:r>
                <a:rPr lang="en-US" dirty="0" smtClean="0"/>
                <a:t>• 62 million </a:t>
              </a:r>
              <a:r>
                <a:rPr lang="en-US" dirty="0" err="1" smtClean="0"/>
                <a:t>unreviewed</a:t>
              </a:r>
              <a:endParaRPr lang="en-US" dirty="0" smtClean="0"/>
            </a:p>
            <a:p>
              <a:pPr marL="174625"/>
              <a:r>
                <a:rPr lang="en-US" dirty="0" smtClean="0"/>
                <a:t>(automated annotation) </a:t>
              </a:r>
              <a:endParaRPr lang="en-US" dirty="0"/>
            </a:p>
          </p:txBody>
        </p:sp>
        <p:pic>
          <p:nvPicPr>
            <p:cNvPr id="54" name="Picture 53" descr="cryaa_function.png"/>
            <p:cNvPicPr>
              <a:picLocks noChangeAspect="1"/>
            </p:cNvPicPr>
            <p:nvPr/>
          </p:nvPicPr>
          <p:blipFill rotWithShape="1">
            <a:blip r:embed="rId2">
              <a:extLst>
                <a:ext uri="{28A0092B-C50C-407E-A947-70E740481C1C}">
                  <a14:useLocalDpi xmlns:a14="http://schemas.microsoft.com/office/drawing/2010/main" val="0"/>
                </a:ext>
              </a:extLst>
            </a:blip>
            <a:srcRect l="25229" t="27992" r="66621" b="65325"/>
            <a:stretch/>
          </p:blipFill>
          <p:spPr>
            <a:xfrm>
              <a:off x="8089192" y="1010953"/>
              <a:ext cx="707964" cy="328461"/>
            </a:xfrm>
            <a:prstGeom prst="rect">
              <a:avLst/>
            </a:prstGeom>
          </p:spPr>
        </p:pic>
        <p:pic>
          <p:nvPicPr>
            <p:cNvPr id="4" name="Picture 3" descr="unreviewed 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192" y="1458294"/>
              <a:ext cx="713232" cy="298261"/>
            </a:xfrm>
            <a:prstGeom prst="rect">
              <a:avLst/>
            </a:prstGeom>
          </p:spPr>
        </p:pic>
      </p:grpSp>
      <p:pic>
        <p:nvPicPr>
          <p:cNvPr id="56" name="Picture 55" descr="cryaa_function.png"/>
          <p:cNvPicPr>
            <a:picLocks noChangeAspect="1"/>
          </p:cNvPicPr>
          <p:nvPr/>
        </p:nvPicPr>
        <p:blipFill rotWithShape="1">
          <a:blip r:embed="rId2">
            <a:extLst>
              <a:ext uri="{28A0092B-C50C-407E-A947-70E740481C1C}">
                <a14:useLocalDpi xmlns:a14="http://schemas.microsoft.com/office/drawing/2010/main" val="0"/>
              </a:ext>
            </a:extLst>
          </a:blip>
          <a:srcRect r="50432" b="93475"/>
          <a:stretch/>
        </p:blipFill>
        <p:spPr>
          <a:xfrm>
            <a:off x="242783" y="1612725"/>
            <a:ext cx="4305882" cy="320670"/>
          </a:xfrm>
          <a:prstGeom prst="rect">
            <a:avLst/>
          </a:prstGeom>
        </p:spPr>
      </p:pic>
      <p:grpSp>
        <p:nvGrpSpPr>
          <p:cNvPr id="75" name="Group 74"/>
          <p:cNvGrpSpPr/>
          <p:nvPr/>
        </p:nvGrpSpPr>
        <p:grpSpPr>
          <a:xfrm>
            <a:off x="1802414" y="2608183"/>
            <a:ext cx="6838673" cy="1800304"/>
            <a:chOff x="1802414" y="2608183"/>
            <a:chExt cx="6838673" cy="1800304"/>
          </a:xfrm>
        </p:grpSpPr>
        <p:grpSp>
          <p:nvGrpSpPr>
            <p:cNvPr id="63" name="Group 62"/>
            <p:cNvGrpSpPr/>
            <p:nvPr/>
          </p:nvGrpSpPr>
          <p:grpSpPr>
            <a:xfrm>
              <a:off x="2959272" y="2608183"/>
              <a:ext cx="5681815" cy="1800304"/>
              <a:chOff x="2353738" y="2820053"/>
              <a:chExt cx="5681815" cy="1800304"/>
            </a:xfrm>
          </p:grpSpPr>
          <p:pic>
            <p:nvPicPr>
              <p:cNvPr id="58" name="Picture 57" descr="cryaa_func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0270" y="2939188"/>
                <a:ext cx="5486400" cy="1069009"/>
              </a:xfrm>
              <a:prstGeom prst="rect">
                <a:avLst/>
              </a:prstGeom>
            </p:spPr>
          </p:pic>
          <p:pic>
            <p:nvPicPr>
              <p:cNvPr id="60" name="Picture 59" descr="cryaa_go_terms.png"/>
              <p:cNvPicPr>
                <a:picLocks noChangeAspect="1"/>
              </p:cNvPicPr>
              <p:nvPr/>
            </p:nvPicPr>
            <p:blipFill rotWithShape="1">
              <a:blip r:embed="rId7">
                <a:extLst>
                  <a:ext uri="{28A0092B-C50C-407E-A947-70E740481C1C}">
                    <a14:useLocalDpi xmlns:a14="http://schemas.microsoft.com/office/drawing/2010/main" val="0"/>
                  </a:ext>
                </a:extLst>
              </a:blip>
              <a:srcRect b="72779"/>
              <a:stretch/>
            </p:blipFill>
            <p:spPr>
              <a:xfrm>
                <a:off x="4117669" y="3694468"/>
                <a:ext cx="3200400" cy="780743"/>
              </a:xfrm>
              <a:prstGeom prst="rect">
                <a:avLst/>
              </a:prstGeom>
            </p:spPr>
          </p:pic>
          <p:sp>
            <p:nvSpPr>
              <p:cNvPr id="61" name="Rectangle 60"/>
              <p:cNvSpPr/>
              <p:nvPr/>
            </p:nvSpPr>
            <p:spPr>
              <a:xfrm>
                <a:off x="2353738" y="2820053"/>
                <a:ext cx="5681815" cy="180030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grpSp>
        <p:grpSp>
          <p:nvGrpSpPr>
            <p:cNvPr id="64" name="Group 63"/>
            <p:cNvGrpSpPr/>
            <p:nvPr/>
          </p:nvGrpSpPr>
          <p:grpSpPr>
            <a:xfrm>
              <a:off x="3014012" y="3639245"/>
              <a:ext cx="1533933" cy="681650"/>
              <a:chOff x="2707729" y="4732366"/>
              <a:chExt cx="1533933" cy="681650"/>
            </a:xfrm>
          </p:grpSpPr>
          <p:sp>
            <p:nvSpPr>
              <p:cNvPr id="42" name="Down Arrow Callout 41"/>
              <p:cNvSpPr/>
              <p:nvPr/>
            </p:nvSpPr>
            <p:spPr>
              <a:xfrm rot="10800000">
                <a:off x="2707730" y="4732366"/>
                <a:ext cx="1533932" cy="681650"/>
              </a:xfrm>
              <a:prstGeom prst="downArrowCallout">
                <a:avLst>
                  <a:gd name="adj1" fmla="val 25000"/>
                  <a:gd name="adj2" fmla="val 25000"/>
                  <a:gd name="adj3" fmla="val 25000"/>
                  <a:gd name="adj4" fmla="val 53734"/>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707729" y="5044684"/>
                <a:ext cx="1533932" cy="369332"/>
              </a:xfrm>
              <a:prstGeom prst="rect">
                <a:avLst/>
              </a:prstGeom>
              <a:noFill/>
            </p:spPr>
            <p:txBody>
              <a:bodyPr wrap="square" rtlCol="0">
                <a:spAutoFit/>
              </a:bodyPr>
              <a:lstStyle/>
              <a:p>
                <a:pPr algn="ctr"/>
                <a:r>
                  <a:rPr lang="en-US" dirty="0" smtClean="0"/>
                  <a:t>Evidence</a:t>
                </a:r>
              </a:p>
            </p:txBody>
          </p:sp>
        </p:grpSp>
        <p:sp>
          <p:nvSpPr>
            <p:cNvPr id="65" name="Right Arrow 64"/>
            <p:cNvSpPr/>
            <p:nvPr/>
          </p:nvSpPr>
          <p:spPr>
            <a:xfrm>
              <a:off x="1802414" y="3129772"/>
              <a:ext cx="978408" cy="412359"/>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grpSp>
      <p:grpSp>
        <p:nvGrpSpPr>
          <p:cNvPr id="76" name="Group 75"/>
          <p:cNvGrpSpPr/>
          <p:nvPr/>
        </p:nvGrpSpPr>
        <p:grpSpPr>
          <a:xfrm>
            <a:off x="1833255" y="3864297"/>
            <a:ext cx="6826320" cy="2737780"/>
            <a:chOff x="1833255" y="3864297"/>
            <a:chExt cx="6826320" cy="2737780"/>
          </a:xfrm>
        </p:grpSpPr>
        <p:grpSp>
          <p:nvGrpSpPr>
            <p:cNvPr id="70" name="Group 69"/>
            <p:cNvGrpSpPr/>
            <p:nvPr/>
          </p:nvGrpSpPr>
          <p:grpSpPr>
            <a:xfrm>
              <a:off x="2255283" y="4521830"/>
              <a:ext cx="6404292" cy="2080247"/>
              <a:chOff x="2036323" y="4357595"/>
              <a:chExt cx="6404292" cy="2080247"/>
            </a:xfrm>
          </p:grpSpPr>
          <p:sp>
            <p:nvSpPr>
              <p:cNvPr id="62" name="Rectangle 61"/>
              <p:cNvSpPr/>
              <p:nvPr/>
            </p:nvSpPr>
            <p:spPr>
              <a:xfrm>
                <a:off x="2036323" y="4357595"/>
                <a:ext cx="6404292" cy="208024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pic>
            <p:nvPicPr>
              <p:cNvPr id="66" name="Picture 65" descr="cryaa_diseas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2800" y="4360170"/>
                <a:ext cx="3657600" cy="1950002"/>
              </a:xfrm>
              <a:prstGeom prst="rect">
                <a:avLst/>
              </a:prstGeom>
            </p:spPr>
          </p:pic>
          <p:pic>
            <p:nvPicPr>
              <p:cNvPr id="67" name="Picture 66" descr="cryaa_variants.png"/>
              <p:cNvPicPr>
                <a:picLocks noChangeAspect="1"/>
              </p:cNvPicPr>
              <p:nvPr/>
            </p:nvPicPr>
            <p:blipFill rotWithShape="1">
              <a:blip r:embed="rId9">
                <a:extLst>
                  <a:ext uri="{28A0092B-C50C-407E-A947-70E740481C1C}">
                    <a14:useLocalDpi xmlns:a14="http://schemas.microsoft.com/office/drawing/2010/main" val="0"/>
                  </a:ext>
                </a:extLst>
              </a:blip>
              <a:srcRect r="28809"/>
              <a:stretch/>
            </p:blipFill>
            <p:spPr>
              <a:xfrm>
                <a:off x="5740400" y="4715548"/>
                <a:ext cx="2603892" cy="1594624"/>
              </a:xfrm>
              <a:prstGeom prst="rect">
                <a:avLst/>
              </a:prstGeom>
            </p:spPr>
          </p:pic>
        </p:grpSp>
        <p:sp>
          <p:nvSpPr>
            <p:cNvPr id="69" name="Right Arrow 68"/>
            <p:cNvSpPr/>
            <p:nvPr/>
          </p:nvSpPr>
          <p:spPr>
            <a:xfrm rot="3240489">
              <a:off x="1705299" y="3992253"/>
              <a:ext cx="668272" cy="412359"/>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grpSp>
    </p:spTree>
    <p:extLst>
      <p:ext uri="{BB962C8B-B14F-4D97-AF65-F5344CB8AC3E}">
        <p14:creationId xmlns:p14="http://schemas.microsoft.com/office/powerpoint/2010/main" val="21100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cryaa_function.png"/>
          <p:cNvPicPr>
            <a:picLocks noChangeAspect="1"/>
          </p:cNvPicPr>
          <p:nvPr/>
        </p:nvPicPr>
        <p:blipFill rotWithShape="1">
          <a:blip r:embed="rId2">
            <a:extLst>
              <a:ext uri="{28A0092B-C50C-407E-A947-70E740481C1C}">
                <a14:useLocalDpi xmlns:a14="http://schemas.microsoft.com/office/drawing/2010/main" val="0"/>
              </a:ext>
            </a:extLst>
          </a:blip>
          <a:srcRect l="18326" t="13168" r="58440" b="71135"/>
          <a:stretch/>
        </p:blipFill>
        <p:spPr>
          <a:xfrm>
            <a:off x="2004858" y="1205539"/>
            <a:ext cx="2018307" cy="771482"/>
          </a:xfrm>
          <a:prstGeom prst="rect">
            <a:avLst/>
          </a:prstGeom>
        </p:spPr>
      </p:pic>
      <p:sp>
        <p:nvSpPr>
          <p:cNvPr id="7" name="Rectangle 2"/>
          <p:cNvSpPr txBox="1">
            <a:spLocks noChangeArrowheads="1"/>
          </p:cNvSpPr>
          <p:nvPr/>
        </p:nvSpPr>
        <p:spPr>
          <a:xfrm>
            <a:off x="-215069" y="58023"/>
            <a:ext cx="9050337" cy="6480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smtClean="0">
                <a:solidFill>
                  <a:srgbClr val="000090"/>
                </a:solidFill>
                <a:latin typeface="Calibri" panose="020F0502020204030204" pitchFamily="34" charset="0"/>
                <a:ea typeface="ＭＳ Ｐゴシック"/>
                <a:cs typeface="Calibri" panose="020F0502020204030204" pitchFamily="34" charset="0"/>
              </a:rPr>
              <a:t>What’s in </a:t>
            </a:r>
            <a:r>
              <a:rPr lang="en-US" altLang="en-US" sz="3600" dirty="0" err="1" smtClean="0">
                <a:solidFill>
                  <a:srgbClr val="000090"/>
                </a:solidFill>
                <a:latin typeface="Calibri" panose="020F0502020204030204" pitchFamily="34" charset="0"/>
                <a:ea typeface="ＭＳ Ｐゴシック"/>
                <a:cs typeface="Calibri" panose="020F0502020204030204" pitchFamily="34" charset="0"/>
              </a:rPr>
              <a:t>UniProtKB</a:t>
            </a:r>
            <a:r>
              <a:rPr lang="en-US" altLang="en-US" sz="3600" dirty="0" smtClean="0">
                <a:solidFill>
                  <a:srgbClr val="000090"/>
                </a:solidFill>
                <a:latin typeface="Calibri" panose="020F0502020204030204" pitchFamily="34" charset="0"/>
                <a:ea typeface="ＭＳ Ｐゴシック"/>
                <a:cs typeface="Calibri" panose="020F0502020204030204" pitchFamily="34" charset="0"/>
              </a:rPr>
              <a:t>?</a:t>
            </a:r>
            <a:endParaRPr lang="en-GB" altLang="en-US" sz="3600" dirty="0" smtClean="0">
              <a:solidFill>
                <a:srgbClr val="000090"/>
              </a:solidFill>
              <a:latin typeface="Calibri" panose="020F0502020204030204" pitchFamily="34" charset="0"/>
              <a:ea typeface="ＭＳ Ｐゴシック"/>
              <a:cs typeface="Calibri" panose="020F0502020204030204" pitchFamily="34" charset="0"/>
            </a:endParaRPr>
          </a:p>
        </p:txBody>
      </p:sp>
      <p:pic>
        <p:nvPicPr>
          <p:cNvPr id="3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43" r="9847"/>
          <a:stretch/>
        </p:blipFill>
        <p:spPr bwMode="auto">
          <a:xfrm>
            <a:off x="7553504" y="90268"/>
            <a:ext cx="1281764"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descr="pir.png"/>
          <p:cNvPicPr>
            <a:picLocks noChangeAspect="1"/>
          </p:cNvPicPr>
          <p:nvPr/>
        </p:nvPicPr>
        <p:blipFill>
          <a:blip r:embed="rId4" cstate="print"/>
          <a:stretch>
            <a:fillRect/>
          </a:stretch>
        </p:blipFill>
        <p:spPr>
          <a:xfrm>
            <a:off x="149061" y="159433"/>
            <a:ext cx="599879" cy="59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Slide Number Placeholder 4"/>
          <p:cNvSpPr>
            <a:spLocks noGrp="1"/>
          </p:cNvSpPr>
          <p:nvPr>
            <p:ph type="sldNum" sz="quarter" idx="12"/>
          </p:nvPr>
        </p:nvSpPr>
        <p:spPr>
          <a:xfrm>
            <a:off x="6750264" y="6306836"/>
            <a:ext cx="2133600" cy="476250"/>
          </a:xfrm>
        </p:spPr>
        <p:txBody>
          <a:bodyPr/>
          <a:lstStyle/>
          <a:p>
            <a:pPr>
              <a:defRPr/>
            </a:pPr>
            <a:fld id="{A0F674F6-CF81-4489-8B47-9E79B36ABE31}" type="slidenum">
              <a:rPr lang="en-US" smtClean="0"/>
              <a:pPr>
                <a:defRPr/>
              </a:pPr>
              <a:t>23</a:t>
            </a:fld>
            <a:endParaRPr lang="en-US" dirty="0" smtClean="0"/>
          </a:p>
        </p:txBody>
      </p:sp>
      <p:pic>
        <p:nvPicPr>
          <p:cNvPr id="40" name="Picture 39" descr="cryaa_function.png"/>
          <p:cNvPicPr>
            <a:picLocks noChangeAspect="1"/>
          </p:cNvPicPr>
          <p:nvPr/>
        </p:nvPicPr>
        <p:blipFill rotWithShape="1">
          <a:blip r:embed="rId2">
            <a:extLst>
              <a:ext uri="{28A0092B-C50C-407E-A947-70E740481C1C}">
                <a14:useLocalDpi xmlns:a14="http://schemas.microsoft.com/office/drawing/2010/main" val="0"/>
              </a:ext>
            </a:extLst>
          </a:blip>
          <a:srcRect t="27225" r="83428"/>
          <a:stretch/>
        </p:blipFill>
        <p:spPr>
          <a:xfrm>
            <a:off x="362841" y="2549567"/>
            <a:ext cx="1439573" cy="3576579"/>
          </a:xfrm>
          <a:prstGeom prst="rect">
            <a:avLst/>
          </a:prstGeom>
        </p:spPr>
      </p:pic>
      <p:grpSp>
        <p:nvGrpSpPr>
          <p:cNvPr id="47" name="Group 46"/>
          <p:cNvGrpSpPr/>
          <p:nvPr/>
        </p:nvGrpSpPr>
        <p:grpSpPr>
          <a:xfrm>
            <a:off x="362841" y="1681017"/>
            <a:ext cx="1673482" cy="967000"/>
            <a:chOff x="349990" y="374425"/>
            <a:chExt cx="1673482" cy="967000"/>
          </a:xfrm>
        </p:grpSpPr>
        <p:sp>
          <p:nvSpPr>
            <p:cNvPr id="48" name="Down Arrow Callout 47"/>
            <p:cNvSpPr/>
            <p:nvPr/>
          </p:nvSpPr>
          <p:spPr>
            <a:xfrm>
              <a:off x="349990" y="427025"/>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89540" y="374425"/>
              <a:ext cx="1533932" cy="646331"/>
            </a:xfrm>
            <a:prstGeom prst="rect">
              <a:avLst/>
            </a:prstGeom>
            <a:noFill/>
          </p:spPr>
          <p:txBody>
            <a:bodyPr wrap="square" rtlCol="0">
              <a:spAutoFit/>
            </a:bodyPr>
            <a:lstStyle/>
            <a:p>
              <a:r>
                <a:rPr lang="en-US" dirty="0" smtClean="0"/>
                <a:t>Sections of the Record</a:t>
              </a:r>
            </a:p>
          </p:txBody>
        </p:sp>
      </p:grpSp>
      <p:pic>
        <p:nvPicPr>
          <p:cNvPr id="56" name="Picture 55" descr="cryaa_function.png"/>
          <p:cNvPicPr>
            <a:picLocks noChangeAspect="1"/>
          </p:cNvPicPr>
          <p:nvPr/>
        </p:nvPicPr>
        <p:blipFill rotWithShape="1">
          <a:blip r:embed="rId2">
            <a:extLst>
              <a:ext uri="{28A0092B-C50C-407E-A947-70E740481C1C}">
                <a14:useLocalDpi xmlns:a14="http://schemas.microsoft.com/office/drawing/2010/main" val="0"/>
              </a:ext>
            </a:extLst>
          </a:blip>
          <a:srcRect r="50432" b="93475"/>
          <a:stretch/>
        </p:blipFill>
        <p:spPr>
          <a:xfrm>
            <a:off x="242783" y="977683"/>
            <a:ext cx="4305882" cy="320670"/>
          </a:xfrm>
          <a:prstGeom prst="rect">
            <a:avLst/>
          </a:prstGeom>
        </p:spPr>
      </p:pic>
      <p:pic>
        <p:nvPicPr>
          <p:cNvPr id="35" name="Picture 34" descr="cryaa_sequence.png"/>
          <p:cNvPicPr>
            <a:picLocks noChangeAspect="1"/>
          </p:cNvPicPr>
          <p:nvPr/>
        </p:nvPicPr>
        <p:blipFill rotWithShape="1">
          <a:blip r:embed="rId5">
            <a:extLst>
              <a:ext uri="{28A0092B-C50C-407E-A947-70E740481C1C}">
                <a14:useLocalDpi xmlns:a14="http://schemas.microsoft.com/office/drawing/2010/main" val="0"/>
              </a:ext>
            </a:extLst>
          </a:blip>
          <a:srcRect r="29331" b="46310"/>
          <a:stretch/>
        </p:blipFill>
        <p:spPr>
          <a:xfrm>
            <a:off x="3678938" y="2250442"/>
            <a:ext cx="3657600" cy="1905821"/>
          </a:xfrm>
          <a:prstGeom prst="rect">
            <a:avLst/>
          </a:prstGeom>
        </p:spPr>
      </p:pic>
      <p:sp>
        <p:nvSpPr>
          <p:cNvPr id="9" name="Rectangle 8"/>
          <p:cNvSpPr/>
          <p:nvPr/>
        </p:nvSpPr>
        <p:spPr>
          <a:xfrm>
            <a:off x="3579914" y="2217858"/>
            <a:ext cx="3875457" cy="19384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215412" y="1766942"/>
            <a:ext cx="6707436" cy="4643878"/>
            <a:chOff x="2215412" y="1482268"/>
            <a:chExt cx="6707436" cy="4643878"/>
          </a:xfrm>
        </p:grpSpPr>
        <p:pic>
          <p:nvPicPr>
            <p:cNvPr id="2" name="Picture 1" descr="cryaa_fasta.png"/>
            <p:cNvPicPr>
              <a:picLocks noChangeAspect="1"/>
            </p:cNvPicPr>
            <p:nvPr/>
          </p:nvPicPr>
          <p:blipFill rotWithShape="1">
            <a:blip r:embed="rId6">
              <a:extLst>
                <a:ext uri="{28A0092B-C50C-407E-A947-70E740481C1C}">
                  <a14:useLocalDpi xmlns:a14="http://schemas.microsoft.com/office/drawing/2010/main" val="0"/>
                </a:ext>
              </a:extLst>
            </a:blip>
            <a:srcRect t="9225"/>
            <a:stretch/>
          </p:blipFill>
          <p:spPr>
            <a:xfrm>
              <a:off x="2244791" y="4707939"/>
              <a:ext cx="4572000" cy="983631"/>
            </a:xfrm>
            <a:prstGeom prst="rect">
              <a:avLst/>
            </a:prstGeom>
          </p:spPr>
        </p:pic>
        <p:grpSp>
          <p:nvGrpSpPr>
            <p:cNvPr id="73" name="Group 72"/>
            <p:cNvGrpSpPr/>
            <p:nvPr/>
          </p:nvGrpSpPr>
          <p:grpSpPr>
            <a:xfrm>
              <a:off x="6471330" y="4502190"/>
              <a:ext cx="2451518" cy="1200329"/>
              <a:chOff x="6407234" y="3323339"/>
              <a:chExt cx="2451518" cy="1200329"/>
            </a:xfrm>
          </p:grpSpPr>
          <p:grpSp>
            <p:nvGrpSpPr>
              <p:cNvPr id="77" name="Group 76"/>
              <p:cNvGrpSpPr/>
              <p:nvPr/>
            </p:nvGrpSpPr>
            <p:grpSpPr>
              <a:xfrm>
                <a:off x="6407234" y="3323339"/>
                <a:ext cx="2349918" cy="1200328"/>
                <a:chOff x="6407234" y="3323339"/>
                <a:chExt cx="2349918" cy="1200328"/>
              </a:xfrm>
            </p:grpSpPr>
            <p:sp>
              <p:nvSpPr>
                <p:cNvPr id="79" name="Left Arrow 78"/>
                <p:cNvSpPr/>
                <p:nvPr/>
              </p:nvSpPr>
              <p:spPr>
                <a:xfrm>
                  <a:off x="6407234" y="3323339"/>
                  <a:ext cx="978408" cy="484632"/>
                </a:xfrm>
                <a:prstGeom prst="leftArrow">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6877890" y="3361438"/>
                  <a:ext cx="1879262" cy="1162229"/>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6806762" y="3456125"/>
                  <a:ext cx="209988" cy="220525"/>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TextBox 77"/>
              <p:cNvSpPr txBox="1"/>
              <p:nvPr/>
            </p:nvSpPr>
            <p:spPr>
              <a:xfrm>
                <a:off x="6896438" y="3323339"/>
                <a:ext cx="1962314" cy="1200329"/>
              </a:xfrm>
              <a:prstGeom prst="rect">
                <a:avLst/>
              </a:prstGeom>
              <a:noFill/>
            </p:spPr>
            <p:txBody>
              <a:bodyPr wrap="square" rtlCol="0">
                <a:spAutoFit/>
              </a:bodyPr>
              <a:lstStyle/>
              <a:p>
                <a:pPr marL="177800" indent="-177800"/>
                <a:r>
                  <a:rPr lang="en-US" dirty="0" smtClean="0"/>
                  <a:t>Header Line:</a:t>
                </a:r>
              </a:p>
              <a:p>
                <a:pPr marL="177800" indent="-177800"/>
                <a:r>
                  <a:rPr lang="en-US" dirty="0" smtClean="0"/>
                  <a:t>• </a:t>
                </a:r>
                <a:r>
                  <a:rPr lang="en-US" dirty="0"/>
                  <a:t>S</a:t>
                </a:r>
                <a:r>
                  <a:rPr lang="en-US" dirty="0" smtClean="0"/>
                  <a:t>tarts with “&gt;”</a:t>
                </a:r>
              </a:p>
              <a:p>
                <a:pPr marL="177800" indent="-177800"/>
                <a:r>
                  <a:rPr lang="en-US" dirty="0" smtClean="0"/>
                  <a:t>• Contains ID and description</a:t>
                </a:r>
              </a:p>
            </p:txBody>
          </p:sp>
        </p:grpSp>
        <p:grpSp>
          <p:nvGrpSpPr>
            <p:cNvPr id="8" name="Group 7"/>
            <p:cNvGrpSpPr/>
            <p:nvPr/>
          </p:nvGrpSpPr>
          <p:grpSpPr>
            <a:xfrm>
              <a:off x="3328900" y="5421848"/>
              <a:ext cx="1566776" cy="646654"/>
              <a:chOff x="3328900" y="5717471"/>
              <a:chExt cx="1566776" cy="646654"/>
            </a:xfrm>
          </p:grpSpPr>
          <p:sp>
            <p:nvSpPr>
              <p:cNvPr id="83" name="Down Arrow Callout 82"/>
              <p:cNvSpPr/>
              <p:nvPr/>
            </p:nvSpPr>
            <p:spPr>
              <a:xfrm rot="10800000">
                <a:off x="3361744" y="5717471"/>
                <a:ext cx="1533932" cy="624756"/>
              </a:xfrm>
              <a:prstGeom prst="downArrowCallout">
                <a:avLst>
                  <a:gd name="adj1" fmla="val 25000"/>
                  <a:gd name="adj2" fmla="val 25000"/>
                  <a:gd name="adj3" fmla="val 25000"/>
                  <a:gd name="adj4" fmla="val 47452"/>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3328900" y="5994793"/>
                <a:ext cx="1533932" cy="369332"/>
              </a:xfrm>
              <a:prstGeom prst="rect">
                <a:avLst/>
              </a:prstGeom>
              <a:noFill/>
            </p:spPr>
            <p:txBody>
              <a:bodyPr wrap="square" rtlCol="0">
                <a:spAutoFit/>
              </a:bodyPr>
              <a:lstStyle/>
              <a:p>
                <a:pPr algn="ctr"/>
                <a:r>
                  <a:rPr lang="en-US" dirty="0" smtClean="0"/>
                  <a:t>Sequence</a:t>
                </a:r>
              </a:p>
            </p:txBody>
          </p:sp>
        </p:grpSp>
        <p:sp>
          <p:nvSpPr>
            <p:cNvPr id="6" name="TextBox 5"/>
            <p:cNvSpPr txBox="1"/>
            <p:nvPr/>
          </p:nvSpPr>
          <p:spPr>
            <a:xfrm>
              <a:off x="2215412" y="3960044"/>
              <a:ext cx="4343594" cy="646331"/>
            </a:xfrm>
            <a:prstGeom prst="rect">
              <a:avLst/>
            </a:prstGeom>
            <a:noFill/>
          </p:spPr>
          <p:txBody>
            <a:bodyPr wrap="none" rtlCol="0">
              <a:spAutoFit/>
            </a:bodyPr>
            <a:lstStyle/>
            <a:p>
              <a:r>
                <a:rPr lang="en-US" dirty="0" smtClean="0">
                  <a:solidFill>
                    <a:srgbClr val="800000"/>
                  </a:solidFill>
                </a:rPr>
                <a:t>FASTA Format:</a:t>
              </a:r>
            </a:p>
            <a:p>
              <a:r>
                <a:rPr lang="en-US" dirty="0" smtClean="0">
                  <a:solidFill>
                    <a:srgbClr val="800000"/>
                  </a:solidFill>
                </a:rPr>
                <a:t>Common input format for sequence analysis</a:t>
              </a:r>
              <a:endParaRPr lang="en-US" dirty="0">
                <a:solidFill>
                  <a:srgbClr val="800000"/>
                </a:solidFill>
              </a:endParaRPr>
            </a:p>
          </p:txBody>
        </p:sp>
        <p:sp>
          <p:nvSpPr>
            <p:cNvPr id="85" name="Rectangle 84"/>
            <p:cNvSpPr/>
            <p:nvPr/>
          </p:nvSpPr>
          <p:spPr>
            <a:xfrm>
              <a:off x="2215412" y="3965396"/>
              <a:ext cx="6707436" cy="21607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3827932" y="1482268"/>
              <a:ext cx="1547887" cy="967000"/>
              <a:chOff x="904875" y="1259322"/>
              <a:chExt cx="1547887" cy="967000"/>
            </a:xfrm>
          </p:grpSpPr>
          <p:sp>
            <p:nvSpPr>
              <p:cNvPr id="41" name="Down Arrow Callout 40"/>
              <p:cNvSpPr/>
              <p:nvPr/>
            </p:nvSpPr>
            <p:spPr>
              <a:xfrm>
                <a:off x="904875" y="1311922"/>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918830" y="1259322"/>
                <a:ext cx="1533932" cy="646331"/>
              </a:xfrm>
              <a:prstGeom prst="rect">
                <a:avLst/>
              </a:prstGeom>
              <a:noFill/>
            </p:spPr>
            <p:txBody>
              <a:bodyPr wrap="square" rtlCol="0">
                <a:spAutoFit/>
              </a:bodyPr>
              <a:lstStyle/>
              <a:p>
                <a:pPr algn="ctr"/>
                <a:r>
                  <a:rPr lang="en-US" dirty="0" smtClean="0"/>
                  <a:t>Download Sequence</a:t>
                </a:r>
              </a:p>
            </p:txBody>
          </p:sp>
        </p:grpSp>
      </p:grpSp>
      <p:sp>
        <p:nvSpPr>
          <p:cNvPr id="10" name="Oval 9"/>
          <p:cNvSpPr/>
          <p:nvPr/>
        </p:nvSpPr>
        <p:spPr>
          <a:xfrm>
            <a:off x="362841" y="4606375"/>
            <a:ext cx="1439573" cy="38044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0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874" y="1157809"/>
            <a:ext cx="8852177" cy="4893647"/>
          </a:xfrm>
          <a:prstGeom prst="rect">
            <a:avLst/>
          </a:prstGeom>
          <a:noFill/>
        </p:spPr>
        <p:txBody>
          <a:bodyPr wrap="square" rtlCol="0">
            <a:spAutoFit/>
          </a:bodyPr>
          <a:lstStyle/>
          <a:p>
            <a:pPr marL="457200" indent="-457200">
              <a:buFont typeface="+mj-lt"/>
              <a:buAutoNum type="arabicPeriod"/>
            </a:pPr>
            <a:r>
              <a:rPr lang="en-US" sz="2400" dirty="0" smtClean="0"/>
              <a:t>Go to </a:t>
            </a:r>
            <a:r>
              <a:rPr lang="en-US" sz="2400" dirty="0" err="1" smtClean="0"/>
              <a:t>UniProtKB</a:t>
            </a:r>
            <a:r>
              <a:rPr lang="en-US" sz="2400" dirty="0"/>
              <a:t> (</a:t>
            </a:r>
            <a:r>
              <a:rPr lang="en-US" sz="2400" dirty="0">
                <a:hlinkClick r:id="rId2"/>
              </a:rPr>
              <a:t>http://www.uniprot.org</a:t>
            </a:r>
            <a:r>
              <a:rPr lang="en-US" sz="2400" dirty="0" smtClean="0">
                <a:hlinkClick r:id="rId2"/>
              </a:rPr>
              <a:t>/</a:t>
            </a:r>
            <a:r>
              <a:rPr lang="en-US" sz="2400" dirty="0" smtClean="0"/>
              <a:t>) and search for the entry for human HEXA</a:t>
            </a:r>
          </a:p>
          <a:p>
            <a:pPr marL="457200" indent="-457200">
              <a:buFont typeface="+mj-lt"/>
              <a:buAutoNum type="arabicPeriod"/>
            </a:pPr>
            <a:endParaRPr lang="en-US" sz="2400" dirty="0" smtClean="0"/>
          </a:p>
          <a:p>
            <a:pPr marL="457200" indent="-457200">
              <a:buFont typeface="+mj-lt"/>
              <a:buAutoNum type="arabicPeriod"/>
            </a:pPr>
            <a:r>
              <a:rPr lang="en-US" sz="2400" dirty="0" smtClean="0"/>
              <a:t>What is the </a:t>
            </a:r>
            <a:r>
              <a:rPr lang="en-US" sz="2400" dirty="0" err="1" smtClean="0"/>
              <a:t>UniProtKB</a:t>
            </a:r>
            <a:r>
              <a:rPr lang="en-US" sz="2400" dirty="0" smtClean="0"/>
              <a:t> identifier for this protein?</a:t>
            </a:r>
          </a:p>
          <a:p>
            <a:pPr marL="457200" indent="-457200">
              <a:buFont typeface="+mj-lt"/>
              <a:buAutoNum type="arabicPeriod"/>
            </a:pPr>
            <a:endParaRPr lang="en-US" sz="2400" dirty="0" smtClean="0"/>
          </a:p>
          <a:p>
            <a:pPr marL="457200" indent="-457200">
              <a:buFont typeface="+mj-lt"/>
              <a:buAutoNum type="arabicPeriod"/>
            </a:pPr>
            <a:r>
              <a:rPr lang="en-US" sz="2400" dirty="0" smtClean="0"/>
              <a:t>What is the function of this protein?</a:t>
            </a:r>
          </a:p>
          <a:p>
            <a:pPr marL="457200" indent="-457200">
              <a:buFont typeface="+mj-lt"/>
              <a:buAutoNum type="arabicPeriod"/>
            </a:pPr>
            <a:endParaRPr lang="en-US" sz="2400" dirty="0" smtClean="0"/>
          </a:p>
          <a:p>
            <a:pPr marL="457200" indent="-457200">
              <a:buFont typeface="+mj-lt"/>
              <a:buAutoNum type="arabicPeriod"/>
            </a:pPr>
            <a:r>
              <a:rPr lang="en-US" sz="2400" dirty="0"/>
              <a:t>What disease is associated with defects in this protein?</a:t>
            </a:r>
          </a:p>
          <a:p>
            <a:pPr marL="457200" indent="-457200">
              <a:buFont typeface="+mj-lt"/>
              <a:buAutoNum type="arabicPeriod"/>
            </a:pPr>
            <a:endParaRPr lang="en-US" sz="2400" dirty="0"/>
          </a:p>
          <a:p>
            <a:pPr marL="457200" indent="-457200">
              <a:buFont typeface="+mj-lt"/>
              <a:buAutoNum type="arabicPeriod"/>
            </a:pPr>
            <a:r>
              <a:rPr lang="en-US" sz="2400" dirty="0"/>
              <a:t>Give an example of a genetic variant with publication support that leads to the infantile form of the disease</a:t>
            </a:r>
            <a:r>
              <a:rPr lang="en-US" sz="2400" dirty="0" smtClean="0"/>
              <a:t>.</a:t>
            </a:r>
          </a:p>
          <a:p>
            <a:pPr marL="457200" indent="-457200">
              <a:buFont typeface="+mj-lt"/>
              <a:buAutoNum type="arabicPeriod"/>
            </a:pPr>
            <a:endParaRPr lang="en-US" sz="2400" dirty="0"/>
          </a:p>
          <a:p>
            <a:pPr marL="457200" indent="-457200">
              <a:buFont typeface="+mj-lt"/>
              <a:buAutoNum type="arabicPeriod"/>
            </a:pPr>
            <a:r>
              <a:rPr lang="en-US" sz="2400" dirty="0" smtClean="0"/>
              <a:t>Download the sequence of Isoform 1 in FASTA format</a:t>
            </a:r>
          </a:p>
        </p:txBody>
      </p:sp>
      <p:sp>
        <p:nvSpPr>
          <p:cNvPr id="9" name="Rectangle 5"/>
          <p:cNvSpPr>
            <a:spLocks noChangeArrowheads="1"/>
          </p:cNvSpPr>
          <p:nvPr/>
        </p:nvSpPr>
        <p:spPr bwMode="auto">
          <a:xfrm>
            <a:off x="1142109" y="27253"/>
            <a:ext cx="7029450" cy="641350"/>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endParaRPr lang="en-US" sz="3600" dirty="0">
              <a:solidFill>
                <a:srgbClr val="000090"/>
              </a:solidFill>
            </a:endParaRPr>
          </a:p>
        </p:txBody>
      </p:sp>
    </p:spTree>
    <p:extLst>
      <p:ext uri="{BB962C8B-B14F-4D97-AF65-F5344CB8AC3E}">
        <p14:creationId xmlns:p14="http://schemas.microsoft.com/office/powerpoint/2010/main" val="2409534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874" y="888958"/>
            <a:ext cx="8852177" cy="5262979"/>
          </a:xfrm>
          <a:prstGeom prst="rect">
            <a:avLst/>
          </a:prstGeom>
          <a:noFill/>
        </p:spPr>
        <p:txBody>
          <a:bodyPr wrap="square" rtlCol="0">
            <a:spAutoFit/>
          </a:bodyPr>
          <a:lstStyle/>
          <a:p>
            <a:pPr marL="457200" indent="-457200">
              <a:buFont typeface="+mj-lt"/>
              <a:buAutoNum type="arabicPeriod"/>
            </a:pPr>
            <a:r>
              <a:rPr lang="en-US" sz="2400" dirty="0" smtClean="0"/>
              <a:t>Go to </a:t>
            </a:r>
            <a:r>
              <a:rPr lang="en-US" sz="2400" dirty="0" err="1" smtClean="0"/>
              <a:t>UniProtKB</a:t>
            </a:r>
            <a:r>
              <a:rPr lang="en-US" sz="2400" dirty="0"/>
              <a:t> (</a:t>
            </a:r>
            <a:r>
              <a:rPr lang="en-US" sz="2400" dirty="0">
                <a:hlinkClick r:id="rId2"/>
              </a:rPr>
              <a:t>http://www.uniprot.org</a:t>
            </a:r>
            <a:r>
              <a:rPr lang="en-US" sz="2400" dirty="0" smtClean="0">
                <a:hlinkClick r:id="rId2"/>
              </a:rPr>
              <a:t>/</a:t>
            </a:r>
            <a:r>
              <a:rPr lang="en-US" sz="2400" dirty="0" smtClean="0"/>
              <a:t>) and search for the entry for human HEXA</a:t>
            </a:r>
          </a:p>
          <a:p>
            <a:pPr marL="457200" indent="-457200">
              <a:buFont typeface="+mj-lt"/>
              <a:buAutoNum type="arabicPeriod"/>
            </a:pPr>
            <a:endParaRPr lang="en-US" sz="2400" dirty="0" smtClean="0"/>
          </a:p>
          <a:p>
            <a:pPr marL="457200" indent="-457200">
              <a:buFont typeface="+mj-lt"/>
              <a:buAutoNum type="arabicPeriod"/>
            </a:pPr>
            <a:r>
              <a:rPr lang="en-US" sz="2400" dirty="0" smtClean="0"/>
              <a:t>What is the </a:t>
            </a:r>
            <a:r>
              <a:rPr lang="en-US" sz="2400" dirty="0" err="1" smtClean="0"/>
              <a:t>UniProtKB</a:t>
            </a:r>
            <a:r>
              <a:rPr lang="en-US" sz="2400" dirty="0" smtClean="0"/>
              <a:t> identifier for this protein? </a:t>
            </a:r>
            <a:r>
              <a:rPr lang="en-US" sz="2400" dirty="0" smtClean="0">
                <a:solidFill>
                  <a:srgbClr val="FF0000"/>
                </a:solidFill>
              </a:rPr>
              <a:t>P06865</a:t>
            </a:r>
            <a:endParaRPr lang="en-US" sz="2400" dirty="0" smtClean="0"/>
          </a:p>
          <a:p>
            <a:pPr marL="457200" indent="-457200">
              <a:buFont typeface="+mj-lt"/>
              <a:buAutoNum type="arabicPeriod"/>
            </a:pPr>
            <a:endParaRPr lang="en-US" sz="2400" dirty="0" smtClean="0"/>
          </a:p>
          <a:p>
            <a:pPr marL="457200" indent="-457200">
              <a:buFont typeface="+mj-lt"/>
              <a:buAutoNum type="arabicPeriod"/>
            </a:pPr>
            <a:r>
              <a:rPr lang="en-US" sz="2400" dirty="0" smtClean="0"/>
              <a:t>What is the function of this protein? </a:t>
            </a:r>
            <a:r>
              <a:rPr lang="en-US" sz="2400" dirty="0">
                <a:solidFill>
                  <a:srgbClr val="FF0000"/>
                </a:solidFill>
              </a:rPr>
              <a:t>Degrades GM2-gangliosides. A </a:t>
            </a:r>
            <a:r>
              <a:rPr lang="en-US" sz="2400" dirty="0" err="1">
                <a:solidFill>
                  <a:srgbClr val="FF0000"/>
                </a:solidFill>
              </a:rPr>
              <a:t>ganglioside</a:t>
            </a:r>
            <a:r>
              <a:rPr lang="en-US" sz="2400" dirty="0">
                <a:solidFill>
                  <a:srgbClr val="FF0000"/>
                </a:solidFill>
              </a:rPr>
              <a:t> is a type of glycolipid (sugar + lipid)</a:t>
            </a:r>
            <a:r>
              <a:rPr lang="en-US" sz="2400" dirty="0" smtClean="0">
                <a:solidFill>
                  <a:srgbClr val="FF0000"/>
                </a:solidFill>
              </a:rPr>
              <a:t>.</a:t>
            </a:r>
            <a:endParaRPr lang="en-US" sz="2400" dirty="0" smtClean="0"/>
          </a:p>
          <a:p>
            <a:pPr marL="457200" indent="-457200">
              <a:buFont typeface="+mj-lt"/>
              <a:buAutoNum type="arabicPeriod"/>
            </a:pPr>
            <a:endParaRPr lang="en-US" sz="2400" dirty="0" smtClean="0"/>
          </a:p>
          <a:p>
            <a:pPr marL="457200" indent="-457200">
              <a:buFont typeface="+mj-lt"/>
              <a:buAutoNum type="arabicPeriod"/>
            </a:pPr>
            <a:r>
              <a:rPr lang="en-US" sz="2400" dirty="0"/>
              <a:t>What disease is associated with defects in this protein</a:t>
            </a:r>
            <a:r>
              <a:rPr lang="en-US" sz="2400" dirty="0" smtClean="0"/>
              <a:t>? </a:t>
            </a:r>
            <a:r>
              <a:rPr lang="en-US" sz="2400" dirty="0">
                <a:solidFill>
                  <a:srgbClr val="FF0000"/>
                </a:solidFill>
              </a:rPr>
              <a:t>GM2-gangliosidosis 1 (aka </a:t>
            </a:r>
            <a:r>
              <a:rPr lang="en-US" sz="2400" dirty="0" err="1">
                <a:solidFill>
                  <a:srgbClr val="FF0000"/>
                </a:solidFill>
              </a:rPr>
              <a:t>Tay</a:t>
            </a:r>
            <a:r>
              <a:rPr lang="en-US" sz="2400" dirty="0">
                <a:solidFill>
                  <a:srgbClr val="FF0000"/>
                </a:solidFill>
              </a:rPr>
              <a:t>-Sachs Disease</a:t>
            </a:r>
            <a:r>
              <a:rPr lang="en-US" sz="2400" dirty="0" smtClean="0">
                <a:solidFill>
                  <a:srgbClr val="FF0000"/>
                </a:solidFill>
              </a:rPr>
              <a:t>)</a:t>
            </a: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Give an example of a genetic variant with publication support that leads to the infantile form of the disease</a:t>
            </a:r>
            <a:r>
              <a:rPr lang="en-US" sz="2400" dirty="0" smtClean="0"/>
              <a:t>. </a:t>
            </a:r>
            <a:r>
              <a:rPr lang="en-US" sz="2400" dirty="0">
                <a:solidFill>
                  <a:srgbClr val="FF0000"/>
                </a:solidFill>
              </a:rPr>
              <a:t>Several examples in the variant table in the Pathology &amp; Biotech section of the </a:t>
            </a:r>
            <a:r>
              <a:rPr lang="en-US" sz="2400" dirty="0" smtClean="0">
                <a:solidFill>
                  <a:srgbClr val="FF0000"/>
                </a:solidFill>
              </a:rPr>
              <a:t>entry.</a:t>
            </a:r>
          </a:p>
        </p:txBody>
      </p:sp>
      <p:sp>
        <p:nvSpPr>
          <p:cNvPr id="9" name="Rectangle 5"/>
          <p:cNvSpPr>
            <a:spLocks noChangeArrowheads="1"/>
          </p:cNvSpPr>
          <p:nvPr/>
        </p:nvSpPr>
        <p:spPr bwMode="auto">
          <a:xfrm>
            <a:off x="1142109" y="27253"/>
            <a:ext cx="7029450" cy="641350"/>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endParaRPr lang="en-US" sz="3600" dirty="0">
              <a:solidFill>
                <a:srgbClr val="000090"/>
              </a:solidFill>
            </a:endParaRPr>
          </a:p>
        </p:txBody>
      </p:sp>
    </p:spTree>
    <p:extLst>
      <p:ext uri="{BB962C8B-B14F-4D97-AF65-F5344CB8AC3E}">
        <p14:creationId xmlns:p14="http://schemas.microsoft.com/office/powerpoint/2010/main" val="2542475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874" y="888958"/>
            <a:ext cx="8852177" cy="1200328"/>
          </a:xfrm>
          <a:prstGeom prst="rect">
            <a:avLst/>
          </a:prstGeom>
          <a:noFill/>
        </p:spPr>
        <p:txBody>
          <a:bodyPr wrap="square" rtlCol="0">
            <a:spAutoFit/>
          </a:bodyPr>
          <a:lstStyle/>
          <a:p>
            <a:r>
              <a:rPr lang="en-US" sz="2400" dirty="0" smtClean="0"/>
              <a:t>6. </a:t>
            </a:r>
            <a:r>
              <a:rPr lang="en-US" sz="2400" dirty="0"/>
              <a:t>Download the sequence of Isoform 1 in FASTA format. </a:t>
            </a:r>
            <a:r>
              <a:rPr lang="en-US" sz="2400" dirty="0">
                <a:solidFill>
                  <a:srgbClr val="FF0000"/>
                </a:solidFill>
              </a:rPr>
              <a:t>Click FASTA button in above Isoform 1 sequence in Sequence section.</a:t>
            </a:r>
          </a:p>
          <a:p>
            <a:endParaRPr lang="en-US" sz="2400" dirty="0" smtClean="0">
              <a:solidFill>
                <a:srgbClr val="FF0000"/>
              </a:solidFill>
            </a:endParaRPr>
          </a:p>
        </p:txBody>
      </p:sp>
      <p:sp>
        <p:nvSpPr>
          <p:cNvPr id="9" name="Rectangle 5"/>
          <p:cNvSpPr>
            <a:spLocks noChangeArrowheads="1"/>
          </p:cNvSpPr>
          <p:nvPr/>
        </p:nvSpPr>
        <p:spPr bwMode="auto">
          <a:xfrm>
            <a:off x="1142109" y="27253"/>
            <a:ext cx="7029450" cy="641350"/>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endParaRPr lang="en-US" sz="3600" dirty="0">
              <a:solidFill>
                <a:srgbClr val="000090"/>
              </a:solidFill>
            </a:endParaRPr>
          </a:p>
        </p:txBody>
      </p:sp>
      <p:sp>
        <p:nvSpPr>
          <p:cNvPr id="5" name="TextBox 4"/>
          <p:cNvSpPr txBox="1"/>
          <p:nvPr/>
        </p:nvSpPr>
        <p:spPr>
          <a:xfrm>
            <a:off x="857773" y="1832735"/>
            <a:ext cx="6580898" cy="2462213"/>
          </a:xfrm>
          <a:prstGeom prst="rect">
            <a:avLst/>
          </a:prstGeom>
          <a:noFill/>
        </p:spPr>
        <p:txBody>
          <a:bodyPr wrap="square" rtlCol="0">
            <a:spAutoFit/>
          </a:bodyPr>
          <a:lstStyle/>
          <a:p>
            <a:r>
              <a:rPr lang="en-US" sz="1400" dirty="0">
                <a:latin typeface="Courier"/>
                <a:cs typeface="Courier"/>
              </a:rPr>
              <a:t>&gt;sp|P06865|HEXA_HUMAN Beta-</a:t>
            </a:r>
            <a:r>
              <a:rPr lang="en-US" sz="1400" dirty="0" err="1">
                <a:latin typeface="Courier"/>
                <a:cs typeface="Courier"/>
              </a:rPr>
              <a:t>hexosaminidase</a:t>
            </a:r>
            <a:r>
              <a:rPr lang="en-US" sz="1400" dirty="0">
                <a:latin typeface="Courier"/>
                <a:cs typeface="Courier"/>
              </a:rPr>
              <a:t> subunit alpha OS=Homo sapiens GN=HEXA PE=1 SV=2</a:t>
            </a:r>
          </a:p>
          <a:p>
            <a:r>
              <a:rPr lang="en-US" sz="1400" dirty="0">
                <a:latin typeface="Courier"/>
                <a:cs typeface="Courier"/>
              </a:rPr>
              <a:t>MTSSRLWFSLLLAAAFAGRATALWPWPQNFQTSDQRYVLYPNNFQFQYDVSSAAQPGCSV</a:t>
            </a:r>
          </a:p>
          <a:p>
            <a:r>
              <a:rPr lang="en-US" sz="1400" dirty="0">
                <a:latin typeface="Courier"/>
                <a:cs typeface="Courier"/>
              </a:rPr>
              <a:t>LDEAFQRYRDLLFGSGSWPRPYLTGKRHTLEKNVLVVSVVTPGCNQLPTLESVENYTLTI</a:t>
            </a:r>
          </a:p>
          <a:p>
            <a:r>
              <a:rPr lang="en-US" sz="1400" dirty="0">
                <a:latin typeface="Courier"/>
                <a:cs typeface="Courier"/>
              </a:rPr>
              <a:t>NDDQCLLLSETVWGALRGLETFSQLVWKSAEGTFFINKTEIEDFPRFPHRGLLLDTSRHY</a:t>
            </a:r>
          </a:p>
          <a:p>
            <a:r>
              <a:rPr lang="en-US" sz="1400" dirty="0">
                <a:latin typeface="Courier"/>
                <a:cs typeface="Courier"/>
              </a:rPr>
              <a:t>LPLSSILDTLDVMAYNKLNVFHWHLVDDPSFPYESFTFPELMRKGSYNPVTHIYTAQDVK</a:t>
            </a:r>
          </a:p>
          <a:p>
            <a:r>
              <a:rPr lang="en-US" sz="1400" dirty="0">
                <a:latin typeface="Courier"/>
                <a:cs typeface="Courier"/>
              </a:rPr>
              <a:t>EVIEYARLRGIRVLAEFDTPGHTLSWGPGIPGLLTPCYSGSEPSGTFGPVNPSLNNTYEF</a:t>
            </a:r>
          </a:p>
          <a:p>
            <a:r>
              <a:rPr lang="en-US" sz="1400" dirty="0">
                <a:latin typeface="Courier"/>
                <a:cs typeface="Courier"/>
              </a:rPr>
              <a:t>MSTFFLEVSSVFPDFYLHLGGDEVDFTCWKSNPEIQDFMRKKGFGEDFKQLESFYIQTLL</a:t>
            </a:r>
          </a:p>
          <a:p>
            <a:r>
              <a:rPr lang="en-US" sz="1400" dirty="0">
                <a:latin typeface="Courier"/>
                <a:cs typeface="Courier"/>
              </a:rPr>
              <a:t>DIVSSYGKGYVVWQEVFDNKVKIQPDTIIQVWREDIPVNYMKELELVTKAGFRALLSAPW</a:t>
            </a:r>
          </a:p>
          <a:p>
            <a:r>
              <a:rPr lang="en-US" sz="1400" dirty="0">
                <a:latin typeface="Courier"/>
                <a:cs typeface="Courier"/>
              </a:rPr>
              <a:t>YLNRISYGPDWKDFYIVEPLAFEGTPEQKALVIGGEACMWGEYVDNTNLVPRLWPRAGAV</a:t>
            </a:r>
          </a:p>
          <a:p>
            <a:r>
              <a:rPr lang="en-US" sz="1400" dirty="0">
                <a:latin typeface="Courier"/>
                <a:cs typeface="Courier"/>
              </a:rPr>
              <a:t>AERLWSNKLTSDLTFAYERLSHFRCELLRRGVQAQPLNVGFCEQEFEQT</a:t>
            </a:r>
          </a:p>
        </p:txBody>
      </p:sp>
    </p:spTree>
    <p:extLst>
      <p:ext uri="{BB962C8B-B14F-4D97-AF65-F5344CB8AC3E}">
        <p14:creationId xmlns:p14="http://schemas.microsoft.com/office/powerpoint/2010/main" val="759414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1912" y="623339"/>
            <a:ext cx="6290063" cy="584776"/>
          </a:xfrm>
          <a:prstGeom prst="rect">
            <a:avLst/>
          </a:prstGeom>
          <a:noFill/>
        </p:spPr>
        <p:txBody>
          <a:bodyPr wrap="square" rtlCol="0">
            <a:spAutoFit/>
          </a:bodyPr>
          <a:lstStyle/>
          <a:p>
            <a:r>
              <a:rPr lang="en-US" sz="3200" dirty="0" smtClean="0">
                <a:solidFill>
                  <a:srgbClr val="000090"/>
                </a:solidFill>
              </a:rPr>
              <a:t>Searching for a protein in </a:t>
            </a:r>
            <a:r>
              <a:rPr lang="en-US" sz="3200" dirty="0" err="1" smtClean="0">
                <a:solidFill>
                  <a:srgbClr val="000090"/>
                </a:solidFill>
              </a:rPr>
              <a:t>UniProtKB</a:t>
            </a:r>
            <a:endParaRPr lang="en-US" sz="3200" dirty="0" smtClean="0">
              <a:solidFill>
                <a:srgbClr val="000090"/>
              </a:solidFill>
            </a:endParaRPr>
          </a:p>
        </p:txBody>
      </p:sp>
      <p:sp>
        <p:nvSpPr>
          <p:cNvPr id="9" name="Rectangle 5"/>
          <p:cNvSpPr>
            <a:spLocks noChangeArrowheads="1"/>
          </p:cNvSpPr>
          <p:nvPr/>
        </p:nvSpPr>
        <p:spPr bwMode="auto">
          <a:xfrm>
            <a:off x="851398" y="37978"/>
            <a:ext cx="7029450" cy="641350"/>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endParaRPr lang="en-US" sz="3600" dirty="0">
              <a:solidFill>
                <a:srgbClr val="000090"/>
              </a:solidFill>
            </a:endParaRPr>
          </a:p>
        </p:txBody>
      </p:sp>
      <p:pic>
        <p:nvPicPr>
          <p:cNvPr id="3" name="Picture 2" descr="hexa_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06" y="1286540"/>
            <a:ext cx="8229600" cy="4690565"/>
          </a:xfrm>
          <a:prstGeom prst="rect">
            <a:avLst/>
          </a:prstGeom>
        </p:spPr>
      </p:pic>
      <p:sp>
        <p:nvSpPr>
          <p:cNvPr id="11" name="Oval 10"/>
          <p:cNvSpPr>
            <a:spLocks noChangeArrowheads="1"/>
          </p:cNvSpPr>
          <p:nvPr/>
        </p:nvSpPr>
        <p:spPr bwMode="auto">
          <a:xfrm>
            <a:off x="2200306" y="1512838"/>
            <a:ext cx="704819" cy="231775"/>
          </a:xfrm>
          <a:prstGeom prst="ellipse">
            <a:avLst/>
          </a:prstGeom>
          <a:noFill/>
          <a:ln w="9525" algn="ctr">
            <a:solidFill>
              <a:srgbClr val="FF0000"/>
            </a:solidFill>
            <a:miter lim="800000"/>
            <a:headEnd/>
            <a:tailEnd/>
          </a:ln>
        </p:spPr>
        <p:txBody>
          <a:bodyPr wrap="none"/>
          <a:lstStyle/>
          <a:p>
            <a:endParaRPr lang="en-US"/>
          </a:p>
        </p:txBody>
      </p:sp>
      <p:pic>
        <p:nvPicPr>
          <p:cNvPr id="12" name="Picture 11" descr="hexa_search_result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98" y="1914525"/>
            <a:ext cx="8229600" cy="4622000"/>
          </a:xfrm>
          <a:prstGeom prst="rect">
            <a:avLst/>
          </a:prstGeom>
        </p:spPr>
      </p:pic>
      <p:grpSp>
        <p:nvGrpSpPr>
          <p:cNvPr id="5" name="Group 4"/>
          <p:cNvGrpSpPr/>
          <p:nvPr/>
        </p:nvGrpSpPr>
        <p:grpSpPr>
          <a:xfrm>
            <a:off x="792128" y="3491919"/>
            <a:ext cx="3626096" cy="1519685"/>
            <a:chOff x="8338636" y="1967919"/>
            <a:chExt cx="3626096" cy="1519685"/>
          </a:xfrm>
        </p:grpSpPr>
        <p:sp>
          <p:nvSpPr>
            <p:cNvPr id="7" name="Left Arrow Callout 6"/>
            <p:cNvSpPr>
              <a:spLocks noChangeArrowheads="1"/>
            </p:cNvSpPr>
            <p:nvPr/>
          </p:nvSpPr>
          <p:spPr bwMode="auto">
            <a:xfrm>
              <a:off x="9586657" y="2467094"/>
              <a:ext cx="2378075" cy="423497"/>
            </a:xfrm>
            <a:prstGeom prst="leftArrowCallout">
              <a:avLst>
                <a:gd name="adj1" fmla="val 25000"/>
                <a:gd name="adj2" fmla="val 25000"/>
                <a:gd name="adj3" fmla="val 25047"/>
                <a:gd name="adj4" fmla="val 83856"/>
              </a:avLst>
            </a:prstGeom>
            <a:solidFill>
              <a:schemeClr val="bg1"/>
            </a:solidFill>
            <a:ln w="9525" algn="ctr">
              <a:solidFill>
                <a:schemeClr val="tx1"/>
              </a:solidFill>
              <a:miter lim="800000"/>
              <a:headEnd/>
              <a:tailEnd/>
            </a:ln>
          </p:spPr>
          <p:txBody>
            <a:bodyPr wrap="none"/>
            <a:lstStyle/>
            <a:p>
              <a:r>
                <a:rPr lang="en-US" sz="1600" dirty="0" smtClean="0"/>
                <a:t>Filter to refine search</a:t>
              </a:r>
              <a:endParaRPr lang="en-US" sz="1600" dirty="0"/>
            </a:p>
          </p:txBody>
        </p:sp>
        <p:sp>
          <p:nvSpPr>
            <p:cNvPr id="8" name="Oval 20"/>
            <p:cNvSpPr>
              <a:spLocks noChangeArrowheads="1"/>
            </p:cNvSpPr>
            <p:nvPr/>
          </p:nvSpPr>
          <p:spPr bwMode="auto">
            <a:xfrm>
              <a:off x="8397906" y="3328060"/>
              <a:ext cx="727075" cy="159544"/>
            </a:xfrm>
            <a:prstGeom prst="ellipse">
              <a:avLst/>
            </a:prstGeom>
            <a:noFill/>
            <a:ln w="19050">
              <a:solidFill>
                <a:srgbClr val="FF0000"/>
              </a:solidFill>
              <a:miter lim="800000"/>
              <a:headEnd/>
              <a:tailEnd/>
            </a:ln>
          </p:spPr>
          <p:txBody>
            <a:bodyPr wrap="none" anchor="ctr"/>
            <a:lstStyle/>
            <a:p>
              <a:pPr algn="ctr"/>
              <a:endParaRPr lang="en-US"/>
            </a:p>
          </p:txBody>
        </p:sp>
        <p:sp>
          <p:nvSpPr>
            <p:cNvPr id="10" name="Oval 9"/>
            <p:cNvSpPr>
              <a:spLocks noChangeArrowheads="1"/>
            </p:cNvSpPr>
            <p:nvPr/>
          </p:nvSpPr>
          <p:spPr bwMode="auto">
            <a:xfrm>
              <a:off x="8338636" y="1967919"/>
              <a:ext cx="1188752" cy="335012"/>
            </a:xfrm>
            <a:prstGeom prst="ellipse">
              <a:avLst/>
            </a:prstGeom>
            <a:noFill/>
            <a:ln w="19050" cmpd="sng" algn="ctr">
              <a:solidFill>
                <a:srgbClr val="FF0000"/>
              </a:solidFill>
              <a:miter lim="800000"/>
              <a:headEnd/>
              <a:tailEnd/>
            </a:ln>
          </p:spPr>
          <p:txBody>
            <a:bodyPr wrap="none"/>
            <a:lstStyle/>
            <a:p>
              <a:endParaRPr lang="en-US"/>
            </a:p>
          </p:txBody>
        </p:sp>
      </p:grpSp>
      <p:sp>
        <p:nvSpPr>
          <p:cNvPr id="13" name="Rectangle 12"/>
          <p:cNvSpPr/>
          <p:nvPr/>
        </p:nvSpPr>
        <p:spPr>
          <a:xfrm>
            <a:off x="0" y="6511446"/>
            <a:ext cx="3680402" cy="369332"/>
          </a:xfrm>
          <a:prstGeom prst="rect">
            <a:avLst/>
          </a:prstGeom>
        </p:spPr>
        <p:txBody>
          <a:bodyPr wrap="none">
            <a:spAutoFit/>
          </a:bodyPr>
          <a:lstStyle/>
          <a:p>
            <a:r>
              <a:rPr lang="en-US" dirty="0" err="1"/>
              <a:t>UniProtKB</a:t>
            </a:r>
            <a:r>
              <a:rPr lang="en-US" dirty="0"/>
              <a:t> (</a:t>
            </a:r>
            <a:r>
              <a:rPr lang="en-US" dirty="0">
                <a:hlinkClick r:id="rId4"/>
              </a:rPr>
              <a:t>http://www.uniprot.org/</a:t>
            </a:r>
            <a:r>
              <a:rPr lang="en-US" dirty="0"/>
              <a:t>) </a:t>
            </a:r>
          </a:p>
        </p:txBody>
      </p:sp>
    </p:spTree>
    <p:extLst>
      <p:ext uri="{BB962C8B-B14F-4D97-AF65-F5344CB8AC3E}">
        <p14:creationId xmlns:p14="http://schemas.microsoft.com/office/powerpoint/2010/main" val="31441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3962" y="623339"/>
            <a:ext cx="2564323" cy="584776"/>
          </a:xfrm>
          <a:prstGeom prst="rect">
            <a:avLst/>
          </a:prstGeom>
          <a:noFill/>
        </p:spPr>
        <p:txBody>
          <a:bodyPr wrap="square" rtlCol="0">
            <a:spAutoFit/>
          </a:bodyPr>
          <a:lstStyle/>
          <a:p>
            <a:pPr algn="ctr"/>
            <a:r>
              <a:rPr lang="en-US" sz="3200" dirty="0" smtClean="0">
                <a:solidFill>
                  <a:srgbClr val="000090"/>
                </a:solidFill>
              </a:rPr>
              <a:t>Search Results</a:t>
            </a:r>
          </a:p>
        </p:txBody>
      </p:sp>
      <p:sp>
        <p:nvSpPr>
          <p:cNvPr id="9" name="Rectangle 5"/>
          <p:cNvSpPr>
            <a:spLocks noChangeArrowheads="1"/>
          </p:cNvSpPr>
          <p:nvPr/>
        </p:nvSpPr>
        <p:spPr bwMode="auto">
          <a:xfrm>
            <a:off x="851398" y="37978"/>
            <a:ext cx="7029450" cy="641350"/>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endParaRPr lang="en-US" sz="3600" dirty="0">
              <a:solidFill>
                <a:srgbClr val="000090"/>
              </a:solidFill>
            </a:endParaRPr>
          </a:p>
        </p:txBody>
      </p:sp>
      <p:pic>
        <p:nvPicPr>
          <p:cNvPr id="2" name="Picture 1" descr="hexa_search_result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79" y="1458849"/>
            <a:ext cx="8229600" cy="4622000"/>
          </a:xfrm>
          <a:prstGeom prst="rect">
            <a:avLst/>
          </a:prstGeom>
        </p:spPr>
      </p:pic>
      <p:sp>
        <p:nvSpPr>
          <p:cNvPr id="6" name="Oval 5"/>
          <p:cNvSpPr/>
          <p:nvPr/>
        </p:nvSpPr>
        <p:spPr>
          <a:xfrm>
            <a:off x="1905141" y="3688223"/>
            <a:ext cx="553977" cy="337749"/>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661930" y="2733293"/>
            <a:ext cx="1046343" cy="954930"/>
            <a:chOff x="5012816" y="3404513"/>
            <a:chExt cx="1046343" cy="954930"/>
          </a:xfrm>
        </p:grpSpPr>
        <p:sp>
          <p:nvSpPr>
            <p:cNvPr id="13" name="Down Arrow Callout 12"/>
            <p:cNvSpPr/>
            <p:nvPr/>
          </p:nvSpPr>
          <p:spPr>
            <a:xfrm>
              <a:off x="5066864" y="3445043"/>
              <a:ext cx="914400" cy="914400"/>
            </a:xfrm>
            <a:prstGeom prst="downArrowCallou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012816" y="3404513"/>
              <a:ext cx="1046343" cy="646331"/>
            </a:xfrm>
            <a:prstGeom prst="rect">
              <a:avLst/>
            </a:prstGeom>
            <a:noFill/>
          </p:spPr>
          <p:txBody>
            <a:bodyPr wrap="none" rtlCol="0">
              <a:spAutoFit/>
            </a:bodyPr>
            <a:lstStyle/>
            <a:p>
              <a:pPr algn="ctr"/>
              <a:r>
                <a:rPr lang="en-US" dirty="0" err="1" smtClean="0"/>
                <a:t>UniProt</a:t>
              </a:r>
              <a:endParaRPr lang="en-US" dirty="0" smtClean="0"/>
            </a:p>
            <a:p>
              <a:pPr algn="ctr"/>
              <a:r>
                <a:rPr lang="en-US" dirty="0" smtClean="0"/>
                <a:t>Identifier</a:t>
              </a:r>
            </a:p>
          </p:txBody>
        </p:sp>
      </p:grpSp>
    </p:spTree>
    <p:extLst>
      <p:ext uri="{BB962C8B-B14F-4D97-AF65-F5344CB8AC3E}">
        <p14:creationId xmlns:p14="http://schemas.microsoft.com/office/powerpoint/2010/main" val="1892234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xa_entry_top.png"/>
          <p:cNvPicPr>
            <a:picLocks noChangeAspect="1"/>
          </p:cNvPicPr>
          <p:nvPr/>
        </p:nvPicPr>
        <p:blipFill rotWithShape="1">
          <a:blip r:embed="rId3">
            <a:extLst>
              <a:ext uri="{28A0092B-C50C-407E-A947-70E740481C1C}">
                <a14:useLocalDpi xmlns:a14="http://schemas.microsoft.com/office/drawing/2010/main" val="0"/>
              </a:ext>
            </a:extLst>
          </a:blip>
          <a:srcRect t="6679" b="17924"/>
          <a:stretch/>
        </p:blipFill>
        <p:spPr>
          <a:xfrm>
            <a:off x="362841" y="1205585"/>
            <a:ext cx="8229600" cy="3266215"/>
          </a:xfrm>
          <a:prstGeom prst="rect">
            <a:avLst/>
          </a:prstGeom>
        </p:spPr>
      </p:pic>
      <p:sp>
        <p:nvSpPr>
          <p:cNvPr id="28675" name="Slide Number Placeholder 4"/>
          <p:cNvSpPr>
            <a:spLocks noGrp="1"/>
          </p:cNvSpPr>
          <p:nvPr>
            <p:ph type="sldNum" sz="quarter" idx="12"/>
          </p:nvPr>
        </p:nvSpPr>
        <p:spPr>
          <a:xfrm>
            <a:off x="6553200" y="6142601"/>
            <a:ext cx="2133600" cy="476250"/>
          </a:xfrm>
        </p:spPr>
        <p:txBody>
          <a:bodyPr/>
          <a:lstStyle/>
          <a:p>
            <a:pPr>
              <a:defRPr/>
            </a:pPr>
            <a:fld id="{A0F674F6-CF81-4489-8B47-9E79B36ABE31}" type="slidenum">
              <a:rPr lang="en-US" smtClean="0"/>
              <a:pPr>
                <a:defRPr/>
              </a:pPr>
              <a:t>29</a:t>
            </a:fld>
            <a:endParaRPr lang="en-US" smtClean="0"/>
          </a:p>
        </p:txBody>
      </p:sp>
      <p:grpSp>
        <p:nvGrpSpPr>
          <p:cNvPr id="13" name="Group 12"/>
          <p:cNvGrpSpPr/>
          <p:nvPr/>
        </p:nvGrpSpPr>
        <p:grpSpPr>
          <a:xfrm>
            <a:off x="3148883" y="2259942"/>
            <a:ext cx="1561842" cy="967000"/>
            <a:chOff x="3148883" y="2827362"/>
            <a:chExt cx="1561842" cy="967000"/>
          </a:xfrm>
        </p:grpSpPr>
        <p:sp>
          <p:nvSpPr>
            <p:cNvPr id="6" name="Down Arrow Callout 5"/>
            <p:cNvSpPr/>
            <p:nvPr/>
          </p:nvSpPr>
          <p:spPr>
            <a:xfrm>
              <a:off x="3148883" y="2879962"/>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76793" y="2827362"/>
              <a:ext cx="1533932" cy="646331"/>
            </a:xfrm>
            <a:prstGeom prst="rect">
              <a:avLst/>
            </a:prstGeom>
            <a:noFill/>
          </p:spPr>
          <p:txBody>
            <a:bodyPr wrap="square" rtlCol="0">
              <a:spAutoFit/>
            </a:bodyPr>
            <a:lstStyle/>
            <a:p>
              <a:pPr algn="ctr"/>
              <a:r>
                <a:rPr lang="en-US" dirty="0" smtClean="0"/>
                <a:t>Functional</a:t>
              </a:r>
            </a:p>
            <a:p>
              <a:pPr algn="ctr"/>
              <a:r>
                <a:rPr lang="en-US" dirty="0" smtClean="0"/>
                <a:t>Information</a:t>
              </a:r>
            </a:p>
          </p:txBody>
        </p:sp>
      </p:grpSp>
      <p:grpSp>
        <p:nvGrpSpPr>
          <p:cNvPr id="12" name="Group 11"/>
          <p:cNvGrpSpPr/>
          <p:nvPr/>
        </p:nvGrpSpPr>
        <p:grpSpPr>
          <a:xfrm>
            <a:off x="4822365" y="1661116"/>
            <a:ext cx="1228038" cy="653766"/>
            <a:chOff x="4822365" y="2228536"/>
            <a:chExt cx="1228038" cy="653766"/>
          </a:xfrm>
        </p:grpSpPr>
        <p:sp>
          <p:nvSpPr>
            <p:cNvPr id="10" name="Left Arrow Callout 9"/>
            <p:cNvSpPr/>
            <p:nvPr/>
          </p:nvSpPr>
          <p:spPr>
            <a:xfrm>
              <a:off x="4822365" y="2243664"/>
              <a:ext cx="1228038" cy="638638"/>
            </a:xfrm>
            <a:prstGeom prst="leftArrowCallou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5302892" y="2228536"/>
              <a:ext cx="747511" cy="646331"/>
            </a:xfrm>
            <a:prstGeom prst="rect">
              <a:avLst/>
            </a:prstGeom>
            <a:noFill/>
          </p:spPr>
          <p:txBody>
            <a:bodyPr wrap="square" rtlCol="0">
              <a:spAutoFit/>
            </a:bodyPr>
            <a:lstStyle/>
            <a:p>
              <a:pPr algn="ctr"/>
              <a:r>
                <a:rPr lang="en-US" dirty="0" smtClean="0"/>
                <a:t>Basic Info</a:t>
              </a:r>
            </a:p>
          </p:txBody>
        </p:sp>
      </p:grpSp>
      <p:grpSp>
        <p:nvGrpSpPr>
          <p:cNvPr id="20" name="Group 19"/>
          <p:cNvGrpSpPr/>
          <p:nvPr/>
        </p:nvGrpSpPr>
        <p:grpSpPr>
          <a:xfrm>
            <a:off x="362841" y="1606302"/>
            <a:ext cx="1673482" cy="967000"/>
            <a:chOff x="349990" y="374425"/>
            <a:chExt cx="1673482" cy="967000"/>
          </a:xfrm>
        </p:grpSpPr>
        <p:sp>
          <p:nvSpPr>
            <p:cNvPr id="21" name="Down Arrow Callout 20"/>
            <p:cNvSpPr/>
            <p:nvPr/>
          </p:nvSpPr>
          <p:spPr>
            <a:xfrm>
              <a:off x="349990" y="427025"/>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89540" y="374425"/>
              <a:ext cx="1533932" cy="646331"/>
            </a:xfrm>
            <a:prstGeom prst="rect">
              <a:avLst/>
            </a:prstGeom>
            <a:noFill/>
          </p:spPr>
          <p:txBody>
            <a:bodyPr wrap="square" rtlCol="0">
              <a:spAutoFit/>
            </a:bodyPr>
            <a:lstStyle/>
            <a:p>
              <a:r>
                <a:rPr lang="en-US" dirty="0" smtClean="0"/>
                <a:t>Sections of the Record</a:t>
              </a:r>
            </a:p>
          </p:txBody>
        </p:sp>
      </p:grpSp>
      <p:sp>
        <p:nvSpPr>
          <p:cNvPr id="15" name="TextBox 14"/>
          <p:cNvSpPr txBox="1"/>
          <p:nvPr/>
        </p:nvSpPr>
        <p:spPr>
          <a:xfrm>
            <a:off x="2310633" y="623339"/>
            <a:ext cx="4110980" cy="584776"/>
          </a:xfrm>
          <a:prstGeom prst="rect">
            <a:avLst/>
          </a:prstGeom>
          <a:noFill/>
        </p:spPr>
        <p:txBody>
          <a:bodyPr wrap="square" rtlCol="0">
            <a:spAutoFit/>
          </a:bodyPr>
          <a:lstStyle/>
          <a:p>
            <a:r>
              <a:rPr lang="en-US" sz="3200" dirty="0" err="1" smtClean="0">
                <a:solidFill>
                  <a:srgbClr val="000090"/>
                </a:solidFill>
              </a:rPr>
              <a:t>UniProtKB</a:t>
            </a:r>
            <a:r>
              <a:rPr lang="en-US" sz="3200" dirty="0" smtClean="0">
                <a:solidFill>
                  <a:srgbClr val="000090"/>
                </a:solidFill>
              </a:rPr>
              <a:t> Entry Page I</a:t>
            </a:r>
          </a:p>
        </p:txBody>
      </p:sp>
      <p:sp>
        <p:nvSpPr>
          <p:cNvPr id="16" name="Rectangle 5"/>
          <p:cNvSpPr>
            <a:spLocks noChangeArrowheads="1"/>
          </p:cNvSpPr>
          <p:nvPr/>
        </p:nvSpPr>
        <p:spPr bwMode="auto">
          <a:xfrm>
            <a:off x="851398" y="37978"/>
            <a:ext cx="7029450" cy="641350"/>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endParaRPr lang="en-US" sz="3600" dirty="0">
              <a:solidFill>
                <a:srgbClr val="000090"/>
              </a:solidFill>
            </a:endParaRPr>
          </a:p>
        </p:txBody>
      </p:sp>
      <p:grpSp>
        <p:nvGrpSpPr>
          <p:cNvPr id="17" name="Group 16"/>
          <p:cNvGrpSpPr/>
          <p:nvPr/>
        </p:nvGrpSpPr>
        <p:grpSpPr>
          <a:xfrm>
            <a:off x="3967867" y="3489771"/>
            <a:ext cx="5002677" cy="3200400"/>
            <a:chOff x="3967867" y="3489771"/>
            <a:chExt cx="5002677" cy="3200400"/>
          </a:xfrm>
        </p:grpSpPr>
        <p:pic>
          <p:nvPicPr>
            <p:cNvPr id="3" name="Picture 2" descr="hexa_func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128" y="3489771"/>
              <a:ext cx="3088416" cy="3200400"/>
            </a:xfrm>
            <a:prstGeom prst="rect">
              <a:avLst/>
            </a:prstGeom>
          </p:spPr>
        </p:pic>
        <p:grpSp>
          <p:nvGrpSpPr>
            <p:cNvPr id="9" name="Group 8"/>
            <p:cNvGrpSpPr/>
            <p:nvPr/>
          </p:nvGrpSpPr>
          <p:grpSpPr>
            <a:xfrm>
              <a:off x="3967867" y="4631542"/>
              <a:ext cx="1914261" cy="1200330"/>
              <a:chOff x="3540342" y="4888232"/>
              <a:chExt cx="1914261" cy="1200330"/>
            </a:xfrm>
          </p:grpSpPr>
          <p:sp>
            <p:nvSpPr>
              <p:cNvPr id="4" name="Right Arrow Callout 3"/>
              <p:cNvSpPr/>
              <p:nvPr/>
            </p:nvSpPr>
            <p:spPr>
              <a:xfrm>
                <a:off x="3540342" y="4951504"/>
                <a:ext cx="1914261" cy="1137058"/>
              </a:xfrm>
              <a:prstGeom prst="rightArrowCallout">
                <a:avLst>
                  <a:gd name="adj1" fmla="val 25000"/>
                  <a:gd name="adj2" fmla="val 25000"/>
                  <a:gd name="adj3" fmla="val 25000"/>
                  <a:gd name="adj4" fmla="val 74153"/>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46065" y="4888232"/>
                <a:ext cx="1303324" cy="1200329"/>
              </a:xfrm>
              <a:prstGeom prst="rect">
                <a:avLst/>
              </a:prstGeom>
              <a:noFill/>
            </p:spPr>
            <p:txBody>
              <a:bodyPr wrap="none" rtlCol="0">
                <a:spAutoFit/>
              </a:bodyPr>
              <a:lstStyle/>
              <a:p>
                <a:pPr algn="ctr"/>
                <a:r>
                  <a:rPr lang="en-US" dirty="0" smtClean="0"/>
                  <a:t>Functional</a:t>
                </a:r>
              </a:p>
              <a:p>
                <a:pPr algn="ctr"/>
                <a:r>
                  <a:rPr lang="en-US" dirty="0" smtClean="0"/>
                  <a:t>Information</a:t>
                </a:r>
              </a:p>
              <a:p>
                <a:pPr algn="ctr"/>
                <a:r>
                  <a:rPr lang="en-US" dirty="0" smtClean="0"/>
                  <a:t>(Controlled</a:t>
                </a:r>
              </a:p>
              <a:p>
                <a:pPr algn="ctr"/>
                <a:r>
                  <a:rPr lang="en-US" dirty="0" smtClean="0"/>
                  <a:t>Vocabulary)</a:t>
                </a:r>
                <a:endParaRPr lang="en-US" dirty="0"/>
              </a:p>
            </p:txBody>
          </p:sp>
        </p:grpSp>
      </p:grpSp>
    </p:spTree>
    <p:extLst>
      <p:ext uri="{BB962C8B-B14F-4D97-AF65-F5344CB8AC3E}">
        <p14:creationId xmlns:p14="http://schemas.microsoft.com/office/powerpoint/2010/main" val="204833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244" y="2252731"/>
            <a:ext cx="9019756" cy="1107996"/>
          </a:xfrm>
          <a:prstGeom prst="rect">
            <a:avLst/>
          </a:prstGeom>
          <a:noFill/>
        </p:spPr>
        <p:txBody>
          <a:bodyPr wrap="square" rtlCol="0">
            <a:spAutoFit/>
          </a:bodyPr>
          <a:lstStyle/>
          <a:p>
            <a:pPr algn="ctr"/>
            <a:r>
              <a:rPr lang="en-US" sz="6600" dirty="0" smtClean="0">
                <a:solidFill>
                  <a:srgbClr val="008000"/>
                </a:solidFill>
              </a:rPr>
              <a:t>I. Historical Background</a:t>
            </a:r>
          </a:p>
        </p:txBody>
      </p:sp>
    </p:spTree>
    <p:extLst>
      <p:ext uri="{BB962C8B-B14F-4D97-AF65-F5344CB8AC3E}">
        <p14:creationId xmlns:p14="http://schemas.microsoft.com/office/powerpoint/2010/main" val="1937938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xa_varia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63" y="1701252"/>
            <a:ext cx="8229600" cy="4763286"/>
          </a:xfrm>
          <a:prstGeom prst="rect">
            <a:avLst/>
          </a:prstGeom>
        </p:spPr>
      </p:pic>
      <p:sp>
        <p:nvSpPr>
          <p:cNvPr id="3" name="Slide Number Placeholder 2"/>
          <p:cNvSpPr>
            <a:spLocks noGrp="1"/>
          </p:cNvSpPr>
          <p:nvPr>
            <p:ph type="sldNum" sz="quarter" idx="12"/>
          </p:nvPr>
        </p:nvSpPr>
        <p:spPr/>
        <p:txBody>
          <a:bodyPr/>
          <a:lstStyle/>
          <a:p>
            <a:pPr>
              <a:defRPr/>
            </a:pPr>
            <a:fld id="{6D2BB726-D9B0-4CC6-8C06-50358782D800}" type="slidenum">
              <a:rPr lang="en-US" smtClean="0"/>
              <a:pPr>
                <a:defRPr/>
              </a:pPr>
              <a:t>30</a:t>
            </a:fld>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7" y="1304831"/>
            <a:ext cx="20764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p:cNvSpPr>
            <a:spLocks noChangeArrowheads="1"/>
          </p:cNvSpPr>
          <p:nvPr/>
        </p:nvSpPr>
        <p:spPr bwMode="auto">
          <a:xfrm>
            <a:off x="929120" y="69784"/>
            <a:ext cx="7029450" cy="1186325"/>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p>
          <a:p>
            <a:pPr algn="ctr"/>
            <a:r>
              <a:rPr lang="en-US" sz="3600" dirty="0" smtClean="0">
                <a:solidFill>
                  <a:srgbClr val="000090"/>
                </a:solidFill>
              </a:rPr>
              <a:t>Disease and Variant Information</a:t>
            </a:r>
            <a:endParaRPr lang="en-US" sz="3600" dirty="0">
              <a:solidFill>
                <a:srgbClr val="000090"/>
              </a:solidFill>
            </a:endParaRPr>
          </a:p>
        </p:txBody>
      </p:sp>
      <p:sp>
        <p:nvSpPr>
          <p:cNvPr id="6" name="Rounded Rectangle 5"/>
          <p:cNvSpPr/>
          <p:nvPr/>
        </p:nvSpPr>
        <p:spPr>
          <a:xfrm>
            <a:off x="283744" y="5471540"/>
            <a:ext cx="4999306" cy="364770"/>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89163" y="2175240"/>
            <a:ext cx="2962742" cy="364770"/>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99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D2BB726-D9B0-4CC6-8C06-50358782D800}" type="slidenum">
              <a:rPr lang="en-US" smtClean="0"/>
              <a:pPr>
                <a:defRPr/>
              </a:pPr>
              <a:t>31</a:t>
            </a:fld>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7" y="1304831"/>
            <a:ext cx="20764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p:cNvSpPr>
            <a:spLocks noChangeArrowheads="1"/>
          </p:cNvSpPr>
          <p:nvPr/>
        </p:nvSpPr>
        <p:spPr bwMode="auto">
          <a:xfrm>
            <a:off x="929120" y="69784"/>
            <a:ext cx="7029450" cy="1186325"/>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p>
          <a:p>
            <a:pPr algn="ctr"/>
            <a:r>
              <a:rPr lang="en-US" sz="3600" dirty="0" smtClean="0">
                <a:solidFill>
                  <a:srgbClr val="000090"/>
                </a:solidFill>
              </a:rPr>
              <a:t>Disease and Variant Information</a:t>
            </a:r>
            <a:endParaRPr lang="en-US" sz="3600" dirty="0">
              <a:solidFill>
                <a:srgbClr val="000090"/>
              </a:solidFill>
            </a:endParaRPr>
          </a:p>
        </p:txBody>
      </p:sp>
      <p:pic>
        <p:nvPicPr>
          <p:cNvPr id="4" name="Picture 3" descr="hexa_variant_publica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54978"/>
            <a:ext cx="8229600" cy="3997458"/>
          </a:xfrm>
          <a:prstGeom prst="rect">
            <a:avLst/>
          </a:prstGeom>
        </p:spPr>
      </p:pic>
    </p:spTree>
    <p:extLst>
      <p:ext uri="{BB962C8B-B14F-4D97-AF65-F5344CB8AC3E}">
        <p14:creationId xmlns:p14="http://schemas.microsoft.com/office/powerpoint/2010/main" val="1920328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exa_sequence2.png"/>
          <p:cNvPicPr>
            <a:picLocks noChangeAspect="1"/>
          </p:cNvPicPr>
          <p:nvPr/>
        </p:nvPicPr>
        <p:blipFill rotWithShape="1">
          <a:blip r:embed="rId2">
            <a:extLst>
              <a:ext uri="{28A0092B-C50C-407E-A947-70E740481C1C}">
                <a14:useLocalDpi xmlns:a14="http://schemas.microsoft.com/office/drawing/2010/main" val="0"/>
              </a:ext>
            </a:extLst>
          </a:blip>
          <a:srcRect r="3235"/>
          <a:stretch/>
        </p:blipFill>
        <p:spPr>
          <a:xfrm>
            <a:off x="1231435" y="1864390"/>
            <a:ext cx="5928136" cy="5029200"/>
          </a:xfrm>
          <a:prstGeom prst="rect">
            <a:avLst/>
          </a:prstGeom>
        </p:spPr>
      </p:pic>
      <p:sp>
        <p:nvSpPr>
          <p:cNvPr id="3" name="Slide Number Placeholder 2"/>
          <p:cNvSpPr>
            <a:spLocks noGrp="1"/>
          </p:cNvSpPr>
          <p:nvPr>
            <p:ph type="sldNum" sz="quarter" idx="12"/>
          </p:nvPr>
        </p:nvSpPr>
        <p:spPr/>
        <p:txBody>
          <a:bodyPr/>
          <a:lstStyle/>
          <a:p>
            <a:pPr>
              <a:defRPr/>
            </a:pPr>
            <a:fld id="{6D2BB726-D9B0-4CC6-8C06-50358782D800}" type="slidenum">
              <a:rPr lang="en-US" smtClean="0"/>
              <a:pPr>
                <a:defRPr/>
              </a:pPr>
              <a:t>32</a:t>
            </a:fld>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85" y="1106026"/>
            <a:ext cx="20669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41961" y="1106026"/>
            <a:ext cx="1547887" cy="967000"/>
            <a:chOff x="904875" y="1259322"/>
            <a:chExt cx="1547887" cy="967000"/>
          </a:xfrm>
        </p:grpSpPr>
        <p:sp>
          <p:nvSpPr>
            <p:cNvPr id="10" name="Down Arrow Callout 9"/>
            <p:cNvSpPr/>
            <p:nvPr/>
          </p:nvSpPr>
          <p:spPr>
            <a:xfrm>
              <a:off x="904875" y="1311922"/>
              <a:ext cx="1533932" cy="914400"/>
            </a:xfrm>
            <a:prstGeom prst="downArrowCallou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18830" y="1259322"/>
              <a:ext cx="1533932" cy="646331"/>
            </a:xfrm>
            <a:prstGeom prst="rect">
              <a:avLst/>
            </a:prstGeom>
            <a:noFill/>
          </p:spPr>
          <p:txBody>
            <a:bodyPr wrap="square" rtlCol="0">
              <a:spAutoFit/>
            </a:bodyPr>
            <a:lstStyle/>
            <a:p>
              <a:pPr algn="ctr"/>
              <a:r>
                <a:rPr lang="en-US" dirty="0" smtClean="0"/>
                <a:t>Download Sequence</a:t>
              </a:r>
            </a:p>
          </p:txBody>
        </p:sp>
      </p:grpSp>
      <p:sp>
        <p:nvSpPr>
          <p:cNvPr id="12" name="Rectangle 5"/>
          <p:cNvSpPr>
            <a:spLocks noChangeArrowheads="1"/>
          </p:cNvSpPr>
          <p:nvPr/>
        </p:nvSpPr>
        <p:spPr bwMode="auto">
          <a:xfrm>
            <a:off x="1304248" y="83126"/>
            <a:ext cx="7029450" cy="946151"/>
          </a:xfrm>
          <a:prstGeom prst="rect">
            <a:avLst/>
          </a:prstGeom>
          <a:noFill/>
          <a:ln w="9525">
            <a:noFill/>
            <a:miter lim="800000"/>
            <a:headEnd/>
            <a:tailEnd/>
          </a:ln>
        </p:spPr>
        <p:txBody>
          <a:bodyPr anchor="ctr"/>
          <a:lstStyle/>
          <a:p>
            <a:pPr algn="ctr"/>
            <a:r>
              <a:rPr lang="en-US" sz="3600" dirty="0" smtClean="0">
                <a:solidFill>
                  <a:srgbClr val="000090"/>
                </a:solidFill>
              </a:rPr>
              <a:t>Hands On #2 – </a:t>
            </a:r>
            <a:r>
              <a:rPr lang="en-US" sz="3600" dirty="0" err="1" smtClean="0">
                <a:solidFill>
                  <a:srgbClr val="000090"/>
                </a:solidFill>
              </a:rPr>
              <a:t>UniProtKB</a:t>
            </a:r>
            <a:r>
              <a:rPr lang="en-US" sz="3600" dirty="0" smtClean="0">
                <a:solidFill>
                  <a:srgbClr val="000090"/>
                </a:solidFill>
              </a:rPr>
              <a:t> (Answers)</a:t>
            </a:r>
          </a:p>
          <a:p>
            <a:pPr algn="ctr"/>
            <a:r>
              <a:rPr lang="en-US" sz="3600" dirty="0" smtClean="0">
                <a:solidFill>
                  <a:srgbClr val="000090"/>
                </a:solidFill>
              </a:rPr>
              <a:t>Sequence Information</a:t>
            </a:r>
            <a:endParaRPr lang="en-US" sz="3600" dirty="0">
              <a:solidFill>
                <a:srgbClr val="000090"/>
              </a:solidFill>
            </a:endParaRPr>
          </a:p>
        </p:txBody>
      </p:sp>
    </p:spTree>
    <p:extLst>
      <p:ext uri="{BB962C8B-B14F-4D97-AF65-F5344CB8AC3E}">
        <p14:creationId xmlns:p14="http://schemas.microsoft.com/office/powerpoint/2010/main" val="311224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4614" y="277385"/>
            <a:ext cx="2080968" cy="707886"/>
          </a:xfrm>
          <a:prstGeom prst="rect">
            <a:avLst/>
          </a:prstGeom>
          <a:noFill/>
        </p:spPr>
        <p:txBody>
          <a:bodyPr wrap="none" rtlCol="0">
            <a:spAutoFit/>
          </a:bodyPr>
          <a:lstStyle/>
          <a:p>
            <a:r>
              <a:rPr lang="en-US" sz="4000" dirty="0" smtClean="0">
                <a:solidFill>
                  <a:srgbClr val="000090"/>
                </a:solidFill>
              </a:rPr>
              <a:t>Question</a:t>
            </a:r>
            <a:endParaRPr lang="en-US" sz="4000" dirty="0">
              <a:solidFill>
                <a:srgbClr val="000090"/>
              </a:solidFill>
            </a:endParaRPr>
          </a:p>
        </p:txBody>
      </p:sp>
      <p:sp>
        <p:nvSpPr>
          <p:cNvPr id="4" name="TextBox 3"/>
          <p:cNvSpPr txBox="1"/>
          <p:nvPr/>
        </p:nvSpPr>
        <p:spPr>
          <a:xfrm>
            <a:off x="496342" y="2248285"/>
            <a:ext cx="8496201" cy="2308324"/>
          </a:xfrm>
          <a:prstGeom prst="rect">
            <a:avLst/>
          </a:prstGeom>
          <a:noFill/>
        </p:spPr>
        <p:txBody>
          <a:bodyPr wrap="square" rtlCol="0">
            <a:spAutoFit/>
          </a:bodyPr>
          <a:lstStyle/>
          <a:p>
            <a:r>
              <a:rPr lang="en-US" sz="3600" dirty="0" smtClean="0">
                <a:solidFill>
                  <a:srgbClr val="008000"/>
                </a:solidFill>
              </a:rPr>
              <a:t>How did searching </a:t>
            </a:r>
            <a:r>
              <a:rPr lang="en-US" sz="3600" dirty="0" err="1" smtClean="0">
                <a:solidFill>
                  <a:srgbClr val="008000"/>
                </a:solidFill>
              </a:rPr>
              <a:t>UniProtKB</a:t>
            </a:r>
            <a:r>
              <a:rPr lang="en-US" sz="3600" dirty="0" smtClean="0">
                <a:solidFill>
                  <a:srgbClr val="008000"/>
                </a:solidFill>
              </a:rPr>
              <a:t> compare to searching other resources (e.g., Google, PubMed) for finding information about a protein and associated diseases?</a:t>
            </a:r>
            <a:endParaRPr lang="en-US" sz="3600" dirty="0">
              <a:solidFill>
                <a:srgbClr val="008000"/>
              </a:solidFill>
            </a:endParaRPr>
          </a:p>
        </p:txBody>
      </p:sp>
    </p:spTree>
    <p:extLst>
      <p:ext uri="{BB962C8B-B14F-4D97-AF65-F5344CB8AC3E}">
        <p14:creationId xmlns:p14="http://schemas.microsoft.com/office/powerpoint/2010/main" val="3898700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9977" y="2393014"/>
            <a:ext cx="7261603" cy="2123658"/>
          </a:xfrm>
          <a:prstGeom prst="rect">
            <a:avLst/>
          </a:prstGeom>
          <a:noFill/>
        </p:spPr>
        <p:txBody>
          <a:bodyPr wrap="none" rtlCol="0">
            <a:spAutoFit/>
          </a:bodyPr>
          <a:lstStyle/>
          <a:p>
            <a:pPr algn="ctr"/>
            <a:r>
              <a:rPr lang="en-US" sz="6600" dirty="0" smtClean="0">
                <a:solidFill>
                  <a:srgbClr val="008000"/>
                </a:solidFill>
              </a:rPr>
              <a:t>IV. </a:t>
            </a:r>
            <a:r>
              <a:rPr lang="en-US" sz="6600" dirty="0">
                <a:solidFill>
                  <a:srgbClr val="008000"/>
                </a:solidFill>
              </a:rPr>
              <a:t>Protein Sequence</a:t>
            </a:r>
          </a:p>
          <a:p>
            <a:pPr algn="ctr"/>
            <a:r>
              <a:rPr lang="en-US" sz="6600" dirty="0">
                <a:solidFill>
                  <a:srgbClr val="008000"/>
                </a:solidFill>
              </a:rPr>
              <a:t> Similarity Search</a:t>
            </a:r>
          </a:p>
        </p:txBody>
      </p:sp>
    </p:spTree>
    <p:extLst>
      <p:ext uri="{BB962C8B-B14F-4D97-AF65-F5344CB8AC3E}">
        <p14:creationId xmlns:p14="http://schemas.microsoft.com/office/powerpoint/2010/main" val="671486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534050" y="4701123"/>
            <a:ext cx="8497312" cy="774543"/>
          </a:xfrm>
        </p:spPr>
        <p:txBody>
          <a:bodyPr>
            <a:normAutofit lnSpcReduction="10000"/>
          </a:bodyPr>
          <a:lstStyle/>
          <a:p>
            <a:pPr marL="0" indent="0">
              <a:buNone/>
            </a:pPr>
            <a:r>
              <a:rPr lang="en-US" sz="2400" dirty="0" smtClean="0"/>
              <a:t>At the molecular level, homology is similarity </a:t>
            </a:r>
            <a:r>
              <a:rPr lang="en-US" sz="2400" dirty="0"/>
              <a:t>between </a:t>
            </a:r>
            <a:r>
              <a:rPr lang="en-US" sz="2400" dirty="0" smtClean="0"/>
              <a:t>sequences </a:t>
            </a:r>
            <a:r>
              <a:rPr lang="en-US" sz="2400" dirty="0"/>
              <a:t>that is due to their shared </a:t>
            </a:r>
            <a:r>
              <a:rPr lang="en-US" sz="2400" dirty="0" smtClean="0"/>
              <a:t>ancestry</a:t>
            </a:r>
            <a:endParaRPr lang="en-US" sz="2400" dirty="0"/>
          </a:p>
        </p:txBody>
      </p:sp>
      <p:sp>
        <p:nvSpPr>
          <p:cNvPr id="18434" name="Rectangle 2"/>
          <p:cNvSpPr>
            <a:spLocks noGrp="1" noChangeArrowheads="1"/>
          </p:cNvSpPr>
          <p:nvPr>
            <p:ph type="title"/>
          </p:nvPr>
        </p:nvSpPr>
        <p:spPr>
          <a:xfrm>
            <a:off x="732832" y="539198"/>
            <a:ext cx="7708798" cy="857250"/>
          </a:xfrm>
        </p:spPr>
        <p:txBody>
          <a:bodyPr>
            <a:normAutofit/>
          </a:bodyPr>
          <a:lstStyle/>
          <a:p>
            <a:r>
              <a:rPr lang="en-US" dirty="0" smtClean="0">
                <a:solidFill>
                  <a:srgbClr val="000090"/>
                </a:solidFill>
                <a:cs typeface="Arial" panose="020B0604020202020204" pitchFamily="34" charset="0"/>
              </a:rPr>
              <a:t>Important Concepts</a:t>
            </a:r>
            <a:endParaRPr lang="en-US" dirty="0">
              <a:solidFill>
                <a:srgbClr val="000090"/>
              </a:solidFill>
              <a:cs typeface="Arial" panose="020B0604020202020204" pitchFamily="34" charset="0"/>
            </a:endParaRPr>
          </a:p>
        </p:txBody>
      </p:sp>
      <p:sp>
        <p:nvSpPr>
          <p:cNvPr id="2" name="Rectangle 1"/>
          <p:cNvSpPr/>
          <p:nvPr/>
        </p:nvSpPr>
        <p:spPr>
          <a:xfrm>
            <a:off x="1050033" y="1457069"/>
            <a:ext cx="7048995" cy="424732"/>
          </a:xfrm>
          <a:prstGeom prst="rect">
            <a:avLst/>
          </a:prstGeom>
          <a:ln>
            <a:solidFill>
              <a:schemeClr val="tx1"/>
            </a:solidFill>
          </a:ln>
        </p:spPr>
        <p:txBody>
          <a:bodyPr wrap="square">
            <a:spAutoFit/>
          </a:bodyPr>
          <a:lstStyle/>
          <a:p>
            <a:pPr eaLnBrk="1" hangingPunct="1">
              <a:lnSpc>
                <a:spcPct val="90000"/>
              </a:lnSpc>
            </a:pPr>
            <a:r>
              <a:rPr lang="en-US" sz="2400" dirty="0" smtClean="0">
                <a:solidFill>
                  <a:srgbClr val="FF0000"/>
                </a:solidFill>
              </a:rPr>
              <a:t>Homologous</a:t>
            </a:r>
            <a:r>
              <a:rPr lang="en-US" sz="2400" dirty="0" smtClean="0"/>
              <a:t> </a:t>
            </a:r>
            <a:r>
              <a:rPr lang="en-US" sz="2400" dirty="0"/>
              <a:t>sequences </a:t>
            </a:r>
            <a:r>
              <a:rPr lang="en-US" sz="2400" dirty="0" smtClean="0"/>
              <a:t>share </a:t>
            </a:r>
            <a:r>
              <a:rPr lang="en-US" sz="2400" dirty="0"/>
              <a:t>a </a:t>
            </a:r>
            <a:r>
              <a:rPr lang="en-US" sz="2400" dirty="0">
                <a:solidFill>
                  <a:srgbClr val="FF0000"/>
                </a:solidFill>
              </a:rPr>
              <a:t>common ancestor</a:t>
            </a:r>
          </a:p>
        </p:txBody>
      </p:sp>
      <p:pic>
        <p:nvPicPr>
          <p:cNvPr id="5" name="Picture 4"/>
          <p:cNvPicPr>
            <a:picLocks noChangeAspect="1"/>
          </p:cNvPicPr>
          <p:nvPr/>
        </p:nvPicPr>
        <p:blipFill>
          <a:blip r:embed="rId3"/>
          <a:stretch>
            <a:fillRect/>
          </a:stretch>
        </p:blipFill>
        <p:spPr>
          <a:xfrm>
            <a:off x="1114342" y="1933391"/>
            <a:ext cx="4647551" cy="2199116"/>
          </a:xfrm>
          <a:prstGeom prst="rect">
            <a:avLst/>
          </a:prstGeom>
        </p:spPr>
      </p:pic>
      <p:sp>
        <p:nvSpPr>
          <p:cNvPr id="6" name="TextBox 5"/>
          <p:cNvSpPr txBox="1"/>
          <p:nvPr/>
        </p:nvSpPr>
        <p:spPr>
          <a:xfrm>
            <a:off x="5434834" y="2039752"/>
            <a:ext cx="2066200" cy="369332"/>
          </a:xfrm>
          <a:prstGeom prst="rect">
            <a:avLst/>
          </a:prstGeom>
          <a:noFill/>
        </p:spPr>
        <p:txBody>
          <a:bodyPr wrap="square" rtlCol="0">
            <a:spAutoFit/>
          </a:bodyPr>
          <a:lstStyle/>
          <a:p>
            <a:r>
              <a:rPr lang="en-US" dirty="0" smtClean="0"/>
              <a:t>Myoglobin gene </a:t>
            </a:r>
          </a:p>
        </p:txBody>
      </p:sp>
      <p:sp>
        <p:nvSpPr>
          <p:cNvPr id="7" name="TextBox 6"/>
          <p:cNvSpPr txBox="1"/>
          <p:nvPr/>
        </p:nvSpPr>
        <p:spPr>
          <a:xfrm>
            <a:off x="616934" y="5778223"/>
            <a:ext cx="8146127" cy="830997"/>
          </a:xfrm>
          <a:prstGeom prst="rect">
            <a:avLst/>
          </a:prstGeom>
          <a:noFill/>
          <a:ln>
            <a:solidFill>
              <a:schemeClr val="tx1"/>
            </a:solidFill>
          </a:ln>
        </p:spPr>
        <p:txBody>
          <a:bodyPr wrap="square" rtlCol="0">
            <a:spAutoFit/>
          </a:bodyPr>
          <a:lstStyle/>
          <a:p>
            <a:r>
              <a:rPr lang="en-US" sz="2400" dirty="0" smtClean="0">
                <a:latin typeface="+mj-lt"/>
                <a:cs typeface="Arial" panose="020B0604020202020204" pitchFamily="34" charset="0"/>
              </a:rPr>
              <a:t>We use </a:t>
            </a:r>
            <a:r>
              <a:rPr lang="en-US" sz="2400" dirty="0" smtClean="0">
                <a:solidFill>
                  <a:srgbClr val="FF0000"/>
                </a:solidFill>
                <a:latin typeface="+mj-lt"/>
                <a:cs typeface="Arial" panose="020B0604020202020204" pitchFamily="34" charset="0"/>
              </a:rPr>
              <a:t>sequence similarity that is </a:t>
            </a:r>
            <a:r>
              <a:rPr lang="en-US" sz="2400" dirty="0">
                <a:solidFill>
                  <a:srgbClr val="FF0000"/>
                </a:solidFill>
                <a:cs typeface="Arial" panose="020B0604020202020204" pitchFamily="34" charset="0"/>
              </a:rPr>
              <a:t>statistically significant </a:t>
            </a:r>
            <a:r>
              <a:rPr lang="en-US" sz="2400" dirty="0" smtClean="0">
                <a:latin typeface="+mj-lt"/>
                <a:cs typeface="Arial" panose="020B0604020202020204" pitchFamily="34" charset="0"/>
              </a:rPr>
              <a:t>as evidence of homology</a:t>
            </a:r>
            <a:endParaRPr lang="en-US" sz="2400" dirty="0"/>
          </a:p>
        </p:txBody>
      </p:sp>
      <p:sp>
        <p:nvSpPr>
          <p:cNvPr id="11" name="TextBox 10"/>
          <p:cNvSpPr txBox="1"/>
          <p:nvPr/>
        </p:nvSpPr>
        <p:spPr>
          <a:xfrm>
            <a:off x="238846" y="2209564"/>
            <a:ext cx="1750992" cy="646331"/>
          </a:xfrm>
          <a:prstGeom prst="rect">
            <a:avLst/>
          </a:prstGeom>
          <a:noFill/>
        </p:spPr>
        <p:txBody>
          <a:bodyPr wrap="none" rtlCol="0">
            <a:spAutoFit/>
          </a:bodyPr>
          <a:lstStyle/>
          <a:p>
            <a:r>
              <a:rPr lang="en-US" dirty="0" smtClean="0"/>
              <a:t>Ancestral</a:t>
            </a:r>
          </a:p>
          <a:p>
            <a:r>
              <a:rPr lang="en-US" dirty="0" smtClean="0"/>
              <a:t>Myoglobin gene </a:t>
            </a:r>
            <a:endParaRPr lang="en-US" dirty="0"/>
          </a:p>
        </p:txBody>
      </p:sp>
      <p:sp>
        <p:nvSpPr>
          <p:cNvPr id="8" name="TextBox 7"/>
          <p:cNvSpPr txBox="1"/>
          <p:nvPr/>
        </p:nvSpPr>
        <p:spPr>
          <a:xfrm>
            <a:off x="5910470" y="2373657"/>
            <a:ext cx="2760067" cy="1754326"/>
          </a:xfrm>
          <a:prstGeom prst="rect">
            <a:avLst/>
          </a:prstGeom>
          <a:noFill/>
        </p:spPr>
        <p:txBody>
          <a:bodyPr wrap="square" rtlCol="0">
            <a:spAutoFit/>
          </a:bodyPr>
          <a:lstStyle/>
          <a:p>
            <a:r>
              <a:rPr lang="en-US" dirty="0" smtClean="0"/>
              <a:t>Known function in these organisms:</a:t>
            </a:r>
          </a:p>
          <a:p>
            <a:r>
              <a:rPr lang="en-US" dirty="0" smtClean="0"/>
              <a:t>Serves </a:t>
            </a:r>
            <a:r>
              <a:rPr lang="en-US" dirty="0"/>
              <a:t>as a reserve supply of oxygen and facilitates the movement of oxygen within muscles.</a:t>
            </a:r>
          </a:p>
        </p:txBody>
      </p:sp>
      <p:sp>
        <p:nvSpPr>
          <p:cNvPr id="9" name="TextBox 8"/>
          <p:cNvSpPr txBox="1"/>
          <p:nvPr/>
        </p:nvSpPr>
        <p:spPr>
          <a:xfrm>
            <a:off x="534050" y="4078748"/>
            <a:ext cx="4746107" cy="369332"/>
          </a:xfrm>
          <a:prstGeom prst="rect">
            <a:avLst/>
          </a:prstGeom>
          <a:noFill/>
        </p:spPr>
        <p:txBody>
          <a:bodyPr wrap="none" rtlCol="0">
            <a:spAutoFit/>
          </a:bodyPr>
          <a:lstStyle/>
          <a:p>
            <a:r>
              <a:rPr lang="en-US" dirty="0"/>
              <a:t>From</a:t>
            </a:r>
            <a:r>
              <a:rPr lang="en-US" dirty="0" smtClean="0"/>
              <a:t>: http</a:t>
            </a:r>
            <a:r>
              <a:rPr lang="en-US" dirty="0"/>
              <a:t>://www.treefam.org/family/TF332967</a:t>
            </a:r>
          </a:p>
        </p:txBody>
      </p:sp>
    </p:spTree>
    <p:extLst>
      <p:ext uri="{BB962C8B-B14F-4D97-AF65-F5344CB8AC3E}">
        <p14:creationId xmlns:p14="http://schemas.microsoft.com/office/powerpoint/2010/main" val="2340883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39221506"/>
              </p:ext>
            </p:extLst>
          </p:nvPr>
        </p:nvGraphicFramePr>
        <p:xfrm>
          <a:off x="-717947" y="480052"/>
          <a:ext cx="5694249" cy="3952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4" name="Title 1"/>
          <p:cNvSpPr>
            <a:spLocks noGrp="1"/>
          </p:cNvSpPr>
          <p:nvPr>
            <p:ph type="title"/>
          </p:nvPr>
        </p:nvSpPr>
        <p:spPr>
          <a:xfrm>
            <a:off x="247234" y="-16352"/>
            <a:ext cx="8744366" cy="1143000"/>
          </a:xfrm>
        </p:spPr>
        <p:txBody>
          <a:bodyPr>
            <a:normAutofit/>
          </a:bodyPr>
          <a:lstStyle/>
          <a:p>
            <a:pPr eaLnBrk="1" hangingPunct="1"/>
            <a:r>
              <a:rPr lang="en-US" altLang="en-US" dirty="0" smtClean="0">
                <a:solidFill>
                  <a:srgbClr val="000090"/>
                </a:solidFill>
              </a:rPr>
              <a:t>Searching for similar sequences</a:t>
            </a:r>
          </a:p>
        </p:txBody>
      </p:sp>
      <p:sp>
        <p:nvSpPr>
          <p:cNvPr id="12" name="TextBox 11"/>
          <p:cNvSpPr txBox="1"/>
          <p:nvPr/>
        </p:nvSpPr>
        <p:spPr>
          <a:xfrm>
            <a:off x="2219547" y="3319110"/>
            <a:ext cx="2587280" cy="1292662"/>
          </a:xfrm>
          <a:prstGeom prst="rect">
            <a:avLst/>
          </a:prstGeom>
          <a:noFill/>
        </p:spPr>
        <p:txBody>
          <a:bodyPr wrap="square" rtlCol="0">
            <a:spAutoFit/>
          </a:bodyPr>
          <a:lstStyle/>
          <a:p>
            <a:pPr lvl="0"/>
            <a:r>
              <a:rPr lang="en-US" altLang="en-US" sz="1600" dirty="0" smtClean="0">
                <a:solidFill>
                  <a:srgbClr val="FF0000"/>
                </a:solidFill>
                <a:latin typeface="Arial Unicode MS" panose="020B0604020202020204" pitchFamily="34" charset="-128"/>
              </a:rPr>
              <a:t>Query Protein Sequence</a:t>
            </a:r>
          </a:p>
          <a:p>
            <a:pPr lvl="0"/>
            <a:r>
              <a:rPr lang="en-US" altLang="en-US" sz="1200" dirty="0" smtClean="0">
                <a:latin typeface="Arial Unicode MS" panose="020B0604020202020204" pitchFamily="34" charset="-128"/>
              </a:rPr>
              <a:t>MRASLLSAGALIALLAALCPASRALEEKKVCQGTSNKLTQLGTFEDHFLSLNKMFNNCEVGNLEITYVQRNYDLSFLKTIQEVAGYVLIALNTL</a:t>
            </a:r>
            <a:endParaRPr lang="en-US" altLang="en-US" sz="1200" dirty="0">
              <a:latin typeface="Arial" panose="020B0604020202020204" pitchFamily="34" charset="0"/>
            </a:endParaRPr>
          </a:p>
          <a:p>
            <a:endParaRPr lang="en-US" sz="1400" dirty="0"/>
          </a:p>
        </p:txBody>
      </p:sp>
      <p:grpSp>
        <p:nvGrpSpPr>
          <p:cNvPr id="4" name="Group 3"/>
          <p:cNvGrpSpPr/>
          <p:nvPr/>
        </p:nvGrpSpPr>
        <p:grpSpPr>
          <a:xfrm>
            <a:off x="4919918" y="1088791"/>
            <a:ext cx="4154507" cy="5543558"/>
            <a:chOff x="4919918" y="1088791"/>
            <a:chExt cx="4154507" cy="5543558"/>
          </a:xfrm>
        </p:grpSpPr>
        <p:sp>
          <p:nvSpPr>
            <p:cNvPr id="7176" name="Oval 10"/>
            <p:cNvSpPr>
              <a:spLocks noChangeArrowheads="1"/>
            </p:cNvSpPr>
            <p:nvPr/>
          </p:nvSpPr>
          <p:spPr bwMode="auto">
            <a:xfrm>
              <a:off x="5874025" y="2008308"/>
              <a:ext cx="3200400" cy="4572000"/>
            </a:xfrm>
            <a:prstGeom prst="ellipse">
              <a:avLst/>
            </a:prstGeom>
            <a:solidFill>
              <a:srgbClr val="FFFF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dirty="0" smtClean="0"/>
            </a:p>
            <a:p>
              <a:pPr>
                <a:spcBef>
                  <a:spcPct val="0"/>
                </a:spcBef>
                <a:buFontTx/>
                <a:buNone/>
              </a:pPr>
              <a:endParaRPr lang="en-US" altLang="en-US" sz="1800" dirty="0"/>
            </a:p>
          </p:txBody>
        </p:sp>
        <p:sp>
          <p:nvSpPr>
            <p:cNvPr id="7187" name="AutoShape 34"/>
            <p:cNvSpPr>
              <a:spLocks noChangeArrowheads="1"/>
            </p:cNvSpPr>
            <p:nvPr/>
          </p:nvSpPr>
          <p:spPr bwMode="auto">
            <a:xfrm>
              <a:off x="5043361" y="3531864"/>
              <a:ext cx="1052638" cy="3100485"/>
            </a:xfrm>
            <a:prstGeom prst="curvedLeftArrow">
              <a:avLst>
                <a:gd name="adj1" fmla="val 50476"/>
                <a:gd name="adj2" fmla="val 100952"/>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p>
          </p:txBody>
        </p:sp>
        <p:sp>
          <p:nvSpPr>
            <p:cNvPr id="7188" name="Text Box 36"/>
            <p:cNvSpPr txBox="1">
              <a:spLocks noChangeArrowheads="1"/>
            </p:cNvSpPr>
            <p:nvPr/>
          </p:nvSpPr>
          <p:spPr bwMode="auto">
            <a:xfrm>
              <a:off x="4919918" y="4736448"/>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solidFill>
                    <a:srgbClr val="FF0000"/>
                  </a:solidFill>
                </a:rPr>
                <a:t>BLAST</a:t>
              </a:r>
            </a:p>
          </p:txBody>
        </p:sp>
        <p:sp>
          <p:nvSpPr>
            <p:cNvPr id="5" name="Rectangle 1"/>
            <p:cNvSpPr>
              <a:spLocks noChangeArrowheads="1"/>
            </p:cNvSpPr>
            <p:nvPr/>
          </p:nvSpPr>
          <p:spPr bwMode="auto">
            <a:xfrm>
              <a:off x="6553200" y="2358485"/>
              <a:ext cx="1842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&gt;protein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MLSPDDIEQWFTEDPGP</a:t>
              </a:r>
            </a:p>
            <a:p>
              <a:pPr lvl="0" defTabSz="914400" eaLnBrk="0" fontAlgn="base" hangingPunct="0">
                <a:spcBef>
                  <a:spcPct val="0"/>
                </a:spcBef>
                <a:spcAft>
                  <a:spcPct val="0"/>
                </a:spcAft>
              </a:pPr>
              <a:r>
                <a:rPr lang="en-US" altLang="en-US" sz="800" dirty="0">
                  <a:latin typeface="Arial Unicode MS" panose="020B0604020202020204" pitchFamily="34" charset="-128"/>
                </a:rPr>
                <a:t>QIIRGNMYYENSYALA</a:t>
              </a:r>
              <a:r>
                <a:rPr kumimoji="0" lang="en-US" altLang="en-US" sz="7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6308242" y="2897093"/>
              <a:ext cx="23319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&gt;protein 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MRPSGTAGAALLALLAALCPASRALEEKKVCQGTSNKLTQLGTFEDHFLSLQRMFNNCEVGNLEITYVQRNYDLSFLKTIQEVAGYVLIALNTVERIPLENL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6468317" y="5207533"/>
              <a:ext cx="19269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&gt;protein 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MEVQLGLGRVYPRPPSKTYRGAFQNLFQSVREVIQNPGPRHPEAASAAPPGASLLLLQQQ QQQQQQQQQQQQQQQQQQQQETSPRQQ</a:t>
              </a:r>
              <a:r>
                <a:rPr kumimoji="0" lang="en-US" altLang="en-US" sz="7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7620000" y="4741229"/>
              <a:ext cx="457200" cy="369332"/>
            </a:xfrm>
            <a:prstGeom prst="rect">
              <a:avLst/>
            </a:prstGeom>
            <a:noFill/>
          </p:spPr>
          <p:txBody>
            <a:bodyPr wrap="square" rtlCol="0">
              <a:spAutoFit/>
            </a:bodyPr>
            <a:lstStyle/>
            <a:p>
              <a:r>
                <a:rPr lang="en-US" dirty="0" smtClean="0"/>
                <a:t>….</a:t>
              </a:r>
              <a:endParaRPr lang="en-US" dirty="0"/>
            </a:p>
          </p:txBody>
        </p:sp>
        <p:sp>
          <p:nvSpPr>
            <p:cNvPr id="10" name="Rectangle 4"/>
            <p:cNvSpPr>
              <a:spLocks noChangeArrowheads="1"/>
            </p:cNvSpPr>
            <p:nvPr/>
          </p:nvSpPr>
          <p:spPr bwMode="auto">
            <a:xfrm>
              <a:off x="6255440" y="3988438"/>
              <a:ext cx="21398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&gt;protein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MTEQMTLRGTLKGHNGWVTQIATTPQFPDMILSASRDKTIIMWKLTRDETNYGIPQRA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7620000" y="1088791"/>
              <a:ext cx="1278835" cy="1015663"/>
            </a:xfrm>
            <a:prstGeom prst="rect">
              <a:avLst/>
            </a:prstGeom>
          </p:spPr>
          <p:txBody>
            <a:bodyPr wrap="square">
              <a:spAutoFit/>
            </a:bodyPr>
            <a:lstStyle/>
            <a:p>
              <a:pPr>
                <a:spcBef>
                  <a:spcPct val="0"/>
                </a:spcBef>
                <a:buFontTx/>
                <a:buNone/>
              </a:pPr>
              <a:r>
                <a:rPr lang="en-US" altLang="en-US" sz="2000" dirty="0">
                  <a:solidFill>
                    <a:srgbClr val="FF0000"/>
                  </a:solidFill>
                </a:rPr>
                <a:t>Sequence</a:t>
              </a:r>
              <a:br>
                <a:rPr lang="en-US" altLang="en-US" sz="2000" dirty="0">
                  <a:solidFill>
                    <a:srgbClr val="FF0000"/>
                  </a:solidFill>
                </a:rPr>
              </a:br>
              <a:r>
                <a:rPr lang="en-US" altLang="en-US" sz="2000" dirty="0">
                  <a:solidFill>
                    <a:srgbClr val="FF0000"/>
                  </a:solidFill>
                </a:rPr>
                <a:t>Database</a:t>
              </a:r>
              <a:br>
                <a:rPr lang="en-US" altLang="en-US" sz="2000" dirty="0">
                  <a:solidFill>
                    <a:srgbClr val="FF0000"/>
                  </a:solidFill>
                </a:rPr>
              </a:br>
              <a:r>
                <a:rPr lang="en-US" altLang="en-US" sz="2000" dirty="0">
                  <a:solidFill>
                    <a:srgbClr val="FF0000"/>
                  </a:solidFill>
                </a:rPr>
                <a:t>(Target)</a:t>
              </a:r>
            </a:p>
          </p:txBody>
        </p:sp>
      </p:grpSp>
      <p:grpSp>
        <p:nvGrpSpPr>
          <p:cNvPr id="7" name="Group 6"/>
          <p:cNvGrpSpPr/>
          <p:nvPr/>
        </p:nvGrpSpPr>
        <p:grpSpPr>
          <a:xfrm>
            <a:off x="252410" y="4777872"/>
            <a:ext cx="3937923" cy="1967231"/>
            <a:chOff x="252410" y="4777872"/>
            <a:chExt cx="3937923" cy="1967231"/>
          </a:xfrm>
        </p:grpSpPr>
        <p:sp>
          <p:nvSpPr>
            <p:cNvPr id="14" name="TextBox 13"/>
            <p:cNvSpPr txBox="1"/>
            <p:nvPr/>
          </p:nvSpPr>
          <p:spPr>
            <a:xfrm>
              <a:off x="252410" y="4777872"/>
              <a:ext cx="3690369" cy="400110"/>
            </a:xfrm>
            <a:prstGeom prst="rect">
              <a:avLst/>
            </a:prstGeom>
            <a:noFill/>
          </p:spPr>
          <p:txBody>
            <a:bodyPr wrap="none" rtlCol="0">
              <a:spAutoFit/>
            </a:bodyPr>
            <a:lstStyle/>
            <a:p>
              <a:r>
                <a:rPr lang="en-US" sz="2000" dirty="0" smtClean="0"/>
                <a:t>List of entries similar to the query</a:t>
              </a:r>
              <a:endParaRPr lang="en-US" sz="2000" dirty="0"/>
            </a:p>
          </p:txBody>
        </p:sp>
        <p:pic>
          <p:nvPicPr>
            <p:cNvPr id="15" name="Picture 14"/>
            <p:cNvPicPr>
              <a:picLocks noChangeAspect="1"/>
            </p:cNvPicPr>
            <p:nvPr/>
          </p:nvPicPr>
          <p:blipFill>
            <a:blip r:embed="rId8"/>
            <a:stretch>
              <a:fillRect/>
            </a:stretch>
          </p:blipFill>
          <p:spPr>
            <a:xfrm>
              <a:off x="1510192" y="5166876"/>
              <a:ext cx="1085850" cy="481013"/>
            </a:xfrm>
            <a:prstGeom prst="rect">
              <a:avLst/>
            </a:prstGeom>
          </p:spPr>
        </p:pic>
        <p:pic>
          <p:nvPicPr>
            <p:cNvPr id="16" name="Picture 15"/>
            <p:cNvPicPr>
              <a:picLocks noChangeAspect="1"/>
            </p:cNvPicPr>
            <p:nvPr/>
          </p:nvPicPr>
          <p:blipFill>
            <a:blip r:embed="rId9"/>
            <a:stretch>
              <a:fillRect/>
            </a:stretch>
          </p:blipFill>
          <p:spPr>
            <a:xfrm>
              <a:off x="1543272" y="5635217"/>
              <a:ext cx="1352550" cy="1104900"/>
            </a:xfrm>
            <a:prstGeom prst="rect">
              <a:avLst/>
            </a:prstGeom>
          </p:spPr>
        </p:pic>
        <p:sp>
          <p:nvSpPr>
            <p:cNvPr id="17" name="TextBox 16"/>
            <p:cNvSpPr txBox="1"/>
            <p:nvPr/>
          </p:nvSpPr>
          <p:spPr>
            <a:xfrm>
              <a:off x="310770" y="5298151"/>
              <a:ext cx="1036053" cy="369332"/>
            </a:xfrm>
            <a:prstGeom prst="rect">
              <a:avLst/>
            </a:prstGeom>
            <a:noFill/>
          </p:spPr>
          <p:txBody>
            <a:bodyPr wrap="none" rtlCol="0">
              <a:spAutoFit/>
            </a:bodyPr>
            <a:lstStyle/>
            <a:p>
              <a:r>
                <a:rPr lang="en-US" dirty="0" smtClean="0"/>
                <a:t>Protein 5</a:t>
              </a:r>
              <a:endParaRPr lang="en-US" dirty="0"/>
            </a:p>
          </p:txBody>
        </p:sp>
        <p:sp>
          <p:nvSpPr>
            <p:cNvPr id="39" name="TextBox 38"/>
            <p:cNvSpPr txBox="1"/>
            <p:nvPr/>
          </p:nvSpPr>
          <p:spPr>
            <a:xfrm>
              <a:off x="299511" y="5079383"/>
              <a:ext cx="1036053" cy="369332"/>
            </a:xfrm>
            <a:prstGeom prst="rect">
              <a:avLst/>
            </a:prstGeom>
            <a:noFill/>
          </p:spPr>
          <p:txBody>
            <a:bodyPr wrap="none" rtlCol="0">
              <a:spAutoFit/>
            </a:bodyPr>
            <a:lstStyle/>
            <a:p>
              <a:r>
                <a:rPr lang="en-US" dirty="0" smtClean="0"/>
                <a:t>Protein 2</a:t>
              </a:r>
              <a:endParaRPr lang="en-US" dirty="0"/>
            </a:p>
          </p:txBody>
        </p:sp>
        <p:sp>
          <p:nvSpPr>
            <p:cNvPr id="40" name="TextBox 39"/>
            <p:cNvSpPr txBox="1"/>
            <p:nvPr/>
          </p:nvSpPr>
          <p:spPr>
            <a:xfrm>
              <a:off x="321227" y="5544774"/>
              <a:ext cx="1270091" cy="1200329"/>
            </a:xfrm>
            <a:prstGeom prst="rect">
              <a:avLst/>
            </a:prstGeom>
            <a:noFill/>
          </p:spPr>
          <p:txBody>
            <a:bodyPr wrap="none" rtlCol="0">
              <a:spAutoFit/>
            </a:bodyPr>
            <a:lstStyle/>
            <a:p>
              <a:r>
                <a:rPr lang="en-US" dirty="0" smtClean="0"/>
                <a:t>Protein 180</a:t>
              </a:r>
            </a:p>
            <a:p>
              <a:r>
                <a:rPr lang="en-US" dirty="0" smtClean="0"/>
                <a:t>:</a:t>
              </a:r>
            </a:p>
            <a:p>
              <a:r>
                <a:rPr lang="en-US" dirty="0" smtClean="0"/>
                <a:t>:</a:t>
              </a:r>
            </a:p>
            <a:p>
              <a:r>
                <a:rPr lang="en-US" dirty="0"/>
                <a:t>:</a:t>
              </a:r>
            </a:p>
          </p:txBody>
        </p:sp>
        <p:sp>
          <p:nvSpPr>
            <p:cNvPr id="18" name="TextBox 17"/>
            <p:cNvSpPr txBox="1"/>
            <p:nvPr/>
          </p:nvSpPr>
          <p:spPr>
            <a:xfrm>
              <a:off x="2962881" y="5392236"/>
              <a:ext cx="1227452" cy="1015663"/>
            </a:xfrm>
            <a:prstGeom prst="rect">
              <a:avLst/>
            </a:prstGeom>
            <a:noFill/>
          </p:spPr>
          <p:txBody>
            <a:bodyPr wrap="none" rtlCol="0">
              <a:spAutoFit/>
            </a:bodyPr>
            <a:lstStyle/>
            <a:p>
              <a:r>
                <a:rPr lang="en-US" sz="2000" dirty="0" smtClean="0"/>
                <a:t>% identity</a:t>
              </a:r>
            </a:p>
            <a:p>
              <a:r>
                <a:rPr lang="en-US" sz="2000" dirty="0" smtClean="0"/>
                <a:t>Score	</a:t>
              </a:r>
            </a:p>
            <a:p>
              <a:r>
                <a:rPr lang="en-US" sz="2000" dirty="0" smtClean="0"/>
                <a:t>E-value</a:t>
              </a:r>
              <a:endParaRPr lang="en-US" sz="2000" dirty="0"/>
            </a:p>
          </p:txBody>
        </p:sp>
      </p:grpSp>
      <p:pic>
        <p:nvPicPr>
          <p:cNvPr id="42" name="Picture 41" descr="west_indian_ceolocanth.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879" y="3531864"/>
            <a:ext cx="1447409" cy="900610"/>
          </a:xfrm>
          <a:prstGeom prst="rect">
            <a:avLst/>
          </a:prstGeom>
        </p:spPr>
      </p:pic>
      <p:pic>
        <p:nvPicPr>
          <p:cNvPr id="21" name="Picture 20"/>
          <p:cNvPicPr>
            <a:picLocks noChangeAspect="1"/>
          </p:cNvPicPr>
          <p:nvPr/>
        </p:nvPicPr>
        <p:blipFill>
          <a:blip r:embed="rId11"/>
          <a:stretch>
            <a:fillRect/>
          </a:stretch>
        </p:blipFill>
        <p:spPr>
          <a:xfrm>
            <a:off x="1568806" y="954364"/>
            <a:ext cx="1274034" cy="1007021"/>
          </a:xfrm>
          <a:prstGeom prst="rect">
            <a:avLst/>
          </a:prstGeom>
        </p:spPr>
      </p:pic>
      <p:pic>
        <p:nvPicPr>
          <p:cNvPr id="3078" name="Picture 6" descr="http://assets.illumina.com/content/dam/illumina-marketing/images/techniques/solutions/complex-disease-inset.jpg"/>
          <p:cNvPicPr>
            <a:picLocks noChangeAspect="1" noChangeArrowheads="1"/>
          </p:cNvPicPr>
          <p:nvPr/>
        </p:nvPicPr>
        <p:blipFill rotWithShape="1">
          <a:blip r:embed="rId12">
            <a:extLst>
              <a:ext uri="{28A0092B-C50C-407E-A947-70E740481C1C}">
                <a14:useLocalDpi xmlns:a14="http://schemas.microsoft.com/office/drawing/2010/main" val="0"/>
              </a:ext>
            </a:extLst>
          </a:blip>
          <a:srcRect t="23901" r="17455" b="26217"/>
          <a:stretch/>
        </p:blipFill>
        <p:spPr bwMode="auto">
          <a:xfrm>
            <a:off x="3041243" y="1646425"/>
            <a:ext cx="1935059" cy="755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eppendorf tub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566" y="1771182"/>
            <a:ext cx="1121941" cy="630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06827" y="2744660"/>
            <a:ext cx="469900" cy="830997"/>
          </a:xfrm>
          <a:prstGeom prst="rect">
            <a:avLst/>
          </a:prstGeom>
          <a:noFill/>
        </p:spPr>
        <p:txBody>
          <a:bodyPr wrap="none" rtlCol="0">
            <a:spAutoFit/>
          </a:bodyPr>
          <a:lstStyle/>
          <a:p>
            <a:r>
              <a:rPr lang="en-US" sz="4800" dirty="0" smtClean="0"/>
              <a:t>?</a:t>
            </a:r>
            <a:endParaRPr lang="en-US" sz="4800" dirty="0"/>
          </a:p>
        </p:txBody>
      </p:sp>
    </p:spTree>
    <p:extLst>
      <p:ext uri="{BB962C8B-B14F-4D97-AF65-F5344CB8AC3E}">
        <p14:creationId xmlns:p14="http://schemas.microsoft.com/office/powerpoint/2010/main" val="17015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0213" y="534160"/>
            <a:ext cx="8229600" cy="819150"/>
          </a:xfrm>
        </p:spPr>
        <p:txBody>
          <a:bodyPr>
            <a:normAutofit fontScale="90000"/>
          </a:bodyPr>
          <a:lstStyle/>
          <a:p>
            <a:pPr>
              <a:defRPr/>
            </a:pPr>
            <a:r>
              <a:rPr lang="en-US" b="1" dirty="0" smtClean="0">
                <a:solidFill>
                  <a:srgbClr val="000090"/>
                </a:solidFill>
                <a:cs typeface="+mj-cs"/>
              </a:rPr>
              <a:t>B</a:t>
            </a:r>
            <a:r>
              <a:rPr lang="en-US" dirty="0" smtClean="0">
                <a:solidFill>
                  <a:srgbClr val="000090"/>
                </a:solidFill>
                <a:cs typeface="+mj-cs"/>
              </a:rPr>
              <a:t>asic </a:t>
            </a:r>
            <a:r>
              <a:rPr lang="en-US" b="1" dirty="0" smtClean="0">
                <a:solidFill>
                  <a:srgbClr val="000090"/>
                </a:solidFill>
                <a:cs typeface="+mj-cs"/>
              </a:rPr>
              <a:t>L</a:t>
            </a:r>
            <a:r>
              <a:rPr lang="en-US" dirty="0" smtClean="0">
                <a:solidFill>
                  <a:srgbClr val="000090"/>
                </a:solidFill>
                <a:cs typeface="+mj-cs"/>
              </a:rPr>
              <a:t>ocal </a:t>
            </a:r>
            <a:r>
              <a:rPr lang="en-US" b="1" dirty="0" smtClean="0">
                <a:solidFill>
                  <a:srgbClr val="000090"/>
                </a:solidFill>
                <a:cs typeface="+mj-cs"/>
              </a:rPr>
              <a:t>A</a:t>
            </a:r>
            <a:r>
              <a:rPr lang="en-US" dirty="0" smtClean="0">
                <a:solidFill>
                  <a:srgbClr val="000090"/>
                </a:solidFill>
                <a:cs typeface="+mj-cs"/>
              </a:rPr>
              <a:t>lignment </a:t>
            </a:r>
            <a:r>
              <a:rPr lang="en-US" b="1" dirty="0" smtClean="0">
                <a:solidFill>
                  <a:srgbClr val="000090"/>
                </a:solidFill>
                <a:cs typeface="+mj-cs"/>
              </a:rPr>
              <a:t>S</a:t>
            </a:r>
            <a:r>
              <a:rPr lang="en-US" dirty="0" smtClean="0">
                <a:solidFill>
                  <a:srgbClr val="000090"/>
                </a:solidFill>
                <a:cs typeface="+mj-cs"/>
              </a:rPr>
              <a:t>earch </a:t>
            </a:r>
            <a:r>
              <a:rPr lang="en-US" b="1" dirty="0" smtClean="0">
                <a:solidFill>
                  <a:srgbClr val="000090"/>
                </a:solidFill>
                <a:cs typeface="+mj-cs"/>
              </a:rPr>
              <a:t>T</a:t>
            </a:r>
            <a:r>
              <a:rPr lang="en-US" dirty="0" smtClean="0">
                <a:solidFill>
                  <a:srgbClr val="000090"/>
                </a:solidFill>
                <a:cs typeface="+mj-cs"/>
              </a:rPr>
              <a:t>ool</a:t>
            </a:r>
            <a:br>
              <a:rPr lang="en-US" dirty="0" smtClean="0">
                <a:solidFill>
                  <a:srgbClr val="000090"/>
                </a:solidFill>
                <a:cs typeface="+mj-cs"/>
              </a:rPr>
            </a:br>
            <a:r>
              <a:rPr lang="en-US" dirty="0" smtClean="0">
                <a:solidFill>
                  <a:srgbClr val="000090"/>
                </a:solidFill>
              </a:rPr>
              <a:t>(BLAST)</a:t>
            </a:r>
            <a:endParaRPr lang="en-US" dirty="0">
              <a:solidFill>
                <a:srgbClr val="000090"/>
              </a:solidFill>
            </a:endParaRPr>
          </a:p>
        </p:txBody>
      </p:sp>
      <p:sp>
        <p:nvSpPr>
          <p:cNvPr id="6" name="Content Placeholder 2"/>
          <p:cNvSpPr>
            <a:spLocks noGrp="1"/>
          </p:cNvSpPr>
          <p:nvPr>
            <p:ph idx="1"/>
          </p:nvPr>
        </p:nvSpPr>
        <p:spPr>
          <a:xfrm>
            <a:off x="430213" y="1719746"/>
            <a:ext cx="8229600" cy="4114800"/>
          </a:xfrm>
        </p:spPr>
        <p:txBody>
          <a:bodyPr>
            <a:normAutofit fontScale="92500" lnSpcReduction="20000"/>
          </a:bodyPr>
          <a:lstStyle/>
          <a:p>
            <a:pPr>
              <a:lnSpc>
                <a:spcPct val="110000"/>
              </a:lnSpc>
              <a:defRPr/>
            </a:pPr>
            <a:r>
              <a:rPr lang="en-US" sz="2800" dirty="0" smtClean="0">
                <a:latin typeface="+mj-lt"/>
              </a:rPr>
              <a:t>Use of </a:t>
            </a:r>
            <a:r>
              <a:rPr lang="en-US" sz="2800" dirty="0">
                <a:latin typeface="+mj-lt"/>
              </a:rPr>
              <a:t>a </a:t>
            </a:r>
            <a:r>
              <a:rPr lang="en-US" sz="2800" dirty="0" smtClean="0">
                <a:latin typeface="+mj-lt"/>
              </a:rPr>
              <a:t>set of algorithms to </a:t>
            </a:r>
            <a:r>
              <a:rPr lang="en-US" sz="2800" b="1" dirty="0">
                <a:latin typeface="+mj-lt"/>
              </a:rPr>
              <a:t>compare a query sequence to all the sequences</a:t>
            </a:r>
            <a:r>
              <a:rPr lang="en-US" sz="2800" dirty="0">
                <a:latin typeface="+mj-lt"/>
              </a:rPr>
              <a:t> in a specific </a:t>
            </a:r>
            <a:r>
              <a:rPr lang="en-US" sz="2800" dirty="0" smtClean="0">
                <a:latin typeface="+mj-lt"/>
              </a:rPr>
              <a:t>database and find high scoring pairs of alignments</a:t>
            </a:r>
          </a:p>
          <a:p>
            <a:pPr>
              <a:lnSpc>
                <a:spcPct val="110000"/>
              </a:lnSpc>
              <a:defRPr/>
            </a:pPr>
            <a:r>
              <a:rPr lang="en-US" sz="2800" dirty="0" smtClean="0">
                <a:latin typeface="+mj-lt"/>
              </a:rPr>
              <a:t>Based </a:t>
            </a:r>
            <a:r>
              <a:rPr lang="en-US" sz="2800" dirty="0">
                <a:latin typeface="+mj-lt"/>
              </a:rPr>
              <a:t>on </a:t>
            </a:r>
            <a:r>
              <a:rPr lang="en-US" sz="2800" b="1" dirty="0">
                <a:latin typeface="+mj-lt"/>
              </a:rPr>
              <a:t>Pair-Wise </a:t>
            </a:r>
            <a:r>
              <a:rPr lang="en-US" sz="2800" b="1" dirty="0" smtClean="0">
                <a:latin typeface="+mj-lt"/>
              </a:rPr>
              <a:t>Alignments </a:t>
            </a:r>
            <a:endParaRPr lang="en-US" sz="2800" b="1" dirty="0">
              <a:latin typeface="+mj-lt"/>
            </a:endParaRPr>
          </a:p>
          <a:p>
            <a:pPr>
              <a:lnSpc>
                <a:spcPct val="110000"/>
              </a:lnSpc>
              <a:defRPr/>
            </a:pPr>
            <a:r>
              <a:rPr lang="en-US" sz="2800" dirty="0">
                <a:latin typeface="+mj-lt"/>
              </a:rPr>
              <a:t>The </a:t>
            </a:r>
            <a:r>
              <a:rPr lang="en-US" sz="2800" b="1" dirty="0">
                <a:latin typeface="+mj-lt"/>
              </a:rPr>
              <a:t>score</a:t>
            </a:r>
            <a:r>
              <a:rPr lang="en-US" sz="2800" dirty="0">
                <a:latin typeface="+mj-lt"/>
              </a:rPr>
              <a:t> of each comparison reflects the degree of similarity between the two </a:t>
            </a:r>
            <a:r>
              <a:rPr lang="en-US" sz="2800" dirty="0" smtClean="0">
                <a:latin typeface="+mj-lt"/>
              </a:rPr>
              <a:t>sequences (the higher the greater the degree of similarity)</a:t>
            </a:r>
          </a:p>
          <a:p>
            <a:pPr>
              <a:lnSpc>
                <a:spcPct val="110000"/>
              </a:lnSpc>
            </a:pPr>
            <a:r>
              <a:rPr lang="en-US" sz="2800" dirty="0">
                <a:latin typeface="+mj-lt"/>
              </a:rPr>
              <a:t>The </a:t>
            </a:r>
            <a:r>
              <a:rPr lang="en-US" sz="2800" b="1" dirty="0">
                <a:latin typeface="+mj-lt"/>
              </a:rPr>
              <a:t>Expectation value or E-value </a:t>
            </a:r>
            <a:r>
              <a:rPr lang="en-US" sz="2800" dirty="0">
                <a:latin typeface="+mj-lt"/>
              </a:rPr>
              <a:t>tells you how many alignments with a given score are </a:t>
            </a:r>
            <a:r>
              <a:rPr lang="en-US" sz="2800" dirty="0" smtClean="0">
                <a:latin typeface="+mj-lt"/>
              </a:rPr>
              <a:t>expected by chance (the closer to 0 the better)</a:t>
            </a:r>
            <a:endParaRPr lang="en-US" sz="2800" dirty="0">
              <a:latin typeface="+mj-lt"/>
            </a:endParaRPr>
          </a:p>
        </p:txBody>
      </p:sp>
    </p:spTree>
    <p:extLst>
      <p:ext uri="{BB962C8B-B14F-4D97-AF65-F5344CB8AC3E}">
        <p14:creationId xmlns:p14="http://schemas.microsoft.com/office/powerpoint/2010/main" val="421039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54"/>
            <a:ext cx="8229600" cy="1143000"/>
          </a:xfrm>
        </p:spPr>
        <p:txBody>
          <a:bodyPr>
            <a:normAutofit/>
          </a:bodyPr>
          <a:lstStyle/>
          <a:p>
            <a:r>
              <a:rPr lang="en-US" sz="4000" dirty="0">
                <a:solidFill>
                  <a:srgbClr val="000090"/>
                </a:solidFill>
                <a:effectLst>
                  <a:outerShdw blurRad="38100" dist="38100" dir="2700000" algn="tl">
                    <a:srgbClr val="DDDDDD"/>
                  </a:outerShdw>
                </a:effectLst>
                <a:latin typeface="Tahoma" charset="0"/>
              </a:rPr>
              <a:t>Sequence comparison</a:t>
            </a:r>
          </a:p>
        </p:txBody>
      </p:sp>
      <p:sp>
        <p:nvSpPr>
          <p:cNvPr id="4" name="TextBox 3"/>
          <p:cNvSpPr txBox="1"/>
          <p:nvPr/>
        </p:nvSpPr>
        <p:spPr>
          <a:xfrm>
            <a:off x="1340362" y="984700"/>
            <a:ext cx="6931891" cy="461665"/>
          </a:xfrm>
          <a:prstGeom prst="rect">
            <a:avLst/>
          </a:prstGeom>
          <a:noFill/>
        </p:spPr>
        <p:txBody>
          <a:bodyPr wrap="square" rtlCol="0">
            <a:spAutoFit/>
          </a:bodyPr>
          <a:lstStyle/>
          <a:p>
            <a:r>
              <a:rPr lang="en-US" sz="2400" dirty="0"/>
              <a:t>Sequences </a:t>
            </a:r>
            <a:r>
              <a:rPr lang="en-US" sz="2400" dirty="0" smtClean="0"/>
              <a:t>are </a:t>
            </a:r>
            <a:r>
              <a:rPr lang="en-US" sz="2400" dirty="0"/>
              <a:t>compared directly, position by </a:t>
            </a:r>
            <a:r>
              <a:rPr lang="en-US" sz="2400" dirty="0" smtClean="0"/>
              <a:t>position. </a:t>
            </a:r>
            <a:endParaRPr lang="en-US" sz="2400" dirty="0"/>
          </a:p>
        </p:txBody>
      </p:sp>
      <p:sp>
        <p:nvSpPr>
          <p:cNvPr id="6" name="TextBox 5"/>
          <p:cNvSpPr txBox="1"/>
          <p:nvPr/>
        </p:nvSpPr>
        <p:spPr>
          <a:xfrm>
            <a:off x="2632133" y="1797675"/>
            <a:ext cx="3313728" cy="1569660"/>
          </a:xfrm>
          <a:prstGeom prst="rect">
            <a:avLst/>
          </a:prstGeom>
          <a:solidFill>
            <a:schemeClr val="bg1">
              <a:lumMod val="95000"/>
            </a:schemeClr>
          </a:solidFill>
        </p:spPr>
        <p:txBody>
          <a:bodyPr wrap="none" rtlCol="0">
            <a:spAutoFit/>
          </a:bodyPr>
          <a:lstStyle/>
          <a:p>
            <a:r>
              <a:rPr lang="en-US" sz="3200" dirty="0" smtClean="0"/>
              <a:t>S I M I L _ A R I T Y</a:t>
            </a:r>
          </a:p>
          <a:p>
            <a:r>
              <a:rPr lang="en-US" sz="3200" dirty="0" smtClean="0">
                <a:solidFill>
                  <a:srgbClr val="FF0000"/>
                </a:solidFill>
              </a:rPr>
              <a:t>      | | |    | </a:t>
            </a:r>
            <a:r>
              <a:rPr lang="en-US" sz="3200" dirty="0">
                <a:solidFill>
                  <a:srgbClr val="FF0000"/>
                </a:solidFill>
              </a:rPr>
              <a:t>| | </a:t>
            </a:r>
            <a:r>
              <a:rPr lang="en-US" sz="3200" dirty="0" smtClean="0">
                <a:solidFill>
                  <a:srgbClr val="FF0000"/>
                </a:solidFill>
              </a:rPr>
              <a:t>| |</a:t>
            </a:r>
            <a:endParaRPr lang="en-US" sz="3200" dirty="0">
              <a:solidFill>
                <a:srgbClr val="FF0000"/>
              </a:solidFill>
            </a:endParaRPr>
          </a:p>
          <a:p>
            <a:r>
              <a:rPr lang="en-US" sz="3200" dirty="0" smtClean="0"/>
              <a:t>F AM I L I A R I T Y</a:t>
            </a:r>
            <a:endParaRPr lang="en-US" sz="3200" dirty="0"/>
          </a:p>
        </p:txBody>
      </p:sp>
      <p:sp>
        <p:nvSpPr>
          <p:cNvPr id="7" name="TextBox 6"/>
          <p:cNvSpPr txBox="1"/>
          <p:nvPr/>
        </p:nvSpPr>
        <p:spPr>
          <a:xfrm>
            <a:off x="6125970" y="1837936"/>
            <a:ext cx="2098973" cy="1384995"/>
          </a:xfrm>
          <a:prstGeom prst="rect">
            <a:avLst/>
          </a:prstGeom>
          <a:noFill/>
        </p:spPr>
        <p:txBody>
          <a:bodyPr wrap="none" rtlCol="0">
            <a:spAutoFit/>
          </a:bodyPr>
          <a:lstStyle/>
          <a:p>
            <a:r>
              <a:rPr lang="en-US" sz="2800" dirty="0" smtClean="0"/>
              <a:t>Matches=</a:t>
            </a:r>
          </a:p>
          <a:p>
            <a:r>
              <a:rPr lang="en-US" sz="2800" dirty="0" smtClean="0"/>
              <a:t>No matches=</a:t>
            </a:r>
          </a:p>
          <a:p>
            <a:r>
              <a:rPr lang="en-US" sz="2800" dirty="0" smtClean="0"/>
              <a:t>Gaps=</a:t>
            </a:r>
            <a:endParaRPr lang="en-US" sz="2800" dirty="0"/>
          </a:p>
        </p:txBody>
      </p:sp>
      <p:sp>
        <p:nvSpPr>
          <p:cNvPr id="8" name="TextBox 7"/>
          <p:cNvSpPr txBox="1"/>
          <p:nvPr/>
        </p:nvSpPr>
        <p:spPr>
          <a:xfrm>
            <a:off x="531589" y="2007236"/>
            <a:ext cx="1808407" cy="1323439"/>
          </a:xfrm>
          <a:prstGeom prst="rect">
            <a:avLst/>
          </a:prstGeom>
          <a:noFill/>
          <a:ln>
            <a:solidFill>
              <a:schemeClr val="tx1"/>
            </a:solidFill>
          </a:ln>
        </p:spPr>
        <p:txBody>
          <a:bodyPr wrap="square" rtlCol="0">
            <a:spAutoFit/>
          </a:bodyPr>
          <a:lstStyle/>
          <a:p>
            <a:r>
              <a:rPr lang="en-US" sz="2000" b="1" dirty="0" smtClean="0"/>
              <a:t>Score Key</a:t>
            </a:r>
          </a:p>
          <a:p>
            <a:r>
              <a:rPr lang="en-US" sz="2000" dirty="0" smtClean="0"/>
              <a:t>match</a:t>
            </a:r>
            <a:r>
              <a:rPr lang="en-US" sz="2000" dirty="0"/>
              <a:t>: </a:t>
            </a:r>
            <a:r>
              <a:rPr lang="en-US" sz="2000" dirty="0" smtClean="0"/>
              <a:t>+1	</a:t>
            </a:r>
            <a:endParaRPr lang="en-US" sz="2000" b="1" dirty="0">
              <a:solidFill>
                <a:srgbClr val="FF0000"/>
              </a:solidFill>
            </a:endParaRPr>
          </a:p>
          <a:p>
            <a:r>
              <a:rPr lang="en-US" sz="2000" dirty="0" smtClean="0"/>
              <a:t>no match</a:t>
            </a:r>
            <a:r>
              <a:rPr lang="en-US" sz="2000" dirty="0"/>
              <a:t>: -</a:t>
            </a:r>
            <a:r>
              <a:rPr lang="en-US" sz="2000" dirty="0" smtClean="0"/>
              <a:t>1</a:t>
            </a:r>
            <a:endParaRPr lang="en-US" sz="2000" b="1" dirty="0">
              <a:solidFill>
                <a:srgbClr val="FF0000"/>
              </a:solidFill>
            </a:endParaRPr>
          </a:p>
          <a:p>
            <a:r>
              <a:rPr lang="en-US" sz="2000" dirty="0" smtClean="0"/>
              <a:t>gap:</a:t>
            </a:r>
            <a:r>
              <a:rPr lang="en-US" sz="2000" dirty="0"/>
              <a:t>  –</a:t>
            </a:r>
            <a:r>
              <a:rPr lang="en-US" sz="2000" dirty="0" smtClean="0"/>
              <a:t>1 </a:t>
            </a:r>
            <a:endParaRPr lang="en-US" sz="2000" b="1" dirty="0">
              <a:solidFill>
                <a:srgbClr val="FF0000"/>
              </a:solidFill>
            </a:endParaRPr>
          </a:p>
        </p:txBody>
      </p:sp>
      <p:sp>
        <p:nvSpPr>
          <p:cNvPr id="9" name="TextBox 8"/>
          <p:cNvSpPr txBox="1"/>
          <p:nvPr/>
        </p:nvSpPr>
        <p:spPr>
          <a:xfrm>
            <a:off x="2501631" y="3486742"/>
            <a:ext cx="4007636" cy="461665"/>
          </a:xfrm>
          <a:prstGeom prst="rect">
            <a:avLst/>
          </a:prstGeom>
          <a:noFill/>
          <a:ln>
            <a:solidFill>
              <a:schemeClr val="tx2"/>
            </a:solidFill>
          </a:ln>
        </p:spPr>
        <p:txBody>
          <a:bodyPr wrap="none" rtlCol="0">
            <a:spAutoFit/>
          </a:bodyPr>
          <a:lstStyle/>
          <a:p>
            <a:r>
              <a:rPr lang="en-US" sz="2400" dirty="0" smtClean="0"/>
              <a:t>Score= 8*(+1)+2*(-1)+1*(-1)=5</a:t>
            </a:r>
            <a:endParaRPr lang="en-US" sz="2400" dirty="0"/>
          </a:p>
        </p:txBody>
      </p:sp>
      <p:sp>
        <p:nvSpPr>
          <p:cNvPr id="10" name="Content Placeholder 2"/>
          <p:cNvSpPr>
            <a:spLocks noGrp="1"/>
          </p:cNvSpPr>
          <p:nvPr>
            <p:ph idx="1"/>
          </p:nvPr>
        </p:nvSpPr>
        <p:spPr>
          <a:xfrm>
            <a:off x="112643" y="4317739"/>
            <a:ext cx="9031357" cy="1895829"/>
          </a:xfrm>
        </p:spPr>
        <p:txBody>
          <a:bodyPr>
            <a:noAutofit/>
          </a:bodyPr>
          <a:lstStyle/>
          <a:p>
            <a:r>
              <a:rPr lang="en-US" sz="2400" dirty="0" smtClean="0"/>
              <a:t>In reality, </a:t>
            </a:r>
            <a:r>
              <a:rPr lang="en-US" sz="2400" b="1" dirty="0" smtClean="0"/>
              <a:t>some </a:t>
            </a:r>
            <a:r>
              <a:rPr lang="en-US" sz="2400" b="1" dirty="0"/>
              <a:t>amino acid substitutions are more likely </a:t>
            </a:r>
            <a:r>
              <a:rPr lang="en-US" sz="2400" dirty="0"/>
              <a:t>than others </a:t>
            </a:r>
            <a:r>
              <a:rPr lang="en-US" sz="2400" b="1" dirty="0"/>
              <a:t>to be tolerated </a:t>
            </a:r>
            <a:r>
              <a:rPr lang="en-US" sz="2400" dirty="0"/>
              <a:t>during natural selection/evolution </a:t>
            </a:r>
            <a:endParaRPr lang="en-US" sz="2400" dirty="0" smtClean="0"/>
          </a:p>
          <a:p>
            <a:r>
              <a:rPr lang="en-US" sz="2400" dirty="0"/>
              <a:t>The </a:t>
            </a:r>
            <a:r>
              <a:rPr lang="en-US" sz="2400" b="1" dirty="0"/>
              <a:t>frequency of occurrence of the 20 amino acids </a:t>
            </a:r>
            <a:r>
              <a:rPr lang="en-US" sz="2400" dirty="0"/>
              <a:t>within proteins </a:t>
            </a:r>
            <a:r>
              <a:rPr lang="en-US" sz="2400" b="1" dirty="0"/>
              <a:t>varies</a:t>
            </a:r>
            <a:r>
              <a:rPr lang="en-US" sz="2400" dirty="0"/>
              <a:t> a </a:t>
            </a:r>
            <a:r>
              <a:rPr lang="en-US" sz="2400" dirty="0" smtClean="0"/>
              <a:t>lot</a:t>
            </a:r>
          </a:p>
          <a:p>
            <a:pPr marL="800100" lvl="2" indent="0">
              <a:buNone/>
            </a:pPr>
            <a:r>
              <a:rPr lang="en-US" dirty="0" smtClean="0"/>
              <a:t>Leucine, Isoleucine, Alanine are frequently found in proteins</a:t>
            </a:r>
          </a:p>
          <a:p>
            <a:pPr marL="800100" lvl="2" indent="0">
              <a:buNone/>
            </a:pPr>
            <a:r>
              <a:rPr lang="en-US" dirty="0"/>
              <a:t>Tryptophan and Cysteine  </a:t>
            </a:r>
            <a:r>
              <a:rPr lang="en-US" dirty="0" smtClean="0"/>
              <a:t>occur with less frequency</a:t>
            </a:r>
            <a:endParaRPr lang="en-US" dirty="0"/>
          </a:p>
          <a:p>
            <a:pPr marL="0" indent="0">
              <a:buNone/>
            </a:pPr>
            <a:endParaRPr lang="en-US" sz="2400" dirty="0" smtClean="0"/>
          </a:p>
          <a:p>
            <a:endParaRPr lang="en-US" sz="2400" dirty="0"/>
          </a:p>
          <a:p>
            <a:pPr marL="0" indent="0">
              <a:buNone/>
            </a:pPr>
            <a:endParaRPr lang="en-US" sz="2400" dirty="0"/>
          </a:p>
        </p:txBody>
      </p:sp>
      <p:sp>
        <p:nvSpPr>
          <p:cNvPr id="11" name="TextBox 10"/>
          <p:cNvSpPr txBox="1"/>
          <p:nvPr/>
        </p:nvSpPr>
        <p:spPr>
          <a:xfrm>
            <a:off x="8346642" y="1870122"/>
            <a:ext cx="340158" cy="1200329"/>
          </a:xfrm>
          <a:prstGeom prst="rect">
            <a:avLst/>
          </a:prstGeom>
          <a:noFill/>
        </p:spPr>
        <p:txBody>
          <a:bodyPr wrap="none" rtlCol="0">
            <a:spAutoFit/>
          </a:bodyPr>
          <a:lstStyle/>
          <a:p>
            <a:r>
              <a:rPr lang="en-US" sz="2400" dirty="0" smtClean="0">
                <a:solidFill>
                  <a:srgbClr val="FF0000"/>
                </a:solidFill>
              </a:rPr>
              <a:t>8</a:t>
            </a:r>
          </a:p>
          <a:p>
            <a:r>
              <a:rPr lang="en-US" sz="2400" dirty="0" smtClean="0">
                <a:solidFill>
                  <a:schemeClr val="tx2"/>
                </a:solidFill>
              </a:rPr>
              <a:t>2</a:t>
            </a:r>
          </a:p>
          <a:p>
            <a:r>
              <a:rPr lang="en-US" sz="2400" dirty="0"/>
              <a:t>1</a:t>
            </a:r>
          </a:p>
        </p:txBody>
      </p:sp>
    </p:spTree>
    <p:extLst>
      <p:ext uri="{BB962C8B-B14F-4D97-AF65-F5344CB8AC3E}">
        <p14:creationId xmlns:p14="http://schemas.microsoft.com/office/powerpoint/2010/main" val="40853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ryst.bbk.ac.uk/pps97/assignments/projects/leluk/pam250.jpg"/>
          <p:cNvPicPr>
            <a:picLocks noChangeAspect="1" noChangeArrowheads="1"/>
          </p:cNvPicPr>
          <p:nvPr/>
        </p:nvPicPr>
        <p:blipFill>
          <a:blip r:embed="rId3" cstate="print"/>
          <a:srcRect/>
          <a:stretch>
            <a:fillRect/>
          </a:stretch>
        </p:blipFill>
        <p:spPr bwMode="auto">
          <a:xfrm>
            <a:off x="55141" y="850060"/>
            <a:ext cx="8728384" cy="5952736"/>
          </a:xfrm>
          <a:prstGeom prst="rect">
            <a:avLst/>
          </a:prstGeom>
          <a:noFill/>
        </p:spPr>
      </p:pic>
      <p:sp>
        <p:nvSpPr>
          <p:cNvPr id="2" name="Slide Number Placeholder 1"/>
          <p:cNvSpPr>
            <a:spLocks noGrp="1"/>
          </p:cNvSpPr>
          <p:nvPr>
            <p:ph type="sldNum" sz="quarter" idx="12"/>
          </p:nvPr>
        </p:nvSpPr>
        <p:spPr/>
        <p:txBody>
          <a:bodyPr/>
          <a:lstStyle/>
          <a:p>
            <a:pPr>
              <a:defRPr/>
            </a:pPr>
            <a:fld id="{A1279400-04E6-477E-B95B-7207C6AEEC0A}" type="slidenum">
              <a:rPr lang="en-US" smtClean="0"/>
              <a:pPr>
                <a:defRPr/>
              </a:pPr>
              <a:t>39</a:t>
            </a:fld>
            <a:endParaRPr lang="en-US"/>
          </a:p>
        </p:txBody>
      </p:sp>
      <p:sp>
        <p:nvSpPr>
          <p:cNvPr id="6" name="TextBox 5"/>
          <p:cNvSpPr txBox="1"/>
          <p:nvPr/>
        </p:nvSpPr>
        <p:spPr>
          <a:xfrm>
            <a:off x="5831095" y="1110531"/>
            <a:ext cx="2513607" cy="1569660"/>
          </a:xfrm>
          <a:prstGeom prst="rect">
            <a:avLst/>
          </a:prstGeom>
          <a:solidFill>
            <a:schemeClr val="bg1">
              <a:lumMod val="95000"/>
            </a:schemeClr>
          </a:solidFill>
        </p:spPr>
        <p:txBody>
          <a:bodyPr wrap="square" rtlCol="0">
            <a:spAutoFit/>
          </a:bodyPr>
          <a:lstStyle/>
          <a:p>
            <a:r>
              <a:rPr lang="en-US" sz="3200" dirty="0" smtClean="0"/>
              <a:t>W E L D I N G</a:t>
            </a:r>
          </a:p>
          <a:p>
            <a:r>
              <a:rPr lang="en-US" sz="3200" dirty="0" smtClean="0"/>
              <a:t>     |       | |  |</a:t>
            </a:r>
          </a:p>
          <a:p>
            <a:r>
              <a:rPr lang="en-US" sz="3200" dirty="0" smtClean="0"/>
              <a:t> C  E I  L I N G</a:t>
            </a:r>
            <a:endParaRPr lang="en-US" sz="3200" dirty="0"/>
          </a:p>
        </p:txBody>
      </p:sp>
      <p:sp>
        <p:nvSpPr>
          <p:cNvPr id="3" name="Rectangle 2"/>
          <p:cNvSpPr/>
          <p:nvPr/>
        </p:nvSpPr>
        <p:spPr>
          <a:xfrm>
            <a:off x="6632016" y="1110531"/>
            <a:ext cx="319315" cy="17103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6234017" y="4949548"/>
            <a:ext cx="342900" cy="285188"/>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 name="Straight Connector 8"/>
          <p:cNvCxnSpPr>
            <a:stCxn id="3" idx="2"/>
          </p:cNvCxnSpPr>
          <p:nvPr/>
        </p:nvCxnSpPr>
        <p:spPr>
          <a:xfrm flipH="1">
            <a:off x="6405467" y="2820926"/>
            <a:ext cx="386207" cy="1994876"/>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3" idx="2"/>
          </p:cNvCxnSpPr>
          <p:nvPr/>
        </p:nvCxnSpPr>
        <p:spPr>
          <a:xfrm flipH="1">
            <a:off x="1524001" y="2820925"/>
            <a:ext cx="4585375" cy="3187989"/>
          </a:xfrm>
          <a:prstGeom prst="line">
            <a:avLst/>
          </a:prstGeom>
          <a:ln>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949718" y="1110530"/>
            <a:ext cx="319315" cy="1710395"/>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rrowheads="1"/>
          </p:cNvSpPr>
          <p:nvPr/>
        </p:nvSpPr>
        <p:spPr bwMode="auto">
          <a:xfrm>
            <a:off x="1043021" y="6011251"/>
            <a:ext cx="342900" cy="2851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Rectangle 6"/>
          <p:cNvSpPr/>
          <p:nvPr/>
        </p:nvSpPr>
        <p:spPr>
          <a:xfrm>
            <a:off x="6646109" y="3757874"/>
            <a:ext cx="2431178" cy="369332"/>
          </a:xfrm>
          <a:prstGeom prst="rect">
            <a:avLst/>
          </a:prstGeom>
        </p:spPr>
        <p:txBody>
          <a:bodyPr wrap="none">
            <a:spAutoFit/>
          </a:bodyPr>
          <a:lstStyle/>
          <a:p>
            <a:r>
              <a:rPr lang="en-US" dirty="0" smtClean="0"/>
              <a:t>Substitution </a:t>
            </a:r>
            <a:r>
              <a:rPr lang="en-US" dirty="0"/>
              <a:t>is </a:t>
            </a:r>
            <a:r>
              <a:rPr lang="en-US" dirty="0" smtClean="0"/>
              <a:t>tolerated</a:t>
            </a:r>
          </a:p>
        </p:txBody>
      </p:sp>
      <p:sp>
        <p:nvSpPr>
          <p:cNvPr id="18" name="Rectangle 3"/>
          <p:cNvSpPr txBox="1">
            <a:spLocks noChangeArrowheads="1"/>
          </p:cNvSpPr>
          <p:nvPr/>
        </p:nvSpPr>
        <p:spPr>
          <a:xfrm>
            <a:off x="896938" y="134316"/>
            <a:ext cx="7150100" cy="957263"/>
          </a:xfrm>
          <a:prstGeom prst="rect">
            <a:avLst/>
          </a:prstGeom>
          <a:noFill/>
          <a:extLst>
            <a:ext uri="{909E8E84-426E-40DD-AFC4-6F175D3DCCD1}">
              <a14:hiddenFill xmlns:a14="http://schemas.microsoft.com/office/drawing/2010/main">
                <a:solidFill>
                  <a:srgbClr val="FFFFFF"/>
                </a:solidFill>
              </a14:hiddenFill>
            </a:ext>
          </a:extLst>
        </p:spPr>
        <p:txBody>
          <a:bodyPr vert="horz" lIns="92075" tIns="46038" rIns="92075" bIns="4603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90"/>
                </a:solidFill>
                <a:latin typeface="Tahoma" charset="0"/>
              </a:rPr>
              <a:t>Scoring Matrix Example</a:t>
            </a:r>
            <a:endParaRPr lang="en-US" sz="3200" dirty="0">
              <a:solidFill>
                <a:srgbClr val="000090"/>
              </a:solidFill>
              <a:latin typeface="Tahoma" charset="0"/>
            </a:endParaRPr>
          </a:p>
        </p:txBody>
      </p:sp>
      <p:sp>
        <p:nvSpPr>
          <p:cNvPr id="20" name="Rectangle 19"/>
          <p:cNvSpPr/>
          <p:nvPr/>
        </p:nvSpPr>
        <p:spPr>
          <a:xfrm>
            <a:off x="3469870" y="1745683"/>
            <a:ext cx="2662285" cy="646331"/>
          </a:xfrm>
          <a:prstGeom prst="rect">
            <a:avLst/>
          </a:prstGeom>
        </p:spPr>
        <p:txBody>
          <a:bodyPr wrap="square">
            <a:spAutoFit/>
          </a:bodyPr>
          <a:lstStyle/>
          <a:p>
            <a:r>
              <a:rPr lang="en-US" dirty="0" smtClean="0"/>
              <a:t>Substitution </a:t>
            </a:r>
            <a:r>
              <a:rPr lang="en-US" dirty="0"/>
              <a:t>is </a:t>
            </a:r>
            <a:r>
              <a:rPr lang="en-US" dirty="0" smtClean="0"/>
              <a:t>typically selected against</a:t>
            </a:r>
          </a:p>
        </p:txBody>
      </p:sp>
    </p:spTree>
    <p:extLst>
      <p:ext uri="{BB962C8B-B14F-4D97-AF65-F5344CB8AC3E}">
        <p14:creationId xmlns:p14="http://schemas.microsoft.com/office/powerpoint/2010/main" val="2874396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914399" y="0"/>
            <a:ext cx="7409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        </a:t>
            </a:r>
            <a:r>
              <a:rPr lang="en-US" sz="3200" dirty="0">
                <a:solidFill>
                  <a:srgbClr val="000090"/>
                </a:solidFill>
                <a:latin typeface="+mn-lt"/>
                <a:cs typeface="Times New Roman" charset="0"/>
              </a:rPr>
              <a:t>The C</a:t>
            </a:r>
            <a:r>
              <a:rPr lang="en-US" sz="3200" dirty="0" smtClean="0">
                <a:solidFill>
                  <a:srgbClr val="000090"/>
                </a:solidFill>
                <a:latin typeface="+mn-lt"/>
                <a:cs typeface="Times New Roman" charset="0"/>
              </a:rPr>
              <a:t>entral Dogma </a:t>
            </a:r>
            <a:r>
              <a:rPr lang="en-US" sz="3200" dirty="0">
                <a:solidFill>
                  <a:srgbClr val="000090"/>
                </a:solidFill>
                <a:latin typeface="+mn-lt"/>
                <a:cs typeface="Times New Roman" charset="0"/>
              </a:rPr>
              <a:t>of </a:t>
            </a:r>
            <a:r>
              <a:rPr lang="en-US" sz="3200" dirty="0" smtClean="0">
                <a:solidFill>
                  <a:srgbClr val="000090"/>
                </a:solidFill>
                <a:latin typeface="+mn-lt"/>
                <a:cs typeface="Times New Roman" charset="0"/>
              </a:rPr>
              <a:t>Modern Biology</a:t>
            </a:r>
            <a:endParaRPr lang="en-US" sz="3200" dirty="0">
              <a:solidFill>
                <a:srgbClr val="000090"/>
              </a:solidFill>
              <a:latin typeface="+mn-lt"/>
              <a:cs typeface="Times New Roman" charset="0"/>
            </a:endParaRPr>
          </a:p>
        </p:txBody>
      </p:sp>
      <p:grpSp>
        <p:nvGrpSpPr>
          <p:cNvPr id="12" name="Group 11"/>
          <p:cNvGrpSpPr/>
          <p:nvPr/>
        </p:nvGrpSpPr>
        <p:grpSpPr>
          <a:xfrm>
            <a:off x="390853" y="2023071"/>
            <a:ext cx="7398671" cy="4572000"/>
            <a:chOff x="390853" y="2023071"/>
            <a:chExt cx="7398671" cy="4572000"/>
          </a:xfrm>
        </p:grpSpPr>
        <p:pic>
          <p:nvPicPr>
            <p:cNvPr id="3" name="Picture 2" descr="amin_acid_properti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53" y="2023071"/>
              <a:ext cx="7086599" cy="4572000"/>
            </a:xfrm>
            <a:prstGeom prst="rect">
              <a:avLst/>
            </a:prstGeom>
          </p:spPr>
        </p:pic>
        <p:pic>
          <p:nvPicPr>
            <p:cNvPr id="2" name="Picture 1" descr="amino_acid_chain.png"/>
            <p:cNvPicPr>
              <a:picLocks noChangeAspect="1"/>
            </p:cNvPicPr>
            <p:nvPr/>
          </p:nvPicPr>
          <p:blipFill rotWithShape="1">
            <a:blip r:embed="rId3">
              <a:extLst>
                <a:ext uri="{28A0092B-C50C-407E-A947-70E740481C1C}">
                  <a14:useLocalDpi xmlns:a14="http://schemas.microsoft.com/office/drawing/2010/main" val="0"/>
                </a:ext>
              </a:extLst>
            </a:blip>
            <a:srcRect r="59022"/>
            <a:stretch/>
          </p:blipFill>
          <p:spPr>
            <a:xfrm>
              <a:off x="5960724" y="3925769"/>
              <a:ext cx="1828800" cy="1778801"/>
            </a:xfrm>
            <a:prstGeom prst="rect">
              <a:avLst/>
            </a:prstGeom>
          </p:spPr>
        </p:pic>
      </p:grpSp>
      <p:grpSp>
        <p:nvGrpSpPr>
          <p:cNvPr id="5" name="Group 4"/>
          <p:cNvGrpSpPr/>
          <p:nvPr/>
        </p:nvGrpSpPr>
        <p:grpSpPr>
          <a:xfrm>
            <a:off x="457200" y="645607"/>
            <a:ext cx="8449838" cy="1200329"/>
            <a:chOff x="457200" y="645607"/>
            <a:chExt cx="8449838" cy="1200329"/>
          </a:xfrm>
        </p:grpSpPr>
        <p:pic>
          <p:nvPicPr>
            <p:cNvPr id="9" name="Picture 5" descr="dogma1"/>
            <p:cNvPicPr>
              <a:picLocks noChangeAspect="1" noChangeArrowheads="1"/>
            </p:cNvPicPr>
            <p:nvPr/>
          </p:nvPicPr>
          <p:blipFill>
            <a:blip r:embed="rId4">
              <a:extLst>
                <a:ext uri="{28A0092B-C50C-407E-A947-70E740481C1C}">
                  <a14:useLocalDpi xmlns:a14="http://schemas.microsoft.com/office/drawing/2010/main" val="0"/>
                </a:ext>
              </a:extLst>
            </a:blip>
            <a:srcRect b="19862"/>
            <a:stretch>
              <a:fillRect/>
            </a:stretch>
          </p:blipFill>
          <p:spPr bwMode="auto">
            <a:xfrm>
              <a:off x="457200" y="645607"/>
              <a:ext cx="5266562"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457200" y="1388348"/>
              <a:ext cx="2971800" cy="3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800" dirty="0">
                  <a:latin typeface="Arial" charset="0"/>
                  <a:hlinkClick r:id="rId5"/>
                </a:rPr>
                <a:t>www.worldofteaching.com</a:t>
              </a:r>
              <a:endParaRPr lang="en-GB" sz="1800" dirty="0">
                <a:latin typeface="Arial" charset="0"/>
              </a:endParaRPr>
            </a:p>
          </p:txBody>
        </p:sp>
        <p:sp>
          <p:nvSpPr>
            <p:cNvPr id="4" name="TextBox 3"/>
            <p:cNvSpPr txBox="1"/>
            <p:nvPr/>
          </p:nvSpPr>
          <p:spPr>
            <a:xfrm>
              <a:off x="5723762" y="645607"/>
              <a:ext cx="3183276" cy="1200329"/>
            </a:xfrm>
            <a:prstGeom prst="rect">
              <a:avLst/>
            </a:prstGeom>
            <a:noFill/>
          </p:spPr>
          <p:txBody>
            <a:bodyPr wrap="square" rtlCol="0">
              <a:spAutoFit/>
            </a:bodyPr>
            <a:lstStyle/>
            <a:p>
              <a:pPr marL="169863" indent="-169863"/>
              <a:r>
                <a:rPr lang="en-US" dirty="0" smtClean="0"/>
                <a:t>• Proteins are composed of chains of amino acids</a:t>
              </a:r>
            </a:p>
            <a:p>
              <a:pPr marL="169863" indent="-169863"/>
              <a:r>
                <a:rPr lang="en-US" dirty="0" smtClean="0"/>
                <a:t>• Size and chemical properties of amino acids vary</a:t>
              </a:r>
              <a:endParaRPr lang="en-US" dirty="0"/>
            </a:p>
          </p:txBody>
        </p:sp>
      </p:grpSp>
    </p:spTree>
    <p:extLst>
      <p:ext uri="{BB962C8B-B14F-4D97-AF65-F5344CB8AC3E}">
        <p14:creationId xmlns:p14="http://schemas.microsoft.com/office/powerpoint/2010/main" val="2390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Running Protein BLAST from </a:t>
            </a:r>
            <a:r>
              <a:rPr lang="en-US" sz="3600" dirty="0" err="1" smtClean="0">
                <a:solidFill>
                  <a:srgbClr val="000090"/>
                </a:solidFill>
              </a:rPr>
              <a:t>UniProt</a:t>
            </a:r>
            <a:endParaRPr lang="en-US" sz="3600" dirty="0" smtClean="0">
              <a:solidFill>
                <a:srgbClr val="000090"/>
              </a:solidFill>
            </a:endParaRPr>
          </a:p>
          <a:p>
            <a:pPr algn="ctr"/>
            <a:r>
              <a:rPr lang="en-US" sz="2400" dirty="0" smtClean="0">
                <a:latin typeface="Times New Roman" pitchFamily="18" charset="0"/>
              </a:rPr>
              <a:t>(</a:t>
            </a:r>
            <a:r>
              <a:rPr lang="en-US" sz="2400" dirty="0" smtClean="0">
                <a:solidFill>
                  <a:schemeClr val="tx2"/>
                </a:solidFill>
                <a:latin typeface="Times New Roman" pitchFamily="18" charset="0"/>
                <a:hlinkClick r:id="rId2"/>
              </a:rPr>
              <a:t>http://www.uniprot.org</a:t>
            </a:r>
            <a:r>
              <a:rPr lang="en-US" sz="2400" dirty="0" smtClean="0">
                <a:latin typeface="Times New Roman" pitchFamily="18" charset="0"/>
              </a:rPr>
              <a:t>) </a:t>
            </a:r>
          </a:p>
        </p:txBody>
      </p:sp>
      <p:pic>
        <p:nvPicPr>
          <p:cNvPr id="6" name="Picture 5" descr="uniprot_home_bla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82" y="1093193"/>
            <a:ext cx="8229600" cy="4712611"/>
          </a:xfrm>
          <a:prstGeom prst="rect">
            <a:avLst/>
          </a:prstGeom>
        </p:spPr>
      </p:pic>
      <p:sp>
        <p:nvSpPr>
          <p:cNvPr id="7" name="Oval 6"/>
          <p:cNvSpPr/>
          <p:nvPr/>
        </p:nvSpPr>
        <p:spPr>
          <a:xfrm>
            <a:off x="302582" y="1577113"/>
            <a:ext cx="562627" cy="3907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716462" y="2983715"/>
            <a:ext cx="7315200" cy="3478230"/>
            <a:chOff x="1716462" y="2983715"/>
            <a:chExt cx="7315200" cy="3478230"/>
          </a:xfrm>
        </p:grpSpPr>
        <p:pic>
          <p:nvPicPr>
            <p:cNvPr id="8" name="Picture 7" descr="uniprot_blast_p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462" y="2983715"/>
              <a:ext cx="7315200" cy="3478230"/>
            </a:xfrm>
            <a:prstGeom prst="rect">
              <a:avLst/>
            </a:prstGeom>
          </p:spPr>
        </p:pic>
        <p:sp>
          <p:nvSpPr>
            <p:cNvPr id="9" name="Rectangle 8"/>
            <p:cNvSpPr/>
            <p:nvPr/>
          </p:nvSpPr>
          <p:spPr>
            <a:xfrm>
              <a:off x="1716462" y="2983715"/>
              <a:ext cx="7315200" cy="34782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2797" y="3998770"/>
            <a:ext cx="1995561" cy="1200329"/>
            <a:chOff x="4228358" y="4598935"/>
            <a:chExt cx="1995561" cy="1200329"/>
          </a:xfrm>
        </p:grpSpPr>
        <p:sp>
          <p:nvSpPr>
            <p:cNvPr id="11" name="Left Arrow Callout 10"/>
            <p:cNvSpPr/>
            <p:nvPr/>
          </p:nvSpPr>
          <p:spPr>
            <a:xfrm>
              <a:off x="4228358" y="4619432"/>
              <a:ext cx="1897878" cy="1179832"/>
            </a:xfrm>
            <a:prstGeom prst="leftArrowCallou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744692" y="4598935"/>
              <a:ext cx="1479227" cy="1200329"/>
            </a:xfrm>
            <a:prstGeom prst="rect">
              <a:avLst/>
            </a:prstGeom>
            <a:noFill/>
          </p:spPr>
          <p:txBody>
            <a:bodyPr wrap="square" rtlCol="0">
              <a:spAutoFit/>
            </a:bodyPr>
            <a:lstStyle/>
            <a:p>
              <a:pPr algn="ctr"/>
              <a:r>
                <a:rPr lang="en-US" dirty="0" err="1" smtClean="0"/>
                <a:t>UniProt</a:t>
              </a:r>
              <a:r>
                <a:rPr lang="en-US" dirty="0" smtClean="0"/>
                <a:t> identifier of human alpha </a:t>
              </a:r>
              <a:r>
                <a:rPr lang="en-US" dirty="0" err="1" smtClean="0"/>
                <a:t>crystallin</a:t>
              </a:r>
              <a:endParaRPr lang="en-US" dirty="0"/>
            </a:p>
          </p:txBody>
        </p:sp>
      </p:grpSp>
      <p:grpSp>
        <p:nvGrpSpPr>
          <p:cNvPr id="5" name="Group 4"/>
          <p:cNvGrpSpPr/>
          <p:nvPr/>
        </p:nvGrpSpPr>
        <p:grpSpPr>
          <a:xfrm>
            <a:off x="1716462" y="5481601"/>
            <a:ext cx="7315200" cy="646331"/>
            <a:chOff x="1716462" y="5481601"/>
            <a:chExt cx="7315200" cy="646331"/>
          </a:xfrm>
        </p:grpSpPr>
        <p:sp>
          <p:nvSpPr>
            <p:cNvPr id="2" name="Rounded Rectangle 1"/>
            <p:cNvSpPr/>
            <p:nvPr/>
          </p:nvSpPr>
          <p:spPr>
            <a:xfrm>
              <a:off x="1716462" y="5571690"/>
              <a:ext cx="5699784" cy="556242"/>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7266088" y="5481601"/>
              <a:ext cx="1765574" cy="646331"/>
              <a:chOff x="7148439" y="5229588"/>
              <a:chExt cx="1765574" cy="646331"/>
            </a:xfrm>
          </p:grpSpPr>
          <p:sp>
            <p:nvSpPr>
              <p:cNvPr id="15" name="Left Arrow Callout 14"/>
              <p:cNvSpPr/>
              <p:nvPr/>
            </p:nvSpPr>
            <p:spPr>
              <a:xfrm>
                <a:off x="7148439" y="5231543"/>
                <a:ext cx="1732516" cy="625834"/>
              </a:xfrm>
              <a:prstGeom prst="leftArrowCallout">
                <a:avLst>
                  <a:gd name="adj1" fmla="val 25000"/>
                  <a:gd name="adj2" fmla="val 25000"/>
                  <a:gd name="adj3" fmla="val 25000"/>
                  <a:gd name="adj4" fmla="val 77284"/>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434786" y="5229588"/>
                <a:ext cx="1479227" cy="646331"/>
              </a:xfrm>
              <a:prstGeom prst="rect">
                <a:avLst/>
              </a:prstGeom>
              <a:noFill/>
            </p:spPr>
            <p:txBody>
              <a:bodyPr wrap="square" rtlCol="0">
                <a:spAutoFit/>
              </a:bodyPr>
              <a:lstStyle/>
              <a:p>
                <a:pPr algn="ctr"/>
                <a:r>
                  <a:rPr lang="en-US" dirty="0" smtClean="0"/>
                  <a:t>BLAST</a:t>
                </a:r>
              </a:p>
              <a:p>
                <a:pPr algn="ctr"/>
                <a:r>
                  <a:rPr lang="en-US" dirty="0" smtClean="0"/>
                  <a:t>Parameters</a:t>
                </a:r>
                <a:endParaRPr lang="en-US" dirty="0"/>
              </a:p>
            </p:txBody>
          </p:sp>
        </p:grpSp>
      </p:grpSp>
    </p:spTree>
    <p:extLst>
      <p:ext uri="{BB962C8B-B14F-4D97-AF65-F5344CB8AC3E}">
        <p14:creationId xmlns:p14="http://schemas.microsoft.com/office/powerpoint/2010/main" val="16595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Protein BLAST Parameters</a:t>
            </a:r>
          </a:p>
        </p:txBody>
      </p:sp>
      <p:grpSp>
        <p:nvGrpSpPr>
          <p:cNvPr id="2" name="Group 1"/>
          <p:cNvGrpSpPr/>
          <p:nvPr/>
        </p:nvGrpSpPr>
        <p:grpSpPr>
          <a:xfrm>
            <a:off x="1648684" y="1112484"/>
            <a:ext cx="5765104" cy="426452"/>
            <a:chOff x="455700" y="1325710"/>
            <a:chExt cx="5765104" cy="426452"/>
          </a:xfrm>
        </p:grpSpPr>
        <p:pic>
          <p:nvPicPr>
            <p:cNvPr id="8" name="Picture 7" descr="uniprot_blast_page.png"/>
            <p:cNvPicPr>
              <a:picLocks noChangeAspect="1"/>
            </p:cNvPicPr>
            <p:nvPr/>
          </p:nvPicPr>
          <p:blipFill rotWithShape="1">
            <a:blip r:embed="rId2">
              <a:extLst>
                <a:ext uri="{28A0092B-C50C-407E-A947-70E740481C1C}">
                  <a14:useLocalDpi xmlns:a14="http://schemas.microsoft.com/office/drawing/2010/main" val="0"/>
                </a:ext>
              </a:extLst>
            </a:blip>
            <a:srcRect t="74829" r="22209" b="12910"/>
            <a:stretch/>
          </p:blipFill>
          <p:spPr>
            <a:xfrm>
              <a:off x="530290" y="1325710"/>
              <a:ext cx="5690514" cy="426452"/>
            </a:xfrm>
            <a:prstGeom prst="rect">
              <a:avLst/>
            </a:prstGeom>
          </p:spPr>
        </p:pic>
        <p:sp>
          <p:nvSpPr>
            <p:cNvPr id="9" name="Rectangle 8"/>
            <p:cNvSpPr/>
            <p:nvPr/>
          </p:nvSpPr>
          <p:spPr>
            <a:xfrm>
              <a:off x="455700" y="1325710"/>
              <a:ext cx="5699784" cy="42645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259569" y="2638861"/>
            <a:ext cx="8640370" cy="3785652"/>
          </a:xfrm>
          <a:prstGeom prst="rect">
            <a:avLst/>
          </a:prstGeom>
          <a:noFill/>
        </p:spPr>
        <p:txBody>
          <a:bodyPr wrap="square" rtlCol="0">
            <a:spAutoFit/>
          </a:bodyPr>
          <a:lstStyle/>
          <a:p>
            <a:pPr>
              <a:spcAft>
                <a:spcPts val="600"/>
              </a:spcAft>
            </a:pPr>
            <a:r>
              <a:rPr lang="en-US" sz="2400" dirty="0" smtClean="0">
                <a:solidFill>
                  <a:srgbClr val="008000"/>
                </a:solidFill>
              </a:rPr>
              <a:t>• Target database: database against which the search is performed</a:t>
            </a:r>
          </a:p>
          <a:p>
            <a:pPr>
              <a:spcAft>
                <a:spcPts val="600"/>
              </a:spcAft>
            </a:pPr>
            <a:r>
              <a:rPr lang="en-US" sz="2400" dirty="0" smtClean="0">
                <a:solidFill>
                  <a:srgbClr val="008000"/>
                </a:solidFill>
              </a:rPr>
              <a:t>• E-Threshold:  maximum E-value that will be displayed</a:t>
            </a:r>
          </a:p>
          <a:p>
            <a:pPr marL="169863" indent="-169863">
              <a:spcAft>
                <a:spcPts val="600"/>
              </a:spcAft>
            </a:pPr>
            <a:r>
              <a:rPr lang="en-US" sz="2400" dirty="0" smtClean="0">
                <a:solidFill>
                  <a:srgbClr val="008000"/>
                </a:solidFill>
              </a:rPr>
              <a:t>• Matrix: scoring matrix that will be used (common scoring matrices are call PAM or BLOSUM followed by a number (e.g., BLOSUM62)</a:t>
            </a:r>
          </a:p>
          <a:p>
            <a:pPr marL="169863" indent="-169863">
              <a:spcAft>
                <a:spcPts val="600"/>
              </a:spcAft>
            </a:pPr>
            <a:r>
              <a:rPr lang="en-US" sz="2400" dirty="0" smtClean="0">
                <a:solidFill>
                  <a:srgbClr val="008000"/>
                </a:solidFill>
              </a:rPr>
              <a:t>• Filtering: allows you to filter out regions of low-complexity sequence that tend to give meaningless matches</a:t>
            </a:r>
          </a:p>
          <a:p>
            <a:pPr marL="169863" indent="-169863">
              <a:spcAft>
                <a:spcPts val="600"/>
              </a:spcAft>
            </a:pPr>
            <a:r>
              <a:rPr lang="en-US" sz="2400" dirty="0" smtClean="0">
                <a:solidFill>
                  <a:srgbClr val="008000"/>
                </a:solidFill>
              </a:rPr>
              <a:t>• Gaps: sets whether gaps in alignments are allowed</a:t>
            </a:r>
          </a:p>
          <a:p>
            <a:pPr marL="169863" indent="-169863">
              <a:spcAft>
                <a:spcPts val="600"/>
              </a:spcAft>
            </a:pPr>
            <a:r>
              <a:rPr lang="en-US" sz="2400" dirty="0" smtClean="0">
                <a:solidFill>
                  <a:srgbClr val="008000"/>
                </a:solidFill>
              </a:rPr>
              <a:t>• Hits: sets the number of returned hits</a:t>
            </a:r>
          </a:p>
          <a:p>
            <a:pPr marL="169863" indent="-169863">
              <a:spcAft>
                <a:spcPts val="600"/>
              </a:spcAft>
            </a:pPr>
            <a:endParaRPr lang="en-US" dirty="0">
              <a:solidFill>
                <a:srgbClr val="008000"/>
              </a:solidFill>
            </a:endParaRPr>
          </a:p>
        </p:txBody>
      </p:sp>
      <p:sp>
        <p:nvSpPr>
          <p:cNvPr id="5" name="TextBox 4"/>
          <p:cNvSpPr txBox="1"/>
          <p:nvPr/>
        </p:nvSpPr>
        <p:spPr>
          <a:xfrm>
            <a:off x="259569" y="1952321"/>
            <a:ext cx="8769047" cy="461665"/>
          </a:xfrm>
          <a:prstGeom prst="rect">
            <a:avLst/>
          </a:prstGeom>
          <a:noFill/>
        </p:spPr>
        <p:txBody>
          <a:bodyPr wrap="none" rtlCol="0">
            <a:spAutoFit/>
          </a:bodyPr>
          <a:lstStyle/>
          <a:p>
            <a:r>
              <a:rPr lang="en-US" sz="2400" dirty="0" smtClean="0">
                <a:solidFill>
                  <a:srgbClr val="800000"/>
                </a:solidFill>
              </a:rPr>
              <a:t>Adjusting BLAST parameters can affect the outcome of your analysis. </a:t>
            </a:r>
            <a:endParaRPr lang="en-US" sz="2400" dirty="0">
              <a:solidFill>
                <a:srgbClr val="800000"/>
              </a:solidFill>
            </a:endParaRPr>
          </a:p>
        </p:txBody>
      </p:sp>
    </p:spTree>
    <p:extLst>
      <p:ext uri="{BB962C8B-B14F-4D97-AF65-F5344CB8AC3E}">
        <p14:creationId xmlns:p14="http://schemas.microsoft.com/office/powerpoint/2010/main" val="74606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BLAST Results I</a:t>
            </a:r>
            <a:endParaRPr lang="en-US" sz="2400" dirty="0" smtClean="0">
              <a:solidFill>
                <a:srgbClr val="000090"/>
              </a:solidFill>
              <a:latin typeface="Times New Roman" pitchFamily="18" charset="0"/>
            </a:endParaRPr>
          </a:p>
        </p:txBody>
      </p:sp>
      <p:pic>
        <p:nvPicPr>
          <p:cNvPr id="5" name="Picture 4" descr="blast_result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7" y="1087704"/>
            <a:ext cx="8229600" cy="3284185"/>
          </a:xfrm>
          <a:prstGeom prst="rect">
            <a:avLst/>
          </a:prstGeom>
        </p:spPr>
      </p:pic>
      <p:sp>
        <p:nvSpPr>
          <p:cNvPr id="6" name="TextBox 5"/>
          <p:cNvSpPr txBox="1"/>
          <p:nvPr/>
        </p:nvSpPr>
        <p:spPr>
          <a:xfrm>
            <a:off x="302582" y="4773209"/>
            <a:ext cx="8551055" cy="1938992"/>
          </a:xfrm>
          <a:prstGeom prst="rect">
            <a:avLst/>
          </a:prstGeom>
          <a:noFill/>
        </p:spPr>
        <p:txBody>
          <a:bodyPr wrap="square" rtlCol="0">
            <a:spAutoFit/>
          </a:bodyPr>
          <a:lstStyle/>
          <a:p>
            <a:pPr marL="223838" indent="-223838"/>
            <a:r>
              <a:rPr lang="en-US" sz="2400" dirty="0" smtClean="0"/>
              <a:t>• Overview box shows </a:t>
            </a:r>
            <a:r>
              <a:rPr lang="en-US" sz="2400" dirty="0" err="1" smtClean="0"/>
              <a:t>UniProt</a:t>
            </a:r>
            <a:r>
              <a:rPr lang="en-US" sz="2400" dirty="0" smtClean="0"/>
              <a:t> identifier, name, matched region, and percent identity ranked in order of score</a:t>
            </a:r>
          </a:p>
          <a:p>
            <a:pPr marL="223838" indent="-223838"/>
            <a:endParaRPr lang="en-US" sz="2400" dirty="0"/>
          </a:p>
          <a:p>
            <a:pPr marL="223838" indent="-223838"/>
            <a:r>
              <a:rPr lang="en-US" sz="2400" dirty="0" smtClean="0"/>
              <a:t>• Filters can be used to restrict results to reviewed entries only or to particular organisms of interest</a:t>
            </a:r>
            <a:endParaRPr lang="en-US" sz="2400" dirty="0"/>
          </a:p>
        </p:txBody>
      </p:sp>
    </p:spTree>
    <p:extLst>
      <p:ext uri="{BB962C8B-B14F-4D97-AF65-F5344CB8AC3E}">
        <p14:creationId xmlns:p14="http://schemas.microsoft.com/office/powerpoint/2010/main" val="1853972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BLAST Results II</a:t>
            </a:r>
            <a:endParaRPr lang="en-US" sz="2400" dirty="0" smtClean="0">
              <a:solidFill>
                <a:srgbClr val="000090"/>
              </a:solidFill>
              <a:latin typeface="Times New Roman" pitchFamily="18" charset="0"/>
            </a:endParaRPr>
          </a:p>
        </p:txBody>
      </p:sp>
      <p:pic>
        <p:nvPicPr>
          <p:cNvPr id="2" name="Picture 1" descr="blast_result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7" y="743608"/>
            <a:ext cx="8686800" cy="4456279"/>
          </a:xfrm>
          <a:prstGeom prst="rect">
            <a:avLst/>
          </a:prstGeom>
        </p:spPr>
      </p:pic>
      <p:sp>
        <p:nvSpPr>
          <p:cNvPr id="6" name="TextBox 5"/>
          <p:cNvSpPr txBox="1"/>
          <p:nvPr/>
        </p:nvSpPr>
        <p:spPr>
          <a:xfrm>
            <a:off x="166837" y="5218555"/>
            <a:ext cx="8551055" cy="1569660"/>
          </a:xfrm>
          <a:prstGeom prst="rect">
            <a:avLst/>
          </a:prstGeom>
          <a:noFill/>
        </p:spPr>
        <p:txBody>
          <a:bodyPr wrap="square" rtlCol="0">
            <a:spAutoFit/>
          </a:bodyPr>
          <a:lstStyle/>
          <a:p>
            <a:pPr marL="223838" indent="-223838"/>
            <a:r>
              <a:rPr lang="en-US" sz="2400" dirty="0" smtClean="0"/>
              <a:t>• Alignments panel shows matching regions as well as E-value, score, and percent identity for each result.</a:t>
            </a:r>
          </a:p>
          <a:p>
            <a:pPr marL="223838" indent="-223838"/>
            <a:endParaRPr lang="en-US" sz="2400" dirty="0"/>
          </a:p>
          <a:p>
            <a:pPr marL="223838" indent="-223838"/>
            <a:r>
              <a:rPr lang="en-US" sz="2400" dirty="0" smtClean="0"/>
              <a:t>• Color indicates percent identity.</a:t>
            </a:r>
            <a:endParaRPr lang="en-US" sz="2400" dirty="0"/>
          </a:p>
        </p:txBody>
      </p:sp>
      <p:pic>
        <p:nvPicPr>
          <p:cNvPr id="3" name="Picture 2" descr="blast_results1.png"/>
          <p:cNvPicPr>
            <a:picLocks noChangeAspect="1"/>
          </p:cNvPicPr>
          <p:nvPr/>
        </p:nvPicPr>
        <p:blipFill rotWithShape="1">
          <a:blip r:embed="rId3">
            <a:extLst>
              <a:ext uri="{28A0092B-C50C-407E-A947-70E740481C1C}">
                <a14:useLocalDpi xmlns:a14="http://schemas.microsoft.com/office/drawing/2010/main" val="0"/>
              </a:ext>
            </a:extLst>
          </a:blip>
          <a:srcRect l="23960" t="5487" r="24761" b="78831"/>
          <a:stretch/>
        </p:blipFill>
        <p:spPr>
          <a:xfrm>
            <a:off x="4455127" y="6224715"/>
            <a:ext cx="4688873" cy="572228"/>
          </a:xfrm>
          <a:prstGeom prst="rect">
            <a:avLst/>
          </a:prstGeom>
        </p:spPr>
      </p:pic>
    </p:spTree>
    <p:extLst>
      <p:ext uri="{BB962C8B-B14F-4D97-AF65-F5344CB8AC3E}">
        <p14:creationId xmlns:p14="http://schemas.microsoft.com/office/powerpoint/2010/main" val="1446961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#3 – Protein BLAST</a:t>
            </a:r>
            <a:endParaRPr lang="en-US" sz="2400" dirty="0" smtClean="0">
              <a:solidFill>
                <a:srgbClr val="000090"/>
              </a:solidFill>
              <a:latin typeface="Times New Roman" pitchFamily="18" charset="0"/>
            </a:endParaRPr>
          </a:p>
        </p:txBody>
      </p:sp>
      <p:sp>
        <p:nvSpPr>
          <p:cNvPr id="5" name="TextBox 4"/>
          <p:cNvSpPr txBox="1"/>
          <p:nvPr/>
        </p:nvSpPr>
        <p:spPr>
          <a:xfrm>
            <a:off x="167460" y="925045"/>
            <a:ext cx="8721861" cy="1200328"/>
          </a:xfrm>
          <a:prstGeom prst="rect">
            <a:avLst/>
          </a:prstGeom>
          <a:noFill/>
        </p:spPr>
        <p:txBody>
          <a:bodyPr wrap="square" rtlCol="0">
            <a:spAutoFit/>
          </a:bodyPr>
          <a:lstStyle/>
          <a:p>
            <a:r>
              <a:rPr lang="en-US" sz="2400" dirty="0" smtClean="0"/>
              <a:t>Go to </a:t>
            </a:r>
            <a:r>
              <a:rPr lang="en-US" sz="2400" dirty="0" smtClean="0">
                <a:hlinkClick r:id="rId3"/>
              </a:rPr>
              <a:t>http://www.uniprot.org</a:t>
            </a:r>
            <a:r>
              <a:rPr lang="en-US" sz="2400" dirty="0" smtClean="0"/>
              <a:t> and run protein BLAST on the following sequence. The sequence is an uncharacterized protein from </a:t>
            </a:r>
            <a:r>
              <a:rPr lang="en-US" sz="2400" i="1" dirty="0" err="1" smtClean="0"/>
              <a:t>Latimeria</a:t>
            </a:r>
            <a:r>
              <a:rPr lang="en-US" sz="2400" i="1" dirty="0" smtClean="0"/>
              <a:t> </a:t>
            </a:r>
            <a:r>
              <a:rPr lang="en-US" sz="2400" i="1" dirty="0" err="1" smtClean="0"/>
              <a:t>chalumnae</a:t>
            </a:r>
            <a:r>
              <a:rPr lang="en-US" sz="2400" dirty="0" smtClean="0"/>
              <a:t> (West Indian ocean coelacanth).</a:t>
            </a:r>
            <a:endParaRPr lang="en-US" sz="2400" dirty="0"/>
          </a:p>
        </p:txBody>
      </p:sp>
      <p:pic>
        <p:nvPicPr>
          <p:cNvPr id="6" name="Picture 5" descr="west_indian_ceolocan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371" y="4845014"/>
            <a:ext cx="2939143" cy="1828800"/>
          </a:xfrm>
          <a:prstGeom prst="rect">
            <a:avLst/>
          </a:prstGeom>
        </p:spPr>
      </p:pic>
      <p:sp>
        <p:nvSpPr>
          <p:cNvPr id="7" name="TextBox 6"/>
          <p:cNvSpPr txBox="1"/>
          <p:nvPr/>
        </p:nvSpPr>
        <p:spPr>
          <a:xfrm>
            <a:off x="279100" y="2166317"/>
            <a:ext cx="7622600" cy="2862323"/>
          </a:xfrm>
          <a:prstGeom prst="rect">
            <a:avLst/>
          </a:prstGeom>
          <a:noFill/>
        </p:spPr>
        <p:txBody>
          <a:bodyPr wrap="none" rtlCol="0">
            <a:spAutoFit/>
          </a:bodyPr>
          <a:lstStyle/>
          <a:p>
            <a:r>
              <a:rPr lang="en-US" dirty="0" smtClean="0"/>
              <a:t>&gt;Mystery Sequence</a:t>
            </a:r>
          </a:p>
          <a:p>
            <a:r>
              <a:rPr lang="en-US" dirty="0" smtClean="0"/>
              <a:t>ALEYKCNINMTAETADCFNSSQITASEQEALVKPKQLLLKLLKCAGAQKDIFTMKEVIYY</a:t>
            </a:r>
          </a:p>
          <a:p>
            <a:r>
              <a:rPr lang="en-US" dirty="0" smtClean="0"/>
              <a:t>LGQYIMAKQLYDKNQQHIVHCSNDLLGELFGVQSFSVKEPRRLYAMISKNLLPVNQEDPI</a:t>
            </a:r>
          </a:p>
          <a:p>
            <a:r>
              <a:rPr lang="en-US" dirty="0" smtClean="0"/>
              <a:t>GIHVSMKETRCHRGSETGVKDNTQEVAGEKPAAPVTASCSTTSCRRTFSETEDAVSDDPL</a:t>
            </a:r>
          </a:p>
          <a:p>
            <a:r>
              <a:rPr lang="en-US" dirty="0" smtClean="0"/>
              <a:t>SERRRKRHKSDSISLTFDDSLSWCVISGLRRDRSSSESTESPSNPDSDVVSVSENSKDSW</a:t>
            </a:r>
          </a:p>
          <a:p>
            <a:r>
              <a:rPr lang="en-US" dirty="0" smtClean="0"/>
              <a:t>FDQDSDSDHFSVEFEVESVYSENYSDNEEAQDVTDEDDEFYQVTIYEAEDSDDSFTEDTE</a:t>
            </a:r>
          </a:p>
          <a:p>
            <a:r>
              <a:rPr lang="en-US" dirty="0" smtClean="0"/>
              <a:t>ISVADYWTCTECEEVNPPLPRHCNRCWALRKDWLPENTKSSSCKSLDLKEPDREEGIDVP</a:t>
            </a:r>
          </a:p>
          <a:p>
            <a:r>
              <a:rPr lang="en-US" dirty="0" smtClean="0"/>
              <a:t>DCKKTKEDPSCDSNVDVNEEDMTVQSSESQETNISQPSTSSSFIGGSQEESRETEREESS</a:t>
            </a:r>
          </a:p>
          <a:p>
            <a:r>
              <a:rPr lang="en-US" dirty="0" smtClean="0"/>
              <a:t>ESTLPLTCLEPCVICQSRPKNGCIVHGRTGHLMACYTCAKKLKRRNKPCPVCRQPIQMVV</a:t>
            </a:r>
          </a:p>
          <a:p>
            <a:r>
              <a:rPr lang="en-US" dirty="0" smtClean="0"/>
              <a:t>LTYFS</a:t>
            </a:r>
            <a:endParaRPr lang="en-US" dirty="0"/>
          </a:p>
        </p:txBody>
      </p:sp>
      <p:sp>
        <p:nvSpPr>
          <p:cNvPr id="8" name="TextBox 7"/>
          <p:cNvSpPr txBox="1"/>
          <p:nvPr/>
        </p:nvSpPr>
        <p:spPr>
          <a:xfrm>
            <a:off x="2681493" y="6304482"/>
            <a:ext cx="2172878" cy="369332"/>
          </a:xfrm>
          <a:prstGeom prst="rect">
            <a:avLst/>
          </a:prstGeom>
          <a:noFill/>
        </p:spPr>
        <p:txBody>
          <a:bodyPr wrap="none" rtlCol="0">
            <a:spAutoFit/>
          </a:bodyPr>
          <a:lstStyle/>
          <a:p>
            <a:r>
              <a:rPr lang="en-US" i="1" dirty="0" err="1" smtClean="0"/>
              <a:t>Latimeria</a:t>
            </a:r>
            <a:r>
              <a:rPr lang="en-US" i="1" dirty="0" smtClean="0"/>
              <a:t> </a:t>
            </a:r>
            <a:r>
              <a:rPr lang="en-US" i="1" dirty="0" err="1" smtClean="0"/>
              <a:t>chalumnae</a:t>
            </a:r>
            <a:r>
              <a:rPr lang="en-US" dirty="0" smtClean="0"/>
              <a:t> </a:t>
            </a:r>
            <a:endParaRPr lang="en-US" dirty="0"/>
          </a:p>
        </p:txBody>
      </p:sp>
    </p:spTree>
    <p:extLst>
      <p:ext uri="{BB962C8B-B14F-4D97-AF65-F5344CB8AC3E}">
        <p14:creationId xmlns:p14="http://schemas.microsoft.com/office/powerpoint/2010/main" val="2211955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#3 – Protein BLAST</a:t>
            </a:r>
            <a:endParaRPr lang="en-US" sz="2400" dirty="0" smtClean="0">
              <a:solidFill>
                <a:srgbClr val="000090"/>
              </a:solidFill>
              <a:latin typeface="Times New Roman" pitchFamily="18" charset="0"/>
            </a:endParaRPr>
          </a:p>
        </p:txBody>
      </p:sp>
      <p:sp>
        <p:nvSpPr>
          <p:cNvPr id="5" name="TextBox 4"/>
          <p:cNvSpPr txBox="1"/>
          <p:nvPr/>
        </p:nvSpPr>
        <p:spPr>
          <a:xfrm>
            <a:off x="167460" y="925045"/>
            <a:ext cx="8721861" cy="4524315"/>
          </a:xfrm>
          <a:prstGeom prst="rect">
            <a:avLst/>
          </a:prstGeom>
          <a:noFill/>
        </p:spPr>
        <p:txBody>
          <a:bodyPr wrap="square" rtlCol="0">
            <a:spAutoFit/>
          </a:bodyPr>
          <a:lstStyle/>
          <a:p>
            <a:r>
              <a:rPr lang="en-US" sz="2400" dirty="0" smtClean="0"/>
              <a:t>Look at the BLAST results</a:t>
            </a:r>
          </a:p>
          <a:p>
            <a:pPr marL="457200" indent="-457200">
              <a:buAutoNum type="arabicPeriod"/>
            </a:pPr>
            <a:r>
              <a:rPr lang="en-US" sz="2400" dirty="0" smtClean="0"/>
              <a:t>What is the top result?</a:t>
            </a:r>
          </a:p>
          <a:p>
            <a:endParaRPr lang="en-US" sz="2400" dirty="0" smtClean="0"/>
          </a:p>
          <a:p>
            <a:r>
              <a:rPr lang="en-US" sz="2400" dirty="0" smtClean="0"/>
              <a:t>Filter by reviewed entries, and look over the top 10 results. </a:t>
            </a:r>
          </a:p>
          <a:p>
            <a:pPr marL="457200" indent="-457200">
              <a:buAutoNum type="arabicPeriod"/>
            </a:pPr>
            <a:r>
              <a:rPr lang="en-US" sz="2400" dirty="0" smtClean="0"/>
              <a:t>Do they have significant e-values? </a:t>
            </a:r>
          </a:p>
          <a:p>
            <a:pPr marL="457200" indent="-457200">
              <a:buAutoNum type="arabicPeriod"/>
            </a:pPr>
            <a:r>
              <a:rPr lang="en-US" sz="2400" dirty="0" smtClean="0"/>
              <a:t>Approximately what % identity do they have to the query protein? </a:t>
            </a:r>
          </a:p>
          <a:p>
            <a:pPr marL="457200" indent="-457200">
              <a:buAutoNum type="arabicPeriod"/>
            </a:pPr>
            <a:r>
              <a:rPr lang="en-US" sz="2400" dirty="0" smtClean="0"/>
              <a:t>Is the similarity over the full length of the protein?</a:t>
            </a:r>
          </a:p>
          <a:p>
            <a:pPr marL="457200" indent="-457200">
              <a:buAutoNum type="arabicPeriod"/>
            </a:pPr>
            <a:r>
              <a:rPr lang="en-US" sz="2400" dirty="0" smtClean="0"/>
              <a:t>What are the names of the top hits?</a:t>
            </a:r>
          </a:p>
          <a:p>
            <a:pPr marL="457200" indent="-457200">
              <a:buAutoNum type="arabicPeriod"/>
            </a:pPr>
            <a:endParaRPr lang="en-US" sz="2400" dirty="0"/>
          </a:p>
          <a:p>
            <a:r>
              <a:rPr lang="en-US" sz="2400" dirty="0" smtClean="0">
                <a:solidFill>
                  <a:srgbClr val="FF0000"/>
                </a:solidFill>
              </a:rPr>
              <a:t>Do not close the window with the BLAST results!! You will need it again.</a:t>
            </a:r>
            <a:endParaRPr lang="en-US" sz="2400" dirty="0">
              <a:solidFill>
                <a:srgbClr val="FF0000"/>
              </a:solidFill>
            </a:endParaRPr>
          </a:p>
        </p:txBody>
      </p:sp>
    </p:spTree>
    <p:extLst>
      <p:ext uri="{BB962C8B-B14F-4D97-AF65-F5344CB8AC3E}">
        <p14:creationId xmlns:p14="http://schemas.microsoft.com/office/powerpoint/2010/main" val="3872061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#3 – Protein BLAST </a:t>
            </a:r>
            <a:r>
              <a:rPr lang="en-US" sz="3600" dirty="0">
                <a:solidFill>
                  <a:srgbClr val="000090"/>
                </a:solidFill>
              </a:rPr>
              <a:t>(</a:t>
            </a:r>
            <a:r>
              <a:rPr lang="en-US" sz="3600" dirty="0" smtClean="0">
                <a:solidFill>
                  <a:srgbClr val="000090"/>
                </a:solidFill>
              </a:rPr>
              <a:t>Answers)</a:t>
            </a:r>
            <a:endParaRPr lang="en-US" sz="2400" dirty="0" smtClean="0">
              <a:solidFill>
                <a:srgbClr val="000090"/>
              </a:solidFill>
              <a:latin typeface="Times New Roman" pitchFamily="18" charset="0"/>
            </a:endParaRPr>
          </a:p>
        </p:txBody>
      </p:sp>
      <p:sp>
        <p:nvSpPr>
          <p:cNvPr id="5" name="TextBox 4"/>
          <p:cNvSpPr txBox="1"/>
          <p:nvPr/>
        </p:nvSpPr>
        <p:spPr>
          <a:xfrm>
            <a:off x="167460" y="925045"/>
            <a:ext cx="8721861" cy="4708981"/>
          </a:xfrm>
          <a:prstGeom prst="rect">
            <a:avLst/>
          </a:prstGeom>
          <a:noFill/>
        </p:spPr>
        <p:txBody>
          <a:bodyPr wrap="square" rtlCol="0">
            <a:spAutoFit/>
          </a:bodyPr>
          <a:lstStyle/>
          <a:p>
            <a:r>
              <a:rPr lang="en-US" sz="2000" dirty="0" smtClean="0"/>
              <a:t>Look at the BLAST results</a:t>
            </a:r>
          </a:p>
          <a:p>
            <a:pPr marL="457200" indent="-457200">
              <a:buAutoNum type="arabicPeriod"/>
            </a:pPr>
            <a:r>
              <a:rPr lang="en-US" sz="2000" dirty="0" smtClean="0"/>
              <a:t>What is the top result? </a:t>
            </a:r>
          </a:p>
          <a:p>
            <a:pPr marL="395288"/>
            <a:r>
              <a:rPr lang="en-US" sz="2000" dirty="0" smtClean="0">
                <a:solidFill>
                  <a:srgbClr val="FF0000"/>
                </a:solidFill>
              </a:rPr>
              <a:t>H3APM8 Uncharacterized Protein from </a:t>
            </a:r>
            <a:r>
              <a:rPr lang="en-US" sz="2000" i="1" dirty="0" err="1" smtClean="0">
                <a:solidFill>
                  <a:srgbClr val="FF0000"/>
                </a:solidFill>
              </a:rPr>
              <a:t>Latimeria</a:t>
            </a:r>
            <a:r>
              <a:rPr lang="en-US" sz="2000" i="1" dirty="0" smtClean="0">
                <a:solidFill>
                  <a:srgbClr val="FF0000"/>
                </a:solidFill>
              </a:rPr>
              <a:t> </a:t>
            </a:r>
            <a:r>
              <a:rPr lang="en-US" sz="2000" i="1" dirty="0" err="1" smtClean="0">
                <a:solidFill>
                  <a:srgbClr val="FF0000"/>
                </a:solidFill>
              </a:rPr>
              <a:t>chalumnae</a:t>
            </a:r>
            <a:r>
              <a:rPr lang="en-US" sz="2000" dirty="0" smtClean="0">
                <a:solidFill>
                  <a:srgbClr val="FF0000"/>
                </a:solidFill>
              </a:rPr>
              <a:t>. This is the </a:t>
            </a:r>
            <a:r>
              <a:rPr lang="en-US" sz="2000" dirty="0" err="1" smtClean="0">
                <a:solidFill>
                  <a:srgbClr val="FF0000"/>
                </a:solidFill>
              </a:rPr>
              <a:t>UniProt</a:t>
            </a:r>
            <a:r>
              <a:rPr lang="en-US" sz="2000" dirty="0" smtClean="0">
                <a:solidFill>
                  <a:srgbClr val="FF0000"/>
                </a:solidFill>
              </a:rPr>
              <a:t> record for the sequence you input into BLAST. It shows 100% identity over the full length (as you would expect).</a:t>
            </a:r>
          </a:p>
          <a:p>
            <a:pPr marL="395288"/>
            <a:endParaRPr lang="en-US" sz="2000" dirty="0" smtClean="0"/>
          </a:p>
          <a:p>
            <a:r>
              <a:rPr lang="en-US" sz="2000" dirty="0" smtClean="0"/>
              <a:t>Filter by reviewed entries, and look over the top 10 results. </a:t>
            </a:r>
          </a:p>
          <a:p>
            <a:pPr marL="457200" indent="-457200">
              <a:buAutoNum type="arabicPeriod"/>
            </a:pPr>
            <a:r>
              <a:rPr lang="en-US" sz="2000" dirty="0" smtClean="0"/>
              <a:t>Do they have significant e-values? </a:t>
            </a:r>
            <a:r>
              <a:rPr lang="en-US" sz="2000" dirty="0" smtClean="0">
                <a:solidFill>
                  <a:srgbClr val="FF0000"/>
                </a:solidFill>
              </a:rPr>
              <a:t>Yes—0 to 11E-165.</a:t>
            </a:r>
          </a:p>
          <a:p>
            <a:pPr marL="457200" indent="-457200">
              <a:buAutoNum type="arabicPeriod"/>
            </a:pPr>
            <a:r>
              <a:rPr lang="en-US" sz="2000" dirty="0" smtClean="0"/>
              <a:t>Approximately what % identity do they have to the query protein? </a:t>
            </a:r>
            <a:r>
              <a:rPr lang="en-US" sz="2000" dirty="0" smtClean="0">
                <a:solidFill>
                  <a:srgbClr val="FF0000"/>
                </a:solidFill>
              </a:rPr>
              <a:t>53%-62%</a:t>
            </a:r>
          </a:p>
          <a:p>
            <a:pPr marL="457200" indent="-457200">
              <a:buAutoNum type="arabicPeriod"/>
            </a:pPr>
            <a:r>
              <a:rPr lang="en-US" sz="2000" dirty="0" smtClean="0"/>
              <a:t>Is the similarity over the full length of the protein?</a:t>
            </a:r>
          </a:p>
          <a:p>
            <a:pPr marL="512763" defTabSz="458788"/>
            <a:r>
              <a:rPr lang="en-US" sz="2000" dirty="0" smtClean="0">
                <a:solidFill>
                  <a:srgbClr val="FF0000"/>
                </a:solidFill>
              </a:rPr>
              <a:t>For the first eight results, yes. In the last two cases, Q00987-8 and P56950-2 the match does not include the N-terminal region of the query protein.</a:t>
            </a:r>
          </a:p>
          <a:p>
            <a:pPr defTabSz="458788"/>
            <a:r>
              <a:rPr lang="en-US" sz="2000" dirty="0" smtClean="0"/>
              <a:t>4.    What are the names of the top hits?</a:t>
            </a:r>
          </a:p>
          <a:p>
            <a:pPr indent="406400" defTabSz="458788"/>
            <a:r>
              <a:rPr lang="en-US" sz="2000" dirty="0">
                <a:solidFill>
                  <a:srgbClr val="FF0000"/>
                </a:solidFill>
              </a:rPr>
              <a:t>E3 ubiquitin-protein ligase Mdm2</a:t>
            </a:r>
          </a:p>
          <a:p>
            <a:pPr defTabSz="458788"/>
            <a:endParaRPr lang="en-US" sz="2000" dirty="0" smtClean="0">
              <a:solidFill>
                <a:srgbClr val="FF0000"/>
              </a:solidFill>
            </a:endParaRPr>
          </a:p>
        </p:txBody>
      </p:sp>
    </p:spTree>
    <p:extLst>
      <p:ext uri="{BB962C8B-B14F-4D97-AF65-F5344CB8AC3E}">
        <p14:creationId xmlns:p14="http://schemas.microsoft.com/office/powerpoint/2010/main" val="873224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244" y="1992648"/>
            <a:ext cx="9019756" cy="2123658"/>
          </a:xfrm>
          <a:prstGeom prst="rect">
            <a:avLst/>
          </a:prstGeom>
          <a:noFill/>
        </p:spPr>
        <p:txBody>
          <a:bodyPr wrap="square" rtlCol="0">
            <a:spAutoFit/>
          </a:bodyPr>
          <a:lstStyle/>
          <a:p>
            <a:pPr algn="ctr"/>
            <a:r>
              <a:rPr lang="en-US" sz="6600" dirty="0" smtClean="0">
                <a:solidFill>
                  <a:srgbClr val="008000"/>
                </a:solidFill>
              </a:rPr>
              <a:t>V. Multiple Sequence Alignment (MSA)</a:t>
            </a:r>
          </a:p>
        </p:txBody>
      </p:sp>
    </p:spTree>
    <p:extLst>
      <p:ext uri="{BB962C8B-B14F-4D97-AF65-F5344CB8AC3E}">
        <p14:creationId xmlns:p14="http://schemas.microsoft.com/office/powerpoint/2010/main" val="1503612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Multiple Sequence Alignment</a:t>
            </a:r>
            <a:endParaRPr lang="en-US" sz="2400" dirty="0" smtClean="0">
              <a:solidFill>
                <a:srgbClr val="000090"/>
              </a:solidFill>
              <a:latin typeface="Times New Roman" pitchFamily="18" charset="0"/>
            </a:endParaRPr>
          </a:p>
        </p:txBody>
      </p:sp>
      <p:sp>
        <p:nvSpPr>
          <p:cNvPr id="5" name="TextBox 4"/>
          <p:cNvSpPr txBox="1"/>
          <p:nvPr/>
        </p:nvSpPr>
        <p:spPr>
          <a:xfrm>
            <a:off x="167460" y="925045"/>
            <a:ext cx="8721861" cy="1200328"/>
          </a:xfrm>
          <a:prstGeom prst="rect">
            <a:avLst/>
          </a:prstGeom>
          <a:noFill/>
        </p:spPr>
        <p:txBody>
          <a:bodyPr wrap="square" rtlCol="0">
            <a:spAutoFit/>
          </a:bodyPr>
          <a:lstStyle/>
          <a:p>
            <a:pPr marL="341313" indent="-341313"/>
            <a:r>
              <a:rPr lang="en-US" sz="2400" dirty="0" smtClean="0"/>
              <a:t>• So far, we have talked about BLAST, which aligns pairs of sequences and comes up with a relatedness score based on how similar the amino acids are at each position.</a:t>
            </a:r>
          </a:p>
        </p:txBody>
      </p:sp>
      <p:sp>
        <p:nvSpPr>
          <p:cNvPr id="16" name="Rectangle 15"/>
          <p:cNvSpPr/>
          <p:nvPr/>
        </p:nvSpPr>
        <p:spPr>
          <a:xfrm>
            <a:off x="2071989" y="2141776"/>
            <a:ext cx="3105813" cy="923330"/>
          </a:xfrm>
          <a:prstGeom prst="rect">
            <a:avLst/>
          </a:prstGeom>
        </p:spPr>
        <p:txBody>
          <a:bodyPr wrap="square">
            <a:spAutoFit/>
          </a:bodyPr>
          <a:lstStyle/>
          <a:p>
            <a:pPr marL="0" lvl="2"/>
            <a:r>
              <a:rPr lang="en-US" dirty="0" smtClean="0"/>
              <a:t>Pairwise alignment:</a:t>
            </a:r>
            <a:endParaRPr lang="en-US" b="1" dirty="0">
              <a:solidFill>
                <a:srgbClr val="FB0713"/>
              </a:solidFill>
              <a:latin typeface="Courier" pitchFamily="49" charset="0"/>
            </a:endParaRPr>
          </a:p>
          <a:p>
            <a:pPr lvl="2"/>
            <a:r>
              <a:rPr lang="en-US" b="1" dirty="0" smtClean="0">
                <a:solidFill>
                  <a:srgbClr val="FB0713"/>
                </a:solidFill>
                <a:latin typeface="Courier" pitchFamily="49" charset="0"/>
              </a:rPr>
              <a:t>a</a:t>
            </a:r>
            <a:r>
              <a:rPr lang="en-US" b="1" dirty="0" smtClean="0">
                <a:latin typeface="Courier" pitchFamily="49" charset="0"/>
              </a:rPr>
              <a:t> </a:t>
            </a:r>
            <a:r>
              <a:rPr lang="en-US" b="1" dirty="0" smtClean="0">
                <a:solidFill>
                  <a:srgbClr val="FB0713"/>
                </a:solidFill>
                <a:latin typeface="Courier" pitchFamily="49" charset="0"/>
              </a:rPr>
              <a:t>b</a:t>
            </a:r>
            <a:r>
              <a:rPr lang="en-US" b="1" dirty="0" smtClean="0">
                <a:latin typeface="Courier" pitchFamily="49" charset="0"/>
              </a:rPr>
              <a:t> a </a:t>
            </a:r>
            <a:r>
              <a:rPr lang="en-US" b="1" dirty="0" smtClean="0">
                <a:solidFill>
                  <a:srgbClr val="FB0713"/>
                </a:solidFill>
                <a:latin typeface="Courier" pitchFamily="49" charset="0"/>
              </a:rPr>
              <a:t>c</a:t>
            </a:r>
            <a:r>
              <a:rPr lang="en-US" b="1" dirty="0" smtClean="0">
                <a:latin typeface="Courier" pitchFamily="49" charset="0"/>
              </a:rPr>
              <a:t> </a:t>
            </a:r>
            <a:r>
              <a:rPr lang="en-US" b="1" dirty="0" smtClean="0">
                <a:solidFill>
                  <a:srgbClr val="FB0713"/>
                </a:solidFill>
                <a:latin typeface="Courier" pitchFamily="49" charset="0"/>
              </a:rPr>
              <a:t>d</a:t>
            </a:r>
            <a:r>
              <a:rPr lang="en-US" b="1" dirty="0" smtClean="0">
                <a:latin typeface="Courier" pitchFamily="49" charset="0"/>
              </a:rPr>
              <a:t> </a:t>
            </a:r>
          </a:p>
          <a:p>
            <a:pPr lvl="2"/>
            <a:r>
              <a:rPr lang="en-US" b="1" dirty="0" smtClean="0">
                <a:solidFill>
                  <a:srgbClr val="FB0713"/>
                </a:solidFill>
                <a:latin typeface="Courier" pitchFamily="49" charset="0"/>
              </a:rPr>
              <a:t>a</a:t>
            </a:r>
            <a:r>
              <a:rPr lang="en-US" b="1" dirty="0" smtClean="0">
                <a:latin typeface="Courier" pitchFamily="49" charset="0"/>
              </a:rPr>
              <a:t> </a:t>
            </a:r>
            <a:r>
              <a:rPr lang="en-US" b="1" dirty="0" smtClean="0">
                <a:solidFill>
                  <a:srgbClr val="FB0713"/>
                </a:solidFill>
                <a:latin typeface="Courier" pitchFamily="49" charset="0"/>
              </a:rPr>
              <a:t>b</a:t>
            </a:r>
            <a:r>
              <a:rPr lang="en-US" b="1" dirty="0" smtClean="0">
                <a:latin typeface="Courier" pitchFamily="49" charset="0"/>
              </a:rPr>
              <a:t> e </a:t>
            </a:r>
            <a:r>
              <a:rPr lang="en-US" b="1" dirty="0" smtClean="0">
                <a:solidFill>
                  <a:srgbClr val="FB0713"/>
                </a:solidFill>
                <a:latin typeface="Courier" pitchFamily="49" charset="0"/>
              </a:rPr>
              <a:t>c</a:t>
            </a:r>
            <a:r>
              <a:rPr lang="en-US" b="1" dirty="0" smtClean="0">
                <a:latin typeface="Courier" pitchFamily="49" charset="0"/>
              </a:rPr>
              <a:t> </a:t>
            </a:r>
            <a:r>
              <a:rPr lang="en-US" b="1" dirty="0" smtClean="0">
                <a:solidFill>
                  <a:srgbClr val="FB0713"/>
                </a:solidFill>
                <a:latin typeface="Courier" pitchFamily="49" charset="0"/>
              </a:rPr>
              <a:t>d</a:t>
            </a:r>
            <a:endParaRPr lang="en-US" b="1" dirty="0" smtClean="0">
              <a:latin typeface="Courier" pitchFamily="49" charset="0"/>
            </a:endParaRPr>
          </a:p>
        </p:txBody>
      </p:sp>
      <p:sp>
        <p:nvSpPr>
          <p:cNvPr id="18" name="Rectangle 17"/>
          <p:cNvSpPr/>
          <p:nvPr/>
        </p:nvSpPr>
        <p:spPr>
          <a:xfrm>
            <a:off x="2071989" y="4497754"/>
            <a:ext cx="3267354" cy="1200329"/>
          </a:xfrm>
          <a:prstGeom prst="rect">
            <a:avLst/>
          </a:prstGeom>
        </p:spPr>
        <p:txBody>
          <a:bodyPr wrap="square">
            <a:spAutoFit/>
          </a:bodyPr>
          <a:lstStyle/>
          <a:p>
            <a:r>
              <a:rPr lang="en-US" dirty="0" smtClean="0"/>
              <a:t>Multiple sequence alignment:</a:t>
            </a:r>
          </a:p>
          <a:p>
            <a:pPr lvl="2"/>
            <a:r>
              <a:rPr lang="en-US" b="1" dirty="0" smtClean="0">
                <a:latin typeface="Courier" pitchFamily="49" charset="0"/>
              </a:rPr>
              <a:t>a </a:t>
            </a:r>
            <a:r>
              <a:rPr lang="en-US" b="1" dirty="0" smtClean="0">
                <a:solidFill>
                  <a:srgbClr val="FB0713"/>
                </a:solidFill>
                <a:latin typeface="Courier" pitchFamily="49" charset="0"/>
              </a:rPr>
              <a:t>b</a:t>
            </a:r>
            <a:r>
              <a:rPr lang="en-US" b="1" dirty="0" smtClean="0">
                <a:latin typeface="Courier" pitchFamily="49" charset="0"/>
              </a:rPr>
              <a:t> a </a:t>
            </a:r>
            <a:r>
              <a:rPr lang="en-US" b="1" dirty="0" smtClean="0">
                <a:solidFill>
                  <a:srgbClr val="FB0713"/>
                </a:solidFill>
                <a:latin typeface="Courier" pitchFamily="49" charset="0"/>
              </a:rPr>
              <a:t>c</a:t>
            </a:r>
            <a:r>
              <a:rPr lang="en-US" b="1" dirty="0" smtClean="0">
                <a:latin typeface="Courier" pitchFamily="49" charset="0"/>
              </a:rPr>
              <a:t> d</a:t>
            </a:r>
          </a:p>
          <a:p>
            <a:pPr lvl="2"/>
            <a:r>
              <a:rPr lang="en-US" b="1" dirty="0" smtClean="0">
                <a:latin typeface="Courier" pitchFamily="49" charset="0"/>
              </a:rPr>
              <a:t>a </a:t>
            </a:r>
            <a:r>
              <a:rPr lang="en-US" b="1" dirty="0" smtClean="0">
                <a:solidFill>
                  <a:srgbClr val="FB0713"/>
                </a:solidFill>
                <a:latin typeface="Courier" pitchFamily="49" charset="0"/>
              </a:rPr>
              <a:t>b</a:t>
            </a:r>
            <a:r>
              <a:rPr lang="en-US" b="1" dirty="0" smtClean="0">
                <a:latin typeface="Courier" pitchFamily="49" charset="0"/>
              </a:rPr>
              <a:t> e </a:t>
            </a:r>
            <a:r>
              <a:rPr lang="en-US" b="1" dirty="0" smtClean="0">
                <a:solidFill>
                  <a:srgbClr val="FB0713"/>
                </a:solidFill>
                <a:latin typeface="Courier" pitchFamily="49" charset="0"/>
              </a:rPr>
              <a:t>c</a:t>
            </a:r>
            <a:r>
              <a:rPr lang="en-US" b="1" dirty="0" smtClean="0">
                <a:latin typeface="Courier" pitchFamily="49" charset="0"/>
              </a:rPr>
              <a:t> d</a:t>
            </a:r>
          </a:p>
          <a:p>
            <a:pPr lvl="2"/>
            <a:r>
              <a:rPr lang="en-US" b="1" dirty="0" smtClean="0">
                <a:latin typeface="Courier" pitchFamily="49" charset="0"/>
              </a:rPr>
              <a:t>c </a:t>
            </a:r>
            <a:r>
              <a:rPr lang="en-US" b="1" dirty="0" smtClean="0">
                <a:solidFill>
                  <a:srgbClr val="FB0713"/>
                </a:solidFill>
                <a:latin typeface="Courier" pitchFamily="49" charset="0"/>
              </a:rPr>
              <a:t>b</a:t>
            </a:r>
            <a:r>
              <a:rPr lang="en-US" b="1" dirty="0" smtClean="0">
                <a:latin typeface="Courier" pitchFamily="49" charset="0"/>
              </a:rPr>
              <a:t> a </a:t>
            </a:r>
            <a:r>
              <a:rPr lang="en-US" b="1" dirty="0" smtClean="0">
                <a:solidFill>
                  <a:srgbClr val="FB0713"/>
                </a:solidFill>
                <a:latin typeface="Courier" pitchFamily="49" charset="0"/>
              </a:rPr>
              <a:t>c</a:t>
            </a:r>
            <a:r>
              <a:rPr lang="en-US" b="1" dirty="0" smtClean="0">
                <a:latin typeface="Courier" pitchFamily="49" charset="0"/>
              </a:rPr>
              <a:t> f</a:t>
            </a:r>
          </a:p>
        </p:txBody>
      </p:sp>
      <p:sp>
        <p:nvSpPr>
          <p:cNvPr id="19" name="TextBox 18"/>
          <p:cNvSpPr txBox="1"/>
          <p:nvPr/>
        </p:nvSpPr>
        <p:spPr>
          <a:xfrm>
            <a:off x="167460" y="3329206"/>
            <a:ext cx="8721861" cy="830997"/>
          </a:xfrm>
          <a:prstGeom prst="rect">
            <a:avLst/>
          </a:prstGeom>
          <a:noFill/>
        </p:spPr>
        <p:txBody>
          <a:bodyPr wrap="square" rtlCol="0">
            <a:spAutoFit/>
          </a:bodyPr>
          <a:lstStyle/>
          <a:p>
            <a:pPr marL="341313" indent="-341313"/>
            <a:r>
              <a:rPr lang="en-US" sz="2400" dirty="0" smtClean="0"/>
              <a:t>• Multiple sequence alignment (MSA) extends the same idea and provides more information</a:t>
            </a:r>
          </a:p>
        </p:txBody>
      </p:sp>
      <p:sp>
        <p:nvSpPr>
          <p:cNvPr id="21" name="TextBox 20"/>
          <p:cNvSpPr txBox="1"/>
          <p:nvPr/>
        </p:nvSpPr>
        <p:spPr>
          <a:xfrm>
            <a:off x="1912284" y="2425716"/>
            <a:ext cx="1041721" cy="369332"/>
          </a:xfrm>
          <a:prstGeom prst="rect">
            <a:avLst/>
          </a:prstGeom>
          <a:noFill/>
        </p:spPr>
        <p:txBody>
          <a:bodyPr wrap="none" rtlCol="0">
            <a:spAutoFit/>
          </a:bodyPr>
          <a:lstStyle/>
          <a:p>
            <a:r>
              <a:rPr lang="en-US" dirty="0" smtClean="0"/>
              <a:t>Protein 1</a:t>
            </a:r>
            <a:endParaRPr lang="en-US" dirty="0"/>
          </a:p>
        </p:txBody>
      </p:sp>
      <p:sp>
        <p:nvSpPr>
          <p:cNvPr id="22" name="TextBox 21"/>
          <p:cNvSpPr txBox="1"/>
          <p:nvPr/>
        </p:nvSpPr>
        <p:spPr>
          <a:xfrm>
            <a:off x="1907703" y="2706537"/>
            <a:ext cx="1041721" cy="369332"/>
          </a:xfrm>
          <a:prstGeom prst="rect">
            <a:avLst/>
          </a:prstGeom>
          <a:noFill/>
        </p:spPr>
        <p:txBody>
          <a:bodyPr wrap="none" rtlCol="0">
            <a:spAutoFit/>
          </a:bodyPr>
          <a:lstStyle/>
          <a:p>
            <a:r>
              <a:rPr lang="en-US" dirty="0" smtClean="0"/>
              <a:t>Protein 2</a:t>
            </a:r>
            <a:endParaRPr lang="en-US" dirty="0"/>
          </a:p>
        </p:txBody>
      </p:sp>
      <p:sp>
        <p:nvSpPr>
          <p:cNvPr id="23" name="TextBox 22"/>
          <p:cNvSpPr txBox="1"/>
          <p:nvPr/>
        </p:nvSpPr>
        <p:spPr>
          <a:xfrm>
            <a:off x="1907703" y="4818336"/>
            <a:ext cx="1041721" cy="369332"/>
          </a:xfrm>
          <a:prstGeom prst="rect">
            <a:avLst/>
          </a:prstGeom>
          <a:noFill/>
        </p:spPr>
        <p:txBody>
          <a:bodyPr wrap="none" rtlCol="0">
            <a:spAutoFit/>
          </a:bodyPr>
          <a:lstStyle/>
          <a:p>
            <a:r>
              <a:rPr lang="en-US" dirty="0" smtClean="0"/>
              <a:t>Protein 1</a:t>
            </a:r>
            <a:endParaRPr lang="en-US" dirty="0"/>
          </a:p>
        </p:txBody>
      </p:sp>
      <p:sp>
        <p:nvSpPr>
          <p:cNvPr id="24" name="TextBox 23"/>
          <p:cNvSpPr txBox="1"/>
          <p:nvPr/>
        </p:nvSpPr>
        <p:spPr>
          <a:xfrm>
            <a:off x="1903122" y="5077753"/>
            <a:ext cx="1041721" cy="369332"/>
          </a:xfrm>
          <a:prstGeom prst="rect">
            <a:avLst/>
          </a:prstGeom>
          <a:noFill/>
        </p:spPr>
        <p:txBody>
          <a:bodyPr wrap="none" rtlCol="0">
            <a:spAutoFit/>
          </a:bodyPr>
          <a:lstStyle/>
          <a:p>
            <a:r>
              <a:rPr lang="en-US" dirty="0" smtClean="0"/>
              <a:t>Protein 2</a:t>
            </a:r>
            <a:endParaRPr lang="en-US" dirty="0"/>
          </a:p>
        </p:txBody>
      </p:sp>
      <p:sp>
        <p:nvSpPr>
          <p:cNvPr id="25" name="TextBox 24"/>
          <p:cNvSpPr txBox="1"/>
          <p:nvPr/>
        </p:nvSpPr>
        <p:spPr>
          <a:xfrm>
            <a:off x="1927083" y="5337171"/>
            <a:ext cx="1041721" cy="369332"/>
          </a:xfrm>
          <a:prstGeom prst="rect">
            <a:avLst/>
          </a:prstGeom>
          <a:noFill/>
        </p:spPr>
        <p:txBody>
          <a:bodyPr wrap="none" rtlCol="0">
            <a:spAutoFit/>
          </a:bodyPr>
          <a:lstStyle/>
          <a:p>
            <a:r>
              <a:rPr lang="en-US" dirty="0" smtClean="0"/>
              <a:t>Protein 3</a:t>
            </a:r>
            <a:endParaRPr lang="en-US" dirty="0"/>
          </a:p>
        </p:txBody>
      </p:sp>
      <p:sp>
        <p:nvSpPr>
          <p:cNvPr id="26" name="TextBox 25"/>
          <p:cNvSpPr txBox="1"/>
          <p:nvPr/>
        </p:nvSpPr>
        <p:spPr>
          <a:xfrm rot="16200000">
            <a:off x="2311864" y="5549544"/>
            <a:ext cx="344039" cy="646331"/>
          </a:xfrm>
          <a:prstGeom prst="rect">
            <a:avLst/>
          </a:prstGeom>
          <a:noFill/>
        </p:spPr>
        <p:txBody>
          <a:bodyPr wrap="none" rtlCol="0">
            <a:spAutoFit/>
          </a:bodyPr>
          <a:lstStyle/>
          <a:p>
            <a:r>
              <a:rPr lang="en-US" dirty="0" smtClean="0"/>
              <a:t>…</a:t>
            </a:r>
          </a:p>
          <a:p>
            <a:endParaRPr lang="en-US" dirty="0"/>
          </a:p>
        </p:txBody>
      </p:sp>
    </p:spTree>
    <p:extLst>
      <p:ext uri="{BB962C8B-B14F-4D97-AF65-F5344CB8AC3E}">
        <p14:creationId xmlns:p14="http://schemas.microsoft.com/office/powerpoint/2010/main" val="458063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6675" y="1581150"/>
            <a:ext cx="2876550" cy="449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None/>
            </a:pPr>
            <a:r>
              <a:rPr lang="en-US" sz="1800" smtClean="0">
                <a:latin typeface="Arial" charset="0"/>
              </a:rPr>
              <a:t>“Two homologous sequences whisper…</a:t>
            </a:r>
          </a:p>
          <a:p>
            <a:pPr>
              <a:buFont typeface="Wingdings" charset="0"/>
              <a:buNone/>
            </a:pPr>
            <a:endParaRPr lang="en-US" sz="1800" smtClean="0">
              <a:latin typeface="Arial" charset="0"/>
            </a:endParaRPr>
          </a:p>
          <a:p>
            <a:pPr>
              <a:buFont typeface="Wingdings" charset="0"/>
              <a:buNone/>
            </a:pPr>
            <a:endParaRPr lang="en-US" sz="1800" smtClean="0">
              <a:latin typeface="Arial" charset="0"/>
            </a:endParaRPr>
          </a:p>
          <a:p>
            <a:pPr>
              <a:buFont typeface="Wingdings" charset="0"/>
              <a:buNone/>
            </a:pPr>
            <a:endParaRPr lang="en-US" sz="1800" smtClean="0">
              <a:latin typeface="Arial" charset="0"/>
            </a:endParaRPr>
          </a:p>
          <a:p>
            <a:pPr>
              <a:buFont typeface="Wingdings" charset="0"/>
              <a:buNone/>
            </a:pPr>
            <a:endParaRPr lang="en-US" sz="1800" smtClean="0">
              <a:latin typeface="Arial" charset="0"/>
            </a:endParaRPr>
          </a:p>
          <a:p>
            <a:pPr>
              <a:buFont typeface="Wingdings" charset="0"/>
              <a:buNone/>
            </a:pPr>
            <a:r>
              <a:rPr lang="en-US" sz="1800" smtClean="0">
                <a:latin typeface="Arial" charset="0"/>
              </a:rPr>
              <a:t>A multiple sequence alignment shouts”</a:t>
            </a:r>
          </a:p>
          <a:p>
            <a:pPr>
              <a:buFont typeface="Wingdings" charset="0"/>
              <a:buNone/>
            </a:pPr>
            <a:endParaRPr lang="en-US" sz="1800" smtClean="0">
              <a:latin typeface="Arial" charset="0"/>
            </a:endParaRPr>
          </a:p>
          <a:p>
            <a:pPr algn="r">
              <a:buFont typeface="Wingdings" charset="0"/>
              <a:buNone/>
            </a:pPr>
            <a:r>
              <a:rPr lang="en-US" sz="1800" smtClean="0">
                <a:latin typeface="Arial" charset="0"/>
              </a:rPr>
              <a:t>Prof. Arthur M Lesk</a:t>
            </a:r>
            <a:endParaRPr lang="en-US" sz="1800" dirty="0">
              <a:latin typeface="Arial" charset="0"/>
            </a:endParaRPr>
          </a:p>
        </p:txBody>
      </p:sp>
      <p:pic>
        <p:nvPicPr>
          <p:cNvPr id="5" name="Content Placeholder 4" descr="pai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89275" y="1622425"/>
            <a:ext cx="5168900" cy="696913"/>
          </a:xfrm>
          <a:prstGeom prst="rect">
            <a:avLst/>
          </a:prstGeom>
          <a:noFill/>
        </p:spPr>
      </p:pic>
      <p:pic>
        <p:nvPicPr>
          <p:cNvPr id="6" name="Picture 7" descr="msa"/>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079750" y="3432175"/>
            <a:ext cx="5167313" cy="2547938"/>
          </a:xfrm>
          <a:prstGeom prst="rect">
            <a:avLst/>
          </a:prstGeom>
          <a:noFill/>
        </p:spPr>
      </p:pic>
      <p:sp>
        <p:nvSpPr>
          <p:cNvPr id="7"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Multiple Sequence Alignment</a:t>
            </a:r>
            <a:endParaRPr lang="en-US" sz="2400" dirty="0" smtClean="0">
              <a:solidFill>
                <a:srgbClr val="000090"/>
              </a:solidFill>
              <a:latin typeface="Times New Roman" pitchFamily="18" charset="0"/>
            </a:endParaRPr>
          </a:p>
        </p:txBody>
      </p:sp>
    </p:spTree>
    <p:extLst>
      <p:ext uri="{BB962C8B-B14F-4D97-AF65-F5344CB8AC3E}">
        <p14:creationId xmlns:p14="http://schemas.microsoft.com/office/powerpoint/2010/main" val="151200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8668"/>
            <a:ext cx="6858001" cy="369332"/>
          </a:xfrm>
          <a:prstGeom prst="rect">
            <a:avLst/>
          </a:prstGeom>
        </p:spPr>
        <p:txBody>
          <a:bodyPr wrap="square">
            <a:spAutoFit/>
          </a:bodyPr>
          <a:lstStyle/>
          <a:p>
            <a:r>
              <a:rPr lang="en-US" dirty="0"/>
              <a:t>https://</a:t>
            </a:r>
            <a:r>
              <a:rPr lang="en-US" dirty="0" err="1"/>
              <a:t>publications.nigms.nih.gov</a:t>
            </a:r>
            <a:r>
              <a:rPr lang="en-US" dirty="0"/>
              <a:t>/</a:t>
            </a:r>
            <a:r>
              <a:rPr lang="en-US" dirty="0" err="1"/>
              <a:t>structlife</a:t>
            </a:r>
            <a:r>
              <a:rPr lang="en-US" dirty="0"/>
              <a:t>/chapter1.html</a:t>
            </a:r>
          </a:p>
        </p:txBody>
      </p:sp>
      <p:sp>
        <p:nvSpPr>
          <p:cNvPr id="7" name="TextBox 6"/>
          <p:cNvSpPr txBox="1"/>
          <p:nvPr/>
        </p:nvSpPr>
        <p:spPr>
          <a:xfrm>
            <a:off x="2042911" y="61198"/>
            <a:ext cx="4815090" cy="707886"/>
          </a:xfrm>
          <a:prstGeom prst="rect">
            <a:avLst/>
          </a:prstGeom>
          <a:noFill/>
        </p:spPr>
        <p:txBody>
          <a:bodyPr wrap="none" rtlCol="0">
            <a:spAutoFit/>
          </a:bodyPr>
          <a:lstStyle/>
          <a:p>
            <a:r>
              <a:rPr lang="en-US" sz="4000" dirty="0" smtClean="0">
                <a:solidFill>
                  <a:srgbClr val="000090"/>
                </a:solidFill>
              </a:rPr>
              <a:t>What Do Proteins Do?</a:t>
            </a:r>
            <a:endParaRPr lang="en-US" sz="4000" dirty="0">
              <a:solidFill>
                <a:srgbClr val="000090"/>
              </a:solidFill>
            </a:endParaRPr>
          </a:p>
        </p:txBody>
      </p:sp>
      <p:pic>
        <p:nvPicPr>
          <p:cNvPr id="8" name="Picture 7" descr="protein_func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057294"/>
            <a:ext cx="6350000" cy="5080000"/>
          </a:xfrm>
          <a:prstGeom prst="rect">
            <a:avLst/>
          </a:prstGeom>
        </p:spPr>
      </p:pic>
    </p:spTree>
    <p:extLst>
      <p:ext uri="{BB962C8B-B14F-4D97-AF65-F5344CB8AC3E}">
        <p14:creationId xmlns:p14="http://schemas.microsoft.com/office/powerpoint/2010/main" val="2530307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Multiple Sequence Alignment</a:t>
            </a:r>
            <a:endParaRPr lang="en-US" sz="2400" dirty="0" smtClean="0">
              <a:solidFill>
                <a:srgbClr val="000090"/>
              </a:solidFill>
              <a:latin typeface="Times New Roman" pitchFamily="18" charset="0"/>
            </a:endParaRPr>
          </a:p>
        </p:txBody>
      </p:sp>
      <p:sp>
        <p:nvSpPr>
          <p:cNvPr id="8" name="Rectangle 5"/>
          <p:cNvSpPr>
            <a:spLocks noChangeArrowheads="1"/>
          </p:cNvSpPr>
          <p:nvPr/>
        </p:nvSpPr>
        <p:spPr bwMode="auto">
          <a:xfrm>
            <a:off x="279614" y="952500"/>
            <a:ext cx="8584771" cy="165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buFont typeface="Wingdings" pitchFamily="2" charset="2"/>
              <a:buNone/>
            </a:pPr>
            <a:r>
              <a:rPr lang="en-US" sz="2800" dirty="0" smtClean="0"/>
              <a:t>MSA can reveal patterns </a:t>
            </a:r>
            <a:r>
              <a:rPr lang="en-US" sz="2800" dirty="0"/>
              <a:t>of conservation in sequences </a:t>
            </a:r>
            <a:r>
              <a:rPr lang="en-US" sz="2800" dirty="0" smtClean="0"/>
              <a:t>that allow </a:t>
            </a:r>
            <a:r>
              <a:rPr lang="en-US" sz="2800" dirty="0"/>
              <a:t>us to determine which residues are under </a:t>
            </a:r>
            <a:r>
              <a:rPr lang="en-US" sz="2800" dirty="0">
                <a:solidFill>
                  <a:srgbClr val="FF0000"/>
                </a:solidFill>
              </a:rPr>
              <a:t>selective constraint</a:t>
            </a:r>
            <a:r>
              <a:rPr lang="en-US" sz="2800" dirty="0"/>
              <a:t> </a:t>
            </a:r>
            <a:r>
              <a:rPr lang="en-US" sz="2800" dirty="0" smtClean="0"/>
              <a:t>(may be </a:t>
            </a:r>
            <a:r>
              <a:rPr lang="en-US" sz="2800" dirty="0"/>
              <a:t>important for protein function)</a:t>
            </a:r>
          </a:p>
        </p:txBody>
      </p:sp>
      <p:sp>
        <p:nvSpPr>
          <p:cNvPr id="9" name="Rectangle 8"/>
          <p:cNvSpPr/>
          <p:nvPr/>
        </p:nvSpPr>
        <p:spPr>
          <a:xfrm>
            <a:off x="366242" y="5949392"/>
            <a:ext cx="4624720" cy="523220"/>
          </a:xfrm>
          <a:prstGeom prst="rect">
            <a:avLst/>
          </a:prstGeom>
        </p:spPr>
        <p:txBody>
          <a:bodyPr wrap="square">
            <a:spAutoFit/>
          </a:bodyPr>
          <a:lstStyle/>
          <a:p>
            <a:r>
              <a:rPr lang="en-US" sz="1400" i="1" dirty="0" err="1" smtClean="0"/>
              <a:t>Gunasekaran</a:t>
            </a:r>
            <a:r>
              <a:rPr lang="en-US" sz="1400" i="1" dirty="0" smtClean="0"/>
              <a:t> et. al, 2004, </a:t>
            </a:r>
            <a:r>
              <a:rPr lang="en-US" sz="1400" i="1" dirty="0"/>
              <a:t>Proteins: Structure, Function, and </a:t>
            </a:r>
            <a:r>
              <a:rPr lang="en-US" sz="1400" i="1" dirty="0" smtClean="0"/>
              <a:t>Bioinformatics, 54, 2:179-194.</a:t>
            </a:r>
            <a:endParaRPr lang="en-US" sz="1400" i="1" dirty="0"/>
          </a:p>
        </p:txBody>
      </p:sp>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22"/>
          <a:stretch/>
        </p:blipFill>
        <p:spPr bwMode="auto">
          <a:xfrm>
            <a:off x="4933733" y="3061136"/>
            <a:ext cx="1692470" cy="178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7478" y="3088940"/>
            <a:ext cx="1895187" cy="260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33733" y="2482122"/>
            <a:ext cx="970779" cy="461665"/>
          </a:xfrm>
          <a:prstGeom prst="rect">
            <a:avLst/>
          </a:prstGeom>
          <a:noFill/>
        </p:spPr>
        <p:txBody>
          <a:bodyPr wrap="none" rtlCol="0">
            <a:spAutoFit/>
          </a:bodyPr>
          <a:lstStyle/>
          <a:p>
            <a:r>
              <a:rPr lang="en-US" sz="2400" dirty="0" smtClean="0"/>
              <a:t>FABP</a:t>
            </a:r>
            <a:endParaRPr lang="en-US" sz="2400" dirty="0"/>
          </a:p>
        </p:txBody>
      </p:sp>
      <p:sp>
        <p:nvSpPr>
          <p:cNvPr id="13" name="TextBox 12"/>
          <p:cNvSpPr txBox="1"/>
          <p:nvPr/>
        </p:nvSpPr>
        <p:spPr>
          <a:xfrm>
            <a:off x="7207054" y="2442609"/>
            <a:ext cx="1245854" cy="461665"/>
          </a:xfrm>
          <a:prstGeom prst="rect">
            <a:avLst/>
          </a:prstGeom>
          <a:noFill/>
        </p:spPr>
        <p:txBody>
          <a:bodyPr wrap="none" rtlCol="0">
            <a:spAutoFit/>
          </a:bodyPr>
          <a:lstStyle/>
          <a:p>
            <a:r>
              <a:rPr lang="en-US" sz="2400" dirty="0" smtClean="0"/>
              <a:t>CRABP</a:t>
            </a:r>
            <a:endParaRPr lang="en-US" sz="2400" dirty="0"/>
          </a:p>
        </p:txBody>
      </p:sp>
      <p:sp>
        <p:nvSpPr>
          <p:cNvPr id="14" name="TextBox 13"/>
          <p:cNvSpPr txBox="1"/>
          <p:nvPr/>
        </p:nvSpPr>
        <p:spPr>
          <a:xfrm>
            <a:off x="4933733" y="4951512"/>
            <a:ext cx="1879622" cy="923330"/>
          </a:xfrm>
          <a:prstGeom prst="rect">
            <a:avLst/>
          </a:prstGeom>
          <a:noFill/>
        </p:spPr>
        <p:txBody>
          <a:bodyPr wrap="square" rtlCol="0">
            <a:spAutoFit/>
          </a:bodyPr>
          <a:lstStyle/>
          <a:p>
            <a:r>
              <a:rPr lang="en-US" sz="1800" dirty="0" err="1" smtClean="0"/>
              <a:t>Arg</a:t>
            </a:r>
            <a:r>
              <a:rPr lang="en-US" sz="1800" dirty="0" smtClean="0"/>
              <a:t> and </a:t>
            </a:r>
            <a:r>
              <a:rPr lang="en-US" sz="1800" dirty="0" err="1" smtClean="0"/>
              <a:t>Gln</a:t>
            </a:r>
            <a:r>
              <a:rPr lang="en-US" sz="1800" dirty="0" smtClean="0"/>
              <a:t> conserved in all FABPs</a:t>
            </a:r>
            <a:endParaRPr lang="en-US" sz="1800" dirty="0"/>
          </a:p>
        </p:txBody>
      </p:sp>
      <p:sp>
        <p:nvSpPr>
          <p:cNvPr id="15" name="TextBox 14"/>
          <p:cNvSpPr txBox="1"/>
          <p:nvPr/>
        </p:nvSpPr>
        <p:spPr>
          <a:xfrm>
            <a:off x="7047478" y="5765102"/>
            <a:ext cx="1879622" cy="923330"/>
          </a:xfrm>
          <a:prstGeom prst="rect">
            <a:avLst/>
          </a:prstGeom>
          <a:noFill/>
        </p:spPr>
        <p:txBody>
          <a:bodyPr wrap="square" rtlCol="0">
            <a:spAutoFit/>
          </a:bodyPr>
          <a:lstStyle/>
          <a:p>
            <a:r>
              <a:rPr lang="en-US" sz="1800" dirty="0" err="1" smtClean="0"/>
              <a:t>Arg</a:t>
            </a:r>
            <a:r>
              <a:rPr lang="en-US" sz="1800" dirty="0"/>
              <a:t> </a:t>
            </a:r>
            <a:r>
              <a:rPr lang="en-US" sz="1800" dirty="0" smtClean="0"/>
              <a:t>and Tyr conserved in all CRABPs</a:t>
            </a:r>
            <a:endParaRPr lang="en-US" sz="1800" dirty="0"/>
          </a:p>
        </p:txBody>
      </p:sp>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76" y="2691625"/>
            <a:ext cx="4416063" cy="2969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549667" y="4634900"/>
            <a:ext cx="59933" cy="42512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0066"/>
              </a:buClr>
              <a:buSzPct val="75000"/>
              <a:buFont typeface="Wingdings" pitchFamily="2" charset="2"/>
              <a:buChar char="l"/>
              <a:tabLst/>
            </a:pPr>
            <a:endParaRPr kumimoji="0" lang="en-US" sz="3600" b="0" i="0" u="none" strike="noStrike" cap="none" normalizeH="0" baseline="0" smtClean="0">
              <a:ln>
                <a:noFill/>
              </a:ln>
              <a:solidFill>
                <a:srgbClr val="000066"/>
              </a:solidFill>
              <a:effectLst/>
              <a:latin typeface="Arial" charset="0"/>
            </a:endParaRPr>
          </a:p>
        </p:txBody>
      </p:sp>
      <p:sp>
        <p:nvSpPr>
          <p:cNvPr id="23" name="Rectangle 22"/>
          <p:cNvSpPr/>
          <p:nvPr/>
        </p:nvSpPr>
        <p:spPr bwMode="auto">
          <a:xfrm>
            <a:off x="1154130" y="5060022"/>
            <a:ext cx="59933" cy="318499"/>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0066"/>
              </a:buClr>
              <a:buSzPct val="75000"/>
              <a:buFont typeface="Wingdings" pitchFamily="2" charset="2"/>
              <a:buChar char="l"/>
              <a:tabLst/>
            </a:pPr>
            <a:endParaRPr kumimoji="0" lang="en-US" sz="3600" b="0" i="0" u="none" strike="noStrike" cap="none" normalizeH="0" baseline="0" smtClean="0">
              <a:ln>
                <a:noFill/>
              </a:ln>
              <a:solidFill>
                <a:srgbClr val="000066"/>
              </a:solidFill>
              <a:effectLst/>
              <a:latin typeface="Arial" charset="0"/>
            </a:endParaRPr>
          </a:p>
        </p:txBody>
      </p:sp>
    </p:spTree>
    <p:extLst>
      <p:ext uri="{BB962C8B-B14F-4D97-AF65-F5344CB8AC3E}">
        <p14:creationId xmlns:p14="http://schemas.microsoft.com/office/powerpoint/2010/main" val="2480987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rch_results_alig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02" y="2153532"/>
            <a:ext cx="8229600" cy="3572114"/>
          </a:xfrm>
          <a:prstGeom prst="rect">
            <a:avLst/>
          </a:prstGeom>
        </p:spPr>
      </p:pic>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Performing MSA with </a:t>
            </a:r>
            <a:r>
              <a:rPr lang="en-US" sz="3600" dirty="0" err="1" smtClean="0">
                <a:solidFill>
                  <a:srgbClr val="000090"/>
                </a:solidFill>
              </a:rPr>
              <a:t>UniProt</a:t>
            </a:r>
            <a:endParaRPr lang="en-US" sz="2400" dirty="0" smtClean="0">
              <a:solidFill>
                <a:srgbClr val="000090"/>
              </a:solidFill>
              <a:latin typeface="Times New Roman" pitchFamily="18" charset="0"/>
            </a:endParaRPr>
          </a:p>
        </p:txBody>
      </p:sp>
      <p:sp>
        <p:nvSpPr>
          <p:cNvPr id="16" name="Rectangle 5"/>
          <p:cNvSpPr>
            <a:spLocks noChangeArrowheads="1"/>
          </p:cNvSpPr>
          <p:nvPr/>
        </p:nvSpPr>
        <p:spPr bwMode="auto">
          <a:xfrm>
            <a:off x="279614" y="952500"/>
            <a:ext cx="8584771" cy="4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buFont typeface="Wingdings" pitchFamily="2" charset="2"/>
              <a:buNone/>
            </a:pPr>
            <a:r>
              <a:rPr lang="en-US" sz="2800" dirty="0" smtClean="0"/>
              <a:t>Select several </a:t>
            </a:r>
            <a:r>
              <a:rPr lang="en-US" sz="2800" dirty="0" err="1" smtClean="0"/>
              <a:t>UniProt</a:t>
            </a:r>
            <a:r>
              <a:rPr lang="en-US" sz="2800" dirty="0" smtClean="0"/>
              <a:t> search results to align…</a:t>
            </a:r>
            <a:endParaRPr lang="en-US" sz="2800" dirty="0"/>
          </a:p>
        </p:txBody>
      </p:sp>
      <p:sp>
        <p:nvSpPr>
          <p:cNvPr id="3" name="Oval 2"/>
          <p:cNvSpPr/>
          <p:nvPr/>
        </p:nvSpPr>
        <p:spPr>
          <a:xfrm>
            <a:off x="1729125" y="3893217"/>
            <a:ext cx="369215" cy="3313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718836" y="4639262"/>
            <a:ext cx="369215" cy="3313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729125" y="3064872"/>
            <a:ext cx="369215" cy="3313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088051" y="2347942"/>
            <a:ext cx="813941" cy="45462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9094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59662"/>
            <a:ext cx="8001892" cy="949125"/>
          </a:xfrm>
          <a:prstGeom prst="rect">
            <a:avLst/>
          </a:prstGeom>
          <a:noFill/>
          <a:ln w="9525">
            <a:noFill/>
            <a:miter lim="800000"/>
            <a:headEnd/>
            <a:tailEnd/>
          </a:ln>
        </p:spPr>
        <p:txBody>
          <a:bodyPr anchor="ctr"/>
          <a:lstStyle/>
          <a:p>
            <a:pPr algn="ctr"/>
            <a:r>
              <a:rPr lang="en-US" sz="3600" dirty="0" smtClean="0">
                <a:solidFill>
                  <a:srgbClr val="000090"/>
                </a:solidFill>
              </a:rPr>
              <a:t>Performing MSA with </a:t>
            </a:r>
            <a:r>
              <a:rPr lang="en-US" sz="3600" dirty="0" err="1" smtClean="0">
                <a:solidFill>
                  <a:srgbClr val="000090"/>
                </a:solidFill>
              </a:rPr>
              <a:t>UniProt</a:t>
            </a:r>
            <a:endParaRPr lang="en-US" sz="2400" dirty="0" smtClean="0">
              <a:solidFill>
                <a:srgbClr val="000090"/>
              </a:solidFill>
              <a:latin typeface="Times New Roman" pitchFamily="18" charset="0"/>
            </a:endParaRPr>
          </a:p>
        </p:txBody>
      </p:sp>
      <p:pic>
        <p:nvPicPr>
          <p:cNvPr id="2" name="Picture 1" descr="msa_from_bla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14" y="1574822"/>
            <a:ext cx="8229600" cy="5046453"/>
          </a:xfrm>
          <a:prstGeom prst="rect">
            <a:avLst/>
          </a:prstGeom>
        </p:spPr>
      </p:pic>
      <p:sp>
        <p:nvSpPr>
          <p:cNvPr id="16" name="Rectangle 5"/>
          <p:cNvSpPr>
            <a:spLocks noChangeArrowheads="1"/>
          </p:cNvSpPr>
          <p:nvPr/>
        </p:nvSpPr>
        <p:spPr bwMode="auto">
          <a:xfrm>
            <a:off x="279614" y="952500"/>
            <a:ext cx="8584771" cy="4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buFont typeface="Wingdings" pitchFamily="2" charset="2"/>
              <a:buNone/>
            </a:pPr>
            <a:r>
              <a:rPr lang="en-US" sz="2800" dirty="0" smtClean="0"/>
              <a:t>…or select several BLAST results to align</a:t>
            </a:r>
            <a:endParaRPr lang="en-US" sz="2800" dirty="0"/>
          </a:p>
        </p:txBody>
      </p:sp>
      <p:sp>
        <p:nvSpPr>
          <p:cNvPr id="3" name="Oval 2"/>
          <p:cNvSpPr/>
          <p:nvPr/>
        </p:nvSpPr>
        <p:spPr>
          <a:xfrm>
            <a:off x="238199" y="3230541"/>
            <a:ext cx="369215" cy="3313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24394" y="5288132"/>
            <a:ext cx="369215" cy="3313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24394" y="2359926"/>
            <a:ext cx="369215" cy="3313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46009" y="1574821"/>
            <a:ext cx="813941" cy="45462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3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err="1" smtClean="0">
                <a:solidFill>
                  <a:srgbClr val="000090"/>
                </a:solidFill>
              </a:rPr>
              <a:t>UniProt</a:t>
            </a:r>
            <a:r>
              <a:rPr lang="en-US" sz="3600" dirty="0" smtClean="0">
                <a:solidFill>
                  <a:srgbClr val="000090"/>
                </a:solidFill>
              </a:rPr>
              <a:t> Alignment Results</a:t>
            </a:r>
            <a:endParaRPr lang="en-US" sz="2400" dirty="0" smtClean="0">
              <a:solidFill>
                <a:srgbClr val="000090"/>
              </a:solidFill>
              <a:latin typeface="Times New Roman" pitchFamily="18" charset="0"/>
            </a:endParaRPr>
          </a:p>
        </p:txBody>
      </p:sp>
      <p:pic>
        <p:nvPicPr>
          <p:cNvPr id="5" name="Picture 4" descr="alignment_result.png"/>
          <p:cNvPicPr>
            <a:picLocks noChangeAspect="1"/>
          </p:cNvPicPr>
          <p:nvPr/>
        </p:nvPicPr>
        <p:blipFill rotWithShape="1">
          <a:blip r:embed="rId3">
            <a:extLst>
              <a:ext uri="{28A0092B-C50C-407E-A947-70E740481C1C}">
                <a14:useLocalDpi xmlns:a14="http://schemas.microsoft.com/office/drawing/2010/main" val="0"/>
              </a:ext>
            </a:extLst>
          </a:blip>
          <a:srcRect t="9371"/>
          <a:stretch/>
        </p:blipFill>
        <p:spPr>
          <a:xfrm>
            <a:off x="1399996" y="849973"/>
            <a:ext cx="7315200" cy="4639899"/>
          </a:xfrm>
          <a:prstGeom prst="rect">
            <a:avLst/>
          </a:prstGeom>
        </p:spPr>
      </p:pic>
      <p:pic>
        <p:nvPicPr>
          <p:cNvPr id="6" name="Picture 5" descr="alignment_key.png"/>
          <p:cNvPicPr>
            <a:picLocks noChangeAspect="1"/>
          </p:cNvPicPr>
          <p:nvPr/>
        </p:nvPicPr>
        <p:blipFill rotWithShape="1">
          <a:blip r:embed="rId4">
            <a:extLst>
              <a:ext uri="{28A0092B-C50C-407E-A947-70E740481C1C}">
                <a14:useLocalDpi xmlns:a14="http://schemas.microsoft.com/office/drawing/2010/main" val="0"/>
              </a:ext>
            </a:extLst>
          </a:blip>
          <a:srcRect t="24549"/>
          <a:stretch/>
        </p:blipFill>
        <p:spPr>
          <a:xfrm>
            <a:off x="133498" y="2422858"/>
            <a:ext cx="1371600" cy="2465863"/>
          </a:xfrm>
          <a:prstGeom prst="rect">
            <a:avLst/>
          </a:prstGeom>
        </p:spPr>
      </p:pic>
      <p:sp>
        <p:nvSpPr>
          <p:cNvPr id="7" name="TextBox 6"/>
          <p:cNvSpPr txBox="1"/>
          <p:nvPr/>
        </p:nvSpPr>
        <p:spPr>
          <a:xfrm>
            <a:off x="887764" y="1406749"/>
            <a:ext cx="633507" cy="307777"/>
          </a:xfrm>
          <a:prstGeom prst="rect">
            <a:avLst/>
          </a:prstGeom>
          <a:noFill/>
        </p:spPr>
        <p:txBody>
          <a:bodyPr wrap="none" rtlCol="0">
            <a:spAutoFit/>
          </a:bodyPr>
          <a:lstStyle/>
          <a:p>
            <a:r>
              <a:rPr lang="en-US" sz="1400" dirty="0" smtClean="0"/>
              <a:t>Query</a:t>
            </a:r>
            <a:endParaRPr lang="en-US" sz="1400" dirty="0"/>
          </a:p>
        </p:txBody>
      </p:sp>
      <p:sp>
        <p:nvSpPr>
          <p:cNvPr id="8" name="Rectangle 7"/>
          <p:cNvSpPr/>
          <p:nvPr/>
        </p:nvSpPr>
        <p:spPr>
          <a:xfrm>
            <a:off x="1505098" y="1645183"/>
            <a:ext cx="421457" cy="343289"/>
          </a:xfrm>
          <a:prstGeom prst="rect">
            <a:avLst/>
          </a:prstGeom>
          <a:solidFill>
            <a:srgbClr val="FF0000">
              <a:alpha val="2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05098" y="1988471"/>
            <a:ext cx="421457" cy="343289"/>
          </a:xfrm>
          <a:prstGeom prst="rect">
            <a:avLst/>
          </a:prstGeom>
          <a:solidFill>
            <a:srgbClr val="008000">
              <a:alpha val="22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0490" y="1658296"/>
            <a:ext cx="1001609" cy="307777"/>
          </a:xfrm>
          <a:prstGeom prst="rect">
            <a:avLst/>
          </a:prstGeom>
          <a:noFill/>
        </p:spPr>
        <p:txBody>
          <a:bodyPr wrap="none" rtlCol="0">
            <a:spAutoFit/>
          </a:bodyPr>
          <a:lstStyle/>
          <a:p>
            <a:pPr algn="r"/>
            <a:r>
              <a:rPr lang="en-US" sz="1400" dirty="0" smtClean="0"/>
              <a:t>Heat Shock</a:t>
            </a:r>
          </a:p>
        </p:txBody>
      </p:sp>
      <p:sp>
        <p:nvSpPr>
          <p:cNvPr id="15" name="TextBox 14"/>
          <p:cNvSpPr txBox="1"/>
          <p:nvPr/>
        </p:nvSpPr>
        <p:spPr>
          <a:xfrm>
            <a:off x="646557" y="1954133"/>
            <a:ext cx="858541" cy="307777"/>
          </a:xfrm>
          <a:prstGeom prst="rect">
            <a:avLst/>
          </a:prstGeom>
          <a:noFill/>
        </p:spPr>
        <p:txBody>
          <a:bodyPr wrap="none" rtlCol="0">
            <a:spAutoFit/>
          </a:bodyPr>
          <a:lstStyle/>
          <a:p>
            <a:pPr algn="r"/>
            <a:r>
              <a:rPr lang="en-US" sz="1400" dirty="0" err="1" smtClean="0"/>
              <a:t>Crystallin</a:t>
            </a:r>
            <a:endParaRPr lang="en-US" sz="1400" dirty="0"/>
          </a:p>
        </p:txBody>
      </p:sp>
      <p:sp>
        <p:nvSpPr>
          <p:cNvPr id="9" name="TextBox 8"/>
          <p:cNvSpPr txBox="1"/>
          <p:nvPr/>
        </p:nvSpPr>
        <p:spPr>
          <a:xfrm>
            <a:off x="74330" y="5698814"/>
            <a:ext cx="8958602" cy="1015663"/>
          </a:xfrm>
          <a:prstGeom prst="rect">
            <a:avLst/>
          </a:prstGeom>
          <a:noFill/>
        </p:spPr>
        <p:txBody>
          <a:bodyPr wrap="none" rtlCol="0">
            <a:spAutoFit/>
          </a:bodyPr>
          <a:lstStyle/>
          <a:p>
            <a:r>
              <a:rPr lang="en-US" sz="2000" dirty="0" smtClean="0"/>
              <a:t>• Modified residues of heat shock group are also found in query</a:t>
            </a:r>
          </a:p>
          <a:p>
            <a:r>
              <a:rPr lang="en-US" sz="2000" dirty="0" smtClean="0"/>
              <a:t>• 3 of 4 metal binding residues of </a:t>
            </a:r>
            <a:r>
              <a:rPr lang="en-US" sz="2000" dirty="0" err="1" smtClean="0"/>
              <a:t>crystallin</a:t>
            </a:r>
            <a:r>
              <a:rPr lang="en-US" sz="2000" dirty="0" smtClean="0"/>
              <a:t> group are conserved in heat shock group</a:t>
            </a:r>
          </a:p>
          <a:p>
            <a:pPr marL="228600" indent="-57150"/>
            <a:r>
              <a:rPr lang="en-US" sz="2000" dirty="0" smtClean="0"/>
              <a:t>-&gt; Maybe heat shock group also binds metal at these sites?</a:t>
            </a:r>
            <a:endParaRPr lang="en-US" sz="2000" dirty="0"/>
          </a:p>
        </p:txBody>
      </p:sp>
    </p:spTree>
    <p:extLst>
      <p:ext uri="{BB962C8B-B14F-4D97-AF65-F5344CB8AC3E}">
        <p14:creationId xmlns:p14="http://schemas.microsoft.com/office/powerpoint/2010/main" val="3373853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#4 - MSA</a:t>
            </a:r>
            <a:endParaRPr lang="en-US" sz="2400" dirty="0" smtClean="0">
              <a:solidFill>
                <a:srgbClr val="000090"/>
              </a:solidFill>
              <a:latin typeface="Times New Roman" pitchFamily="18" charset="0"/>
            </a:endParaRPr>
          </a:p>
        </p:txBody>
      </p:sp>
      <p:sp>
        <p:nvSpPr>
          <p:cNvPr id="11" name="TextBox 10"/>
          <p:cNvSpPr txBox="1"/>
          <p:nvPr/>
        </p:nvSpPr>
        <p:spPr>
          <a:xfrm>
            <a:off x="167460" y="925045"/>
            <a:ext cx="8721861" cy="3046988"/>
          </a:xfrm>
          <a:prstGeom prst="rect">
            <a:avLst/>
          </a:prstGeom>
          <a:noFill/>
        </p:spPr>
        <p:txBody>
          <a:bodyPr wrap="square" rtlCol="0">
            <a:spAutoFit/>
          </a:bodyPr>
          <a:lstStyle/>
          <a:p>
            <a:pPr marL="234950" indent="-234950"/>
            <a:r>
              <a:rPr lang="en-US" sz="2400" dirty="0" smtClean="0"/>
              <a:t>• Go back to the results page for your BLAST of the </a:t>
            </a:r>
            <a:r>
              <a:rPr lang="en-US" sz="2400" i="1" dirty="0" err="1" smtClean="0"/>
              <a:t>Latimeria</a:t>
            </a:r>
            <a:r>
              <a:rPr lang="en-US" sz="2400" i="1" dirty="0" smtClean="0"/>
              <a:t> </a:t>
            </a:r>
            <a:r>
              <a:rPr lang="en-US" sz="2400" i="1" dirty="0" err="1" smtClean="0"/>
              <a:t>chalumnae</a:t>
            </a:r>
            <a:r>
              <a:rPr lang="en-US" sz="2400" dirty="0" smtClean="0"/>
              <a:t> uncharacterized protein. </a:t>
            </a:r>
          </a:p>
          <a:p>
            <a:pPr marL="234950" indent="-234950"/>
            <a:r>
              <a:rPr lang="en-US" sz="2400" dirty="0" smtClean="0"/>
              <a:t>• If you have not already done so, filter results for reviewed entries</a:t>
            </a:r>
          </a:p>
          <a:p>
            <a:pPr marL="234950" indent="-234950"/>
            <a:r>
              <a:rPr lang="en-US" sz="2400" dirty="0" smtClean="0"/>
              <a:t>• Select the query sequence and the top five BLAST results and perform an alignment.</a:t>
            </a:r>
          </a:p>
          <a:p>
            <a:pPr marL="234950" indent="-234950"/>
            <a:r>
              <a:rPr lang="en-US" sz="2400" dirty="0" smtClean="0"/>
              <a:t>• Experiment with highlighting the alignment according to different annotations or amino acid properties. Observe whether your mystery sequence is conserved in the highlighted regions.</a:t>
            </a:r>
            <a:endParaRPr lang="en-US" sz="2400" dirty="0"/>
          </a:p>
        </p:txBody>
      </p:sp>
    </p:spTree>
    <p:extLst>
      <p:ext uri="{BB962C8B-B14F-4D97-AF65-F5344CB8AC3E}">
        <p14:creationId xmlns:p14="http://schemas.microsoft.com/office/powerpoint/2010/main" val="693159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#4 – MSA Part II</a:t>
            </a:r>
            <a:endParaRPr lang="en-US" sz="2400" dirty="0" smtClean="0">
              <a:solidFill>
                <a:srgbClr val="000090"/>
              </a:solidFill>
              <a:latin typeface="Times New Roman" pitchFamily="18" charset="0"/>
            </a:endParaRPr>
          </a:p>
        </p:txBody>
      </p:sp>
      <p:sp>
        <p:nvSpPr>
          <p:cNvPr id="11" name="TextBox 10"/>
          <p:cNvSpPr txBox="1"/>
          <p:nvPr/>
        </p:nvSpPr>
        <p:spPr>
          <a:xfrm>
            <a:off x="167460" y="694147"/>
            <a:ext cx="8721861" cy="6001642"/>
          </a:xfrm>
          <a:prstGeom prst="rect">
            <a:avLst/>
          </a:prstGeom>
          <a:noFill/>
        </p:spPr>
        <p:txBody>
          <a:bodyPr wrap="square" rtlCol="0">
            <a:spAutoFit/>
          </a:bodyPr>
          <a:lstStyle/>
          <a:p>
            <a:r>
              <a:rPr lang="en-US" sz="2400" dirty="0" smtClean="0"/>
              <a:t>Highlight the alignment according to the mutagenesis annotation. (This means that the </a:t>
            </a:r>
            <a:r>
              <a:rPr lang="en-US" sz="2400" dirty="0" err="1" smtClean="0"/>
              <a:t>UniProt</a:t>
            </a:r>
            <a:r>
              <a:rPr lang="en-US" sz="2400" dirty="0" smtClean="0"/>
              <a:t> entry has information about mutagenesis experiments for these residues)</a:t>
            </a:r>
          </a:p>
          <a:p>
            <a:endParaRPr lang="en-US" sz="2400" dirty="0" smtClean="0"/>
          </a:p>
          <a:p>
            <a:pPr marL="457200" indent="-457200">
              <a:buAutoNum type="arabicPeriod"/>
            </a:pPr>
            <a:r>
              <a:rPr lang="en-US" sz="2400" dirty="0" smtClean="0"/>
              <a:t>Find the highlighted residue at position 374 of the human sequence Q00987. Is this residue conserved in the mystery protein?</a:t>
            </a:r>
          </a:p>
          <a:p>
            <a:pPr marL="457200" indent="-457200">
              <a:buAutoNum type="arabicPeriod"/>
            </a:pPr>
            <a:r>
              <a:rPr lang="en-US" sz="2400" dirty="0" smtClean="0"/>
              <a:t>In a separate tab, go to the </a:t>
            </a:r>
            <a:r>
              <a:rPr lang="en-US" sz="2400" dirty="0" err="1" smtClean="0"/>
              <a:t>UniProtKB</a:t>
            </a:r>
            <a:r>
              <a:rPr lang="en-US" sz="2400" dirty="0" smtClean="0"/>
              <a:t> record for Q00987. What was the consequence of mutagenesis at position 374?</a:t>
            </a:r>
          </a:p>
          <a:p>
            <a:pPr marL="457200" indent="-457200">
              <a:buAutoNum type="arabicPeriod"/>
            </a:pPr>
            <a:r>
              <a:rPr lang="en-US" sz="2400" dirty="0" smtClean="0"/>
              <a:t>In the alignment, find the highlighted residues at positions 452, 455, and 457. Are these conserved in the mystery protein?</a:t>
            </a:r>
          </a:p>
          <a:p>
            <a:pPr marL="457200" indent="-457200">
              <a:buAutoNum type="arabicPeriod"/>
            </a:pPr>
            <a:r>
              <a:rPr lang="en-US" sz="2400" dirty="0" smtClean="0"/>
              <a:t>What are the consequences of mutagenesis of positions 452, 455, and 457?</a:t>
            </a:r>
          </a:p>
          <a:p>
            <a:pPr marL="457200" indent="-457200">
              <a:buAutoNum type="arabicPeriod"/>
            </a:pPr>
            <a:r>
              <a:rPr lang="en-US" sz="2400" dirty="0" smtClean="0"/>
              <a:t>Based on these results, do you think it is possible that the mystery protein has ubiquitin ligase activity like the human protein Q00987?</a:t>
            </a:r>
          </a:p>
        </p:txBody>
      </p:sp>
    </p:spTree>
    <p:extLst>
      <p:ext uri="{BB962C8B-B14F-4D97-AF65-F5344CB8AC3E}">
        <p14:creationId xmlns:p14="http://schemas.microsoft.com/office/powerpoint/2010/main" val="2504959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#4 – MSA Part II (Answers)</a:t>
            </a:r>
            <a:endParaRPr lang="en-US" sz="2400" dirty="0" smtClean="0">
              <a:solidFill>
                <a:srgbClr val="000090"/>
              </a:solidFill>
              <a:latin typeface="Times New Roman" pitchFamily="18" charset="0"/>
            </a:endParaRPr>
          </a:p>
        </p:txBody>
      </p:sp>
      <p:sp>
        <p:nvSpPr>
          <p:cNvPr id="11" name="TextBox 10"/>
          <p:cNvSpPr txBox="1"/>
          <p:nvPr/>
        </p:nvSpPr>
        <p:spPr>
          <a:xfrm>
            <a:off x="167460" y="694147"/>
            <a:ext cx="8721861" cy="5632310"/>
          </a:xfrm>
          <a:prstGeom prst="rect">
            <a:avLst/>
          </a:prstGeom>
          <a:noFill/>
        </p:spPr>
        <p:txBody>
          <a:bodyPr wrap="square" rtlCol="0">
            <a:spAutoFit/>
          </a:bodyPr>
          <a:lstStyle/>
          <a:p>
            <a:r>
              <a:rPr lang="en-US" sz="2400" dirty="0" smtClean="0"/>
              <a:t>Highlight the alignment according to the mutagenesis annotation. (This means that the </a:t>
            </a:r>
            <a:r>
              <a:rPr lang="en-US" sz="2400" dirty="0" err="1" smtClean="0"/>
              <a:t>UniProt</a:t>
            </a:r>
            <a:r>
              <a:rPr lang="en-US" sz="2400" dirty="0" smtClean="0"/>
              <a:t> entry has information about mutagenesis experiments for these residues)</a:t>
            </a:r>
          </a:p>
          <a:p>
            <a:endParaRPr lang="en-US" sz="2400" dirty="0" smtClean="0"/>
          </a:p>
          <a:p>
            <a:pPr marL="457200" indent="-457200">
              <a:buAutoNum type="arabicPeriod"/>
            </a:pPr>
            <a:r>
              <a:rPr lang="en-US" sz="2400" dirty="0" smtClean="0"/>
              <a:t>Find the highlighted residue at position 374 of the human sequence Q00987. Is this residue conserved in the mystery protein? </a:t>
            </a:r>
            <a:r>
              <a:rPr lang="en-US" sz="2400" dirty="0" smtClean="0">
                <a:solidFill>
                  <a:srgbClr val="FF0000"/>
                </a:solidFill>
              </a:rPr>
              <a:t>No</a:t>
            </a:r>
          </a:p>
          <a:p>
            <a:pPr marL="457200" indent="-457200">
              <a:buAutoNum type="arabicPeriod"/>
            </a:pPr>
            <a:r>
              <a:rPr lang="en-US" sz="2400" dirty="0" smtClean="0"/>
              <a:t>In a separate tab, go to the </a:t>
            </a:r>
            <a:r>
              <a:rPr lang="en-US" sz="2400" dirty="0" err="1" smtClean="0"/>
              <a:t>UniProtKB</a:t>
            </a:r>
            <a:r>
              <a:rPr lang="en-US" sz="2400" dirty="0" smtClean="0"/>
              <a:t> record for Q00987. What was the consequence of mutagenesis at position 374? </a:t>
            </a:r>
            <a:r>
              <a:rPr lang="en-US" sz="2400" dirty="0" smtClean="0">
                <a:solidFill>
                  <a:srgbClr val="FF0000"/>
                </a:solidFill>
              </a:rPr>
              <a:t>No loss of ubiquitin ligase activity.</a:t>
            </a:r>
          </a:p>
          <a:p>
            <a:pPr marL="457200" indent="-457200">
              <a:buAutoNum type="arabicPeriod"/>
            </a:pPr>
            <a:r>
              <a:rPr lang="en-US" sz="2400" dirty="0" smtClean="0"/>
              <a:t>In the alignment, find the highlighted residues at positions 452, 455, and 457. Are these conserved in the mystery protein? </a:t>
            </a:r>
            <a:r>
              <a:rPr lang="en-US" sz="2400" dirty="0" smtClean="0">
                <a:solidFill>
                  <a:srgbClr val="FF0000"/>
                </a:solidFill>
              </a:rPr>
              <a:t>Yes</a:t>
            </a:r>
          </a:p>
          <a:p>
            <a:pPr marL="457200" indent="-457200">
              <a:buAutoNum type="arabicPeriod"/>
            </a:pPr>
            <a:r>
              <a:rPr lang="en-US" sz="2400" dirty="0" smtClean="0"/>
              <a:t>What are the consequences of mutagenesis of positions 452, 455, and 457? </a:t>
            </a:r>
            <a:r>
              <a:rPr lang="en-US" sz="2400" dirty="0" smtClean="0">
                <a:solidFill>
                  <a:srgbClr val="FF0000"/>
                </a:solidFill>
              </a:rPr>
              <a:t>Loss or significant decrease in ubiquitin ligase activity.</a:t>
            </a:r>
          </a:p>
        </p:txBody>
      </p:sp>
    </p:spTree>
    <p:extLst>
      <p:ext uri="{BB962C8B-B14F-4D97-AF65-F5344CB8AC3E}">
        <p14:creationId xmlns:p14="http://schemas.microsoft.com/office/powerpoint/2010/main" val="416079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smtClean="0">
                <a:solidFill>
                  <a:srgbClr val="000090"/>
                </a:solidFill>
              </a:rPr>
              <a:t>Hands On #4 – MSA Part II (Answers)</a:t>
            </a:r>
            <a:endParaRPr lang="en-US" sz="2400" dirty="0" smtClean="0">
              <a:solidFill>
                <a:srgbClr val="000090"/>
              </a:solidFill>
              <a:latin typeface="Times New Roman" pitchFamily="18" charset="0"/>
            </a:endParaRPr>
          </a:p>
        </p:txBody>
      </p:sp>
      <p:sp>
        <p:nvSpPr>
          <p:cNvPr id="11" name="TextBox 10"/>
          <p:cNvSpPr txBox="1"/>
          <p:nvPr/>
        </p:nvSpPr>
        <p:spPr>
          <a:xfrm>
            <a:off x="167460" y="694147"/>
            <a:ext cx="8721861" cy="4154983"/>
          </a:xfrm>
          <a:prstGeom prst="rect">
            <a:avLst/>
          </a:prstGeom>
          <a:noFill/>
        </p:spPr>
        <p:txBody>
          <a:bodyPr wrap="square" rtlCol="0">
            <a:spAutoFit/>
          </a:bodyPr>
          <a:lstStyle/>
          <a:p>
            <a:pPr marL="282575" indent="-282575"/>
            <a:r>
              <a:rPr lang="en-US" sz="2400" dirty="0" smtClean="0"/>
              <a:t>5. Based on these results, do you think it is possible that the mystery protein has ubiquitin ligase activity like the human protein Q00987?</a:t>
            </a:r>
          </a:p>
          <a:p>
            <a:pPr marL="282575"/>
            <a:r>
              <a:rPr lang="en-US" sz="2400" dirty="0" smtClean="0">
                <a:solidFill>
                  <a:srgbClr val="FF0000"/>
                </a:solidFill>
              </a:rPr>
              <a:t>At least some of the residues that are important for ubiquitin ligase activity (452, 455, and 457) are conserved in the mystery protein. The one residue that we checked that was not conserved (374) seems to be less important for activity. These results are consistent with the possibility that the mystery protein has ubiquitin ligase activity, but we would need to check other critical residues and ultimately do experiments on the mystery protein to see if it really does have the activity.</a:t>
            </a:r>
          </a:p>
        </p:txBody>
      </p:sp>
    </p:spTree>
    <p:extLst>
      <p:ext uri="{BB962C8B-B14F-4D97-AF65-F5344CB8AC3E}">
        <p14:creationId xmlns:p14="http://schemas.microsoft.com/office/powerpoint/2010/main" val="965144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smtClean="0">
                <a:solidFill>
                  <a:srgbClr val="000090"/>
                </a:solidFill>
              </a:rPr>
              <a:t>Take Home Messages</a:t>
            </a:r>
            <a:endParaRPr lang="en-US" sz="2400" dirty="0" smtClean="0">
              <a:solidFill>
                <a:srgbClr val="000090"/>
              </a:solidFill>
              <a:latin typeface="Times New Roman" pitchFamily="18" charset="0"/>
            </a:endParaRPr>
          </a:p>
        </p:txBody>
      </p:sp>
      <p:sp>
        <p:nvSpPr>
          <p:cNvPr id="11" name="TextBox 10"/>
          <p:cNvSpPr txBox="1"/>
          <p:nvPr/>
        </p:nvSpPr>
        <p:spPr>
          <a:xfrm>
            <a:off x="167460" y="925045"/>
            <a:ext cx="8721861" cy="4154983"/>
          </a:xfrm>
          <a:prstGeom prst="rect">
            <a:avLst/>
          </a:prstGeom>
          <a:noFill/>
        </p:spPr>
        <p:txBody>
          <a:bodyPr wrap="square" rtlCol="0">
            <a:spAutoFit/>
          </a:bodyPr>
          <a:lstStyle/>
          <a:p>
            <a:pPr marL="234950" indent="-234950"/>
            <a:r>
              <a:rPr lang="en-US" sz="2400" dirty="0" smtClean="0">
                <a:solidFill>
                  <a:srgbClr val="008000"/>
                </a:solidFill>
              </a:rPr>
              <a:t>• </a:t>
            </a:r>
            <a:r>
              <a:rPr lang="en-US" sz="2400" dirty="0" err="1" smtClean="0">
                <a:solidFill>
                  <a:srgbClr val="008000"/>
                </a:solidFill>
              </a:rPr>
              <a:t>Pubmed</a:t>
            </a:r>
            <a:r>
              <a:rPr lang="en-US" sz="2400" dirty="0">
                <a:solidFill>
                  <a:srgbClr val="008000"/>
                </a:solidFill>
              </a:rPr>
              <a:t> (</a:t>
            </a:r>
            <a:r>
              <a:rPr lang="en-US" sz="2400" dirty="0">
                <a:solidFill>
                  <a:srgbClr val="008000"/>
                </a:solidFill>
                <a:hlinkClick r:id="rId3"/>
              </a:rPr>
              <a:t>http://</a:t>
            </a:r>
            <a:r>
              <a:rPr lang="en-US" sz="2400" dirty="0" err="1">
                <a:solidFill>
                  <a:srgbClr val="008000"/>
                </a:solidFill>
                <a:hlinkClick r:id="rId3"/>
              </a:rPr>
              <a:t>www.ncbi.nlm.nih.gov</a:t>
            </a:r>
            <a:r>
              <a:rPr lang="en-US" sz="2400" dirty="0">
                <a:solidFill>
                  <a:srgbClr val="008000"/>
                </a:solidFill>
                <a:hlinkClick r:id="rId3"/>
              </a:rPr>
              <a:t>/</a:t>
            </a:r>
            <a:r>
              <a:rPr lang="en-US" sz="2400" dirty="0" err="1" smtClean="0">
                <a:solidFill>
                  <a:srgbClr val="008000"/>
                </a:solidFill>
                <a:hlinkClick r:id="rId3"/>
              </a:rPr>
              <a:t>pubmed</a:t>
            </a:r>
            <a:r>
              <a:rPr lang="en-US" sz="2400" dirty="0" smtClean="0">
                <a:solidFill>
                  <a:srgbClr val="008000"/>
                </a:solidFill>
              </a:rPr>
              <a:t>) is an excellent resource for searching high-quality scientific literature. Using advanced querying techniques can help to target your searches to articles you are most interested in.</a:t>
            </a:r>
          </a:p>
          <a:p>
            <a:pPr marL="234950" indent="-234950"/>
            <a:endParaRPr lang="en-US" sz="2400" dirty="0">
              <a:solidFill>
                <a:srgbClr val="008000"/>
              </a:solidFill>
            </a:endParaRPr>
          </a:p>
          <a:p>
            <a:pPr marL="234950" indent="-234950"/>
            <a:r>
              <a:rPr lang="en-US" sz="2400" dirty="0" smtClean="0">
                <a:solidFill>
                  <a:srgbClr val="008000"/>
                </a:solidFill>
              </a:rPr>
              <a:t>• </a:t>
            </a:r>
            <a:r>
              <a:rPr lang="en-US" sz="2400" dirty="0" err="1" smtClean="0">
                <a:solidFill>
                  <a:srgbClr val="008000"/>
                </a:solidFill>
              </a:rPr>
              <a:t>UniProtKB</a:t>
            </a:r>
            <a:r>
              <a:rPr lang="en-US" sz="2400" dirty="0">
                <a:solidFill>
                  <a:srgbClr val="008000"/>
                </a:solidFill>
              </a:rPr>
              <a:t> (</a:t>
            </a:r>
            <a:r>
              <a:rPr lang="en-US" sz="2400" dirty="0">
                <a:solidFill>
                  <a:srgbClr val="0000FF"/>
                </a:solidFill>
              </a:rPr>
              <a:t>http://</a:t>
            </a:r>
            <a:r>
              <a:rPr lang="en-US" sz="2400" dirty="0" err="1">
                <a:solidFill>
                  <a:srgbClr val="0000FF"/>
                </a:solidFill>
              </a:rPr>
              <a:t>www.uniprot.org</a:t>
            </a:r>
            <a:r>
              <a:rPr lang="en-US" sz="2400" dirty="0" smtClean="0">
                <a:solidFill>
                  <a:srgbClr val="0000FF"/>
                </a:solidFill>
              </a:rPr>
              <a:t>/</a:t>
            </a:r>
            <a:r>
              <a:rPr lang="en-US" sz="2400" dirty="0" smtClean="0">
                <a:solidFill>
                  <a:srgbClr val="008000"/>
                </a:solidFill>
              </a:rPr>
              <a:t>) is a centralized resource for protein sequence and function information.</a:t>
            </a:r>
          </a:p>
          <a:p>
            <a:pPr marL="234950" indent="-234950"/>
            <a:endParaRPr lang="en-US" sz="2400" dirty="0">
              <a:solidFill>
                <a:srgbClr val="008000"/>
              </a:solidFill>
            </a:endParaRPr>
          </a:p>
          <a:p>
            <a:pPr marL="234950" indent="-234950"/>
            <a:r>
              <a:rPr lang="en-US" sz="2400" dirty="0" smtClean="0">
                <a:solidFill>
                  <a:srgbClr val="008000"/>
                </a:solidFill>
              </a:rPr>
              <a:t>• Protein BLAST and multiple sequence alignments (MSA) can help in assigning functions to uncharacterized proteins and in determining evolutionary relationships among proteins. </a:t>
            </a:r>
            <a:endParaRPr lang="en-US" sz="2400" dirty="0">
              <a:solidFill>
                <a:srgbClr val="008000"/>
              </a:solidFill>
            </a:endParaRPr>
          </a:p>
        </p:txBody>
      </p:sp>
    </p:spTree>
    <p:extLst>
      <p:ext uri="{BB962C8B-B14F-4D97-AF65-F5344CB8AC3E}">
        <p14:creationId xmlns:p14="http://schemas.microsoft.com/office/powerpoint/2010/main" val="1906298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30290" y="-78398"/>
            <a:ext cx="8001892" cy="949125"/>
          </a:xfrm>
          <a:prstGeom prst="rect">
            <a:avLst/>
          </a:prstGeom>
          <a:noFill/>
          <a:ln w="9525">
            <a:noFill/>
            <a:miter lim="800000"/>
            <a:headEnd/>
            <a:tailEnd/>
          </a:ln>
        </p:spPr>
        <p:txBody>
          <a:bodyPr anchor="ctr"/>
          <a:lstStyle/>
          <a:p>
            <a:pPr algn="ctr"/>
            <a:r>
              <a:rPr lang="en-US" sz="3600" dirty="0" smtClean="0">
                <a:solidFill>
                  <a:srgbClr val="000090"/>
                </a:solidFill>
              </a:rPr>
              <a:t>More Resources</a:t>
            </a:r>
            <a:endParaRPr lang="en-US" sz="2400" dirty="0" smtClean="0">
              <a:solidFill>
                <a:srgbClr val="000090"/>
              </a:solidFill>
              <a:latin typeface="Times New Roman" pitchFamily="18" charset="0"/>
            </a:endParaRPr>
          </a:p>
        </p:txBody>
      </p:sp>
      <p:sp>
        <p:nvSpPr>
          <p:cNvPr id="11" name="TextBox 10"/>
          <p:cNvSpPr txBox="1"/>
          <p:nvPr/>
        </p:nvSpPr>
        <p:spPr>
          <a:xfrm>
            <a:off x="167460" y="925045"/>
            <a:ext cx="8721861" cy="5262979"/>
          </a:xfrm>
          <a:prstGeom prst="rect">
            <a:avLst/>
          </a:prstGeom>
          <a:noFill/>
        </p:spPr>
        <p:txBody>
          <a:bodyPr wrap="square" rtlCol="0">
            <a:spAutoFit/>
          </a:bodyPr>
          <a:lstStyle/>
          <a:p>
            <a:pPr marL="234950" indent="-234950"/>
            <a:r>
              <a:rPr lang="en-US" sz="2400" dirty="0" smtClean="0">
                <a:solidFill>
                  <a:srgbClr val="008000"/>
                </a:solidFill>
              </a:rPr>
              <a:t>• </a:t>
            </a:r>
            <a:r>
              <a:rPr lang="en-US" sz="2400" dirty="0" err="1" smtClean="0">
                <a:solidFill>
                  <a:srgbClr val="008000"/>
                </a:solidFill>
              </a:rPr>
              <a:t>UniProtKB</a:t>
            </a:r>
            <a:r>
              <a:rPr lang="en-US" sz="2400" dirty="0" smtClean="0">
                <a:solidFill>
                  <a:srgbClr val="008000"/>
                </a:solidFill>
              </a:rPr>
              <a:t> tutorials </a:t>
            </a:r>
            <a:r>
              <a:rPr lang="en-US" sz="2400" dirty="0">
                <a:solidFill>
                  <a:srgbClr val="008000"/>
                </a:solidFill>
              </a:rPr>
              <a:t>on YouTube</a:t>
            </a:r>
            <a:r>
              <a:rPr lang="en-US" sz="2400" dirty="0" smtClean="0">
                <a:solidFill>
                  <a:srgbClr val="008000"/>
                </a:solidFill>
              </a:rPr>
              <a:t>:</a:t>
            </a:r>
          </a:p>
          <a:p>
            <a:pPr marL="234950" indent="-4763"/>
            <a:r>
              <a:rPr lang="en-US" sz="2400" dirty="0" smtClean="0">
                <a:solidFill>
                  <a:srgbClr val="008000"/>
                </a:solidFill>
                <a:hlinkClick r:id="rId3"/>
              </a:rPr>
              <a:t>https</a:t>
            </a:r>
            <a:r>
              <a:rPr lang="en-US" sz="2400" dirty="0">
                <a:solidFill>
                  <a:srgbClr val="008000"/>
                </a:solidFill>
                <a:hlinkClick r:id="rId3"/>
              </a:rPr>
              <a:t>://</a:t>
            </a:r>
            <a:r>
              <a:rPr lang="en-US" sz="2400" dirty="0" err="1">
                <a:solidFill>
                  <a:srgbClr val="008000"/>
                </a:solidFill>
                <a:hlinkClick r:id="rId3"/>
              </a:rPr>
              <a:t>www.youtube.com</a:t>
            </a:r>
            <a:r>
              <a:rPr lang="en-US" sz="2400" dirty="0">
                <a:solidFill>
                  <a:srgbClr val="008000"/>
                </a:solidFill>
                <a:hlinkClick r:id="rId3"/>
              </a:rPr>
              <a:t>/user/</a:t>
            </a:r>
            <a:r>
              <a:rPr lang="en-US" sz="2400" dirty="0" err="1">
                <a:solidFill>
                  <a:srgbClr val="008000"/>
                </a:solidFill>
                <a:hlinkClick r:id="rId3"/>
              </a:rPr>
              <a:t>uniprotvideos</a:t>
            </a:r>
            <a:endParaRPr lang="en-US" sz="2400" dirty="0" smtClean="0">
              <a:solidFill>
                <a:srgbClr val="008000"/>
              </a:solidFill>
            </a:endParaRPr>
          </a:p>
          <a:p>
            <a:pPr marL="234950" indent="-234950"/>
            <a:endParaRPr lang="en-US" sz="2400" dirty="0">
              <a:solidFill>
                <a:srgbClr val="008000"/>
              </a:solidFill>
            </a:endParaRPr>
          </a:p>
          <a:p>
            <a:pPr marL="234950" indent="-234950"/>
            <a:r>
              <a:rPr lang="en-US" sz="2400" dirty="0" smtClean="0">
                <a:solidFill>
                  <a:srgbClr val="008000"/>
                </a:solidFill>
              </a:rPr>
              <a:t>• A good introductory paper on BLAST:</a:t>
            </a:r>
          </a:p>
          <a:p>
            <a:pPr marL="234950" indent="-4763"/>
            <a:r>
              <a:rPr lang="en-US" sz="2400" dirty="0">
                <a:solidFill>
                  <a:srgbClr val="800000"/>
                </a:solidFill>
              </a:rPr>
              <a:t>Using BLAST to Teach “E-value-</a:t>
            </a:r>
            <a:r>
              <a:rPr lang="en-US" sz="2400" dirty="0" err="1">
                <a:solidFill>
                  <a:srgbClr val="800000"/>
                </a:solidFill>
              </a:rPr>
              <a:t>tionary</a:t>
            </a:r>
            <a:r>
              <a:rPr lang="en-US" sz="2400" dirty="0">
                <a:solidFill>
                  <a:srgbClr val="800000"/>
                </a:solidFill>
              </a:rPr>
              <a:t>” Concepts</a:t>
            </a:r>
          </a:p>
          <a:p>
            <a:pPr marL="234950" indent="-4763"/>
            <a:r>
              <a:rPr lang="en-US" sz="2400" dirty="0">
                <a:solidFill>
                  <a:srgbClr val="008000"/>
                </a:solidFill>
              </a:rPr>
              <a:t>Cheryl A. </a:t>
            </a:r>
            <a:r>
              <a:rPr lang="en-US" sz="2400" dirty="0" err="1">
                <a:solidFill>
                  <a:srgbClr val="008000"/>
                </a:solidFill>
              </a:rPr>
              <a:t>Kerfeld</a:t>
            </a:r>
            <a:r>
              <a:rPr lang="en-US" sz="2400" dirty="0">
                <a:solidFill>
                  <a:srgbClr val="008000"/>
                </a:solidFill>
              </a:rPr>
              <a:t> and Kathleen M. Scott</a:t>
            </a:r>
            <a:endParaRPr lang="en-US" sz="2400" dirty="0" smtClean="0">
              <a:solidFill>
                <a:srgbClr val="008000"/>
              </a:solidFill>
            </a:endParaRPr>
          </a:p>
          <a:p>
            <a:pPr marL="234950" indent="-4763"/>
            <a:r>
              <a:rPr lang="en-US" sz="2400" dirty="0">
                <a:solidFill>
                  <a:srgbClr val="008000"/>
                </a:solidFill>
                <a:hlinkClick r:id="rId4"/>
              </a:rPr>
              <a:t>http://</a:t>
            </a:r>
            <a:r>
              <a:rPr lang="en-US" sz="2400" dirty="0" err="1">
                <a:solidFill>
                  <a:srgbClr val="008000"/>
                </a:solidFill>
                <a:hlinkClick r:id="rId4"/>
              </a:rPr>
              <a:t>www.ncbi.nlm.nih.gov</a:t>
            </a:r>
            <a:r>
              <a:rPr lang="en-US" sz="2400" dirty="0">
                <a:solidFill>
                  <a:srgbClr val="008000"/>
                </a:solidFill>
                <a:hlinkClick r:id="rId4"/>
              </a:rPr>
              <a:t>/</a:t>
            </a:r>
            <a:r>
              <a:rPr lang="en-US" sz="2400" dirty="0" err="1">
                <a:solidFill>
                  <a:srgbClr val="008000"/>
                </a:solidFill>
                <a:hlinkClick r:id="rId4"/>
              </a:rPr>
              <a:t>pmc</a:t>
            </a:r>
            <a:r>
              <a:rPr lang="en-US" sz="2400" dirty="0">
                <a:solidFill>
                  <a:srgbClr val="008000"/>
                </a:solidFill>
                <a:hlinkClick r:id="rId4"/>
              </a:rPr>
              <a:t>/articles/PMC3032543/</a:t>
            </a:r>
            <a:endParaRPr lang="en-US" sz="2400" dirty="0">
              <a:solidFill>
                <a:srgbClr val="008000"/>
              </a:solidFill>
            </a:endParaRPr>
          </a:p>
          <a:p>
            <a:pPr marL="234950" indent="-234950"/>
            <a:endParaRPr lang="en-US" sz="2400" dirty="0">
              <a:solidFill>
                <a:srgbClr val="008000"/>
              </a:solidFill>
            </a:endParaRPr>
          </a:p>
          <a:p>
            <a:pPr marL="234950" indent="-234950"/>
            <a:r>
              <a:rPr lang="en-US" sz="2400" dirty="0" smtClean="0">
                <a:solidFill>
                  <a:srgbClr val="008000"/>
                </a:solidFill>
              </a:rPr>
              <a:t>• Our contact information:</a:t>
            </a:r>
          </a:p>
          <a:p>
            <a:pPr marL="234950" indent="-4763"/>
            <a:r>
              <a:rPr lang="en-US" sz="2400" dirty="0" smtClean="0">
                <a:solidFill>
                  <a:srgbClr val="800000"/>
                </a:solidFill>
              </a:rPr>
              <a:t>Cecilia </a:t>
            </a:r>
            <a:r>
              <a:rPr lang="en-US" sz="2400" dirty="0" err="1" smtClean="0">
                <a:solidFill>
                  <a:srgbClr val="800000"/>
                </a:solidFill>
              </a:rPr>
              <a:t>Arighi</a:t>
            </a:r>
            <a:r>
              <a:rPr lang="en-US" sz="2400" dirty="0" smtClean="0">
                <a:solidFill>
                  <a:srgbClr val="800000"/>
                </a:solidFill>
              </a:rPr>
              <a:t>: </a:t>
            </a:r>
            <a:r>
              <a:rPr lang="en-US" sz="2400" dirty="0" err="1" smtClean="0">
                <a:solidFill>
                  <a:srgbClr val="800000"/>
                </a:solidFill>
              </a:rPr>
              <a:t>arighi@dbi.udel.edu</a:t>
            </a:r>
            <a:endParaRPr lang="en-US" sz="2400" dirty="0" smtClean="0">
              <a:solidFill>
                <a:srgbClr val="800000"/>
              </a:solidFill>
            </a:endParaRPr>
          </a:p>
          <a:p>
            <a:pPr marL="234950" indent="-4763"/>
            <a:r>
              <a:rPr lang="en-US" sz="2400" dirty="0" err="1" smtClean="0">
                <a:solidFill>
                  <a:srgbClr val="800000"/>
                </a:solidFill>
              </a:rPr>
              <a:t>Hongzhan</a:t>
            </a:r>
            <a:r>
              <a:rPr lang="en-US" sz="2400" dirty="0" smtClean="0">
                <a:solidFill>
                  <a:srgbClr val="800000"/>
                </a:solidFill>
              </a:rPr>
              <a:t> Huang: </a:t>
            </a:r>
            <a:r>
              <a:rPr lang="en-US" sz="2400" dirty="0" err="1" smtClean="0">
                <a:solidFill>
                  <a:srgbClr val="800000"/>
                </a:solidFill>
              </a:rPr>
              <a:t>huang@dbi.udel.edu</a:t>
            </a:r>
            <a:endParaRPr lang="en-US" sz="2400" dirty="0" smtClean="0">
              <a:solidFill>
                <a:srgbClr val="800000"/>
              </a:solidFill>
            </a:endParaRPr>
          </a:p>
          <a:p>
            <a:pPr marL="234950" indent="-4763"/>
            <a:r>
              <a:rPr lang="en-US" sz="2400" dirty="0" smtClean="0">
                <a:solidFill>
                  <a:srgbClr val="800000"/>
                </a:solidFill>
              </a:rPr>
              <a:t>Karen Ross: ker25@georgetown.edu</a:t>
            </a:r>
          </a:p>
          <a:p>
            <a:pPr marL="234950" indent="-4763"/>
            <a:r>
              <a:rPr lang="en-US" sz="2400" dirty="0" smtClean="0">
                <a:solidFill>
                  <a:srgbClr val="800000"/>
                </a:solidFill>
              </a:rPr>
              <a:t>C.R. </a:t>
            </a:r>
            <a:r>
              <a:rPr lang="en-US" sz="2400" dirty="0" err="1" smtClean="0">
                <a:solidFill>
                  <a:srgbClr val="800000"/>
                </a:solidFill>
              </a:rPr>
              <a:t>Vinayaka</a:t>
            </a:r>
            <a:r>
              <a:rPr lang="en-US" sz="2400" dirty="0" smtClean="0">
                <a:solidFill>
                  <a:srgbClr val="800000"/>
                </a:solidFill>
              </a:rPr>
              <a:t>: </a:t>
            </a:r>
            <a:r>
              <a:rPr lang="en-US" sz="2400" dirty="0" err="1" smtClean="0">
                <a:solidFill>
                  <a:srgbClr val="800000"/>
                </a:solidFill>
              </a:rPr>
              <a:t>CR.Vinayaka@georgetown.edu</a:t>
            </a:r>
            <a:endParaRPr lang="en-US" sz="2400" dirty="0" smtClean="0">
              <a:solidFill>
                <a:srgbClr val="800000"/>
              </a:solidFill>
            </a:endParaRPr>
          </a:p>
          <a:p>
            <a:pPr marL="234950" indent="-4763"/>
            <a:r>
              <a:rPr lang="en-US" sz="2400" dirty="0" smtClean="0">
                <a:solidFill>
                  <a:srgbClr val="800000"/>
                </a:solidFill>
              </a:rPr>
              <a:t>Cathy Wu: </a:t>
            </a:r>
            <a:r>
              <a:rPr lang="en-US" sz="2400" dirty="0" err="1" smtClean="0">
                <a:solidFill>
                  <a:srgbClr val="800000"/>
                </a:solidFill>
              </a:rPr>
              <a:t>wuc@dbi.udel.edu</a:t>
            </a:r>
            <a:endParaRPr lang="en-US" sz="2400" dirty="0">
              <a:solidFill>
                <a:srgbClr val="800000"/>
              </a:solidFill>
            </a:endParaRPr>
          </a:p>
        </p:txBody>
      </p:sp>
    </p:spTree>
    <p:extLst>
      <p:ext uri="{BB962C8B-B14F-4D97-AF65-F5344CB8AC3E}">
        <p14:creationId xmlns:p14="http://schemas.microsoft.com/office/powerpoint/2010/main" val="61347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7559" y="195279"/>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smtClean="0">
                <a:solidFill>
                  <a:srgbClr val="000090"/>
                </a:solidFill>
                <a:latin typeface="Calibri" panose="020F0502020204030204" pitchFamily="34" charset="0"/>
                <a:ea typeface="ＭＳ Ｐゴシック"/>
                <a:cs typeface="Calibri" panose="020F0502020204030204" pitchFamily="34" charset="0"/>
              </a:rPr>
              <a:t>Deluge of sequence data</a:t>
            </a:r>
          </a:p>
        </p:txBody>
      </p:sp>
      <p:pic>
        <p:nvPicPr>
          <p:cNvPr id="7" name="Picture 2056" descr="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3" y="882787"/>
            <a:ext cx="5815038" cy="55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2233" y="6436999"/>
            <a:ext cx="4179349" cy="261610"/>
          </a:xfrm>
          <a:prstGeom prst="rect">
            <a:avLst/>
          </a:prstGeom>
        </p:spPr>
        <p:txBody>
          <a:bodyPr wrap="none">
            <a:spAutoFit/>
          </a:bodyPr>
          <a:lstStyle/>
          <a:p>
            <a:pPr>
              <a:defRPr/>
            </a:pPr>
            <a:r>
              <a:rPr lang="en-US" sz="1100" i="1" dirty="0"/>
              <a:t>Courtesy </a:t>
            </a:r>
            <a:r>
              <a:rPr lang="en-US" sz="1100" i="1" dirty="0" smtClean="0"/>
              <a:t>of </a:t>
            </a:r>
            <a:r>
              <a:rPr lang="en-US" sz="1100" i="1" dirty="0"/>
              <a:t>the Swiss-</a:t>
            </a:r>
            <a:r>
              <a:rPr lang="en-US" sz="1100" i="1" dirty="0" err="1"/>
              <a:t>Prot</a:t>
            </a:r>
            <a:r>
              <a:rPr lang="en-US" sz="1100" i="1" dirty="0"/>
              <a:t> group (SIB Swiss Institute of Bioinformatics)</a:t>
            </a:r>
            <a:endParaRPr lang="fr-CH" sz="1100" i="1" dirty="0">
              <a:latin typeface="Calibri" pitchFamily="34" charset="0"/>
              <a:cs typeface="Calibri" pitchFamily="34" charset="0"/>
            </a:endParaRPr>
          </a:p>
        </p:txBody>
      </p:sp>
      <p:pic>
        <p:nvPicPr>
          <p:cNvPr id="9" name="Picture 2" descr="http://www.scigenom.com/images/metagenom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484" y="3142967"/>
            <a:ext cx="2189589" cy="14597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007484" y="4616502"/>
            <a:ext cx="2284600" cy="215444"/>
          </a:xfrm>
          <a:prstGeom prst="rect">
            <a:avLst/>
          </a:prstGeom>
        </p:spPr>
        <p:txBody>
          <a:bodyPr wrap="none">
            <a:spAutoFit/>
          </a:bodyPr>
          <a:lstStyle/>
          <a:p>
            <a:r>
              <a:rPr lang="en-US" sz="800" dirty="0" err="1" smtClean="0"/>
              <a:t>Source:http</a:t>
            </a:r>
            <a:r>
              <a:rPr lang="en-US" sz="800" dirty="0"/>
              <a:t>://www.scigenom.com/metagenomics</a:t>
            </a:r>
          </a:p>
        </p:txBody>
      </p:sp>
      <p:pic>
        <p:nvPicPr>
          <p:cNvPr id="11" name="Picture 6" descr="http://www.laboratory-journal.com/sites/git-labor.de/files/images/special/24381705_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2246" y="1069703"/>
            <a:ext cx="1114592" cy="1440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polymorph.weigelworld.org/layout_files/logo_1001genomes_polymorp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96" y="2217316"/>
            <a:ext cx="1333500" cy="6191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221693" y="2817131"/>
            <a:ext cx="1571264" cy="215444"/>
          </a:xfrm>
          <a:prstGeom prst="rect">
            <a:avLst/>
          </a:prstGeom>
        </p:spPr>
        <p:txBody>
          <a:bodyPr wrap="none">
            <a:spAutoFit/>
          </a:bodyPr>
          <a:lstStyle/>
          <a:p>
            <a:r>
              <a:rPr lang="en-US" sz="800" dirty="0" err="1" smtClean="0"/>
              <a:t>Source:http</a:t>
            </a:r>
            <a:r>
              <a:rPr lang="en-US" sz="800" dirty="0"/>
              <a:t>://1001genomes.org/</a:t>
            </a:r>
          </a:p>
        </p:txBody>
      </p:sp>
      <p:pic>
        <p:nvPicPr>
          <p:cNvPr id="14" name="Picture 10" descr="https://www.broadinstitute.org/files/imagecache/large/news/images/2011/29_mammals_v1_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4333" y="5011785"/>
            <a:ext cx="1122507" cy="15162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rot="5400000">
            <a:off x="8101566" y="5662187"/>
            <a:ext cx="1869423" cy="215444"/>
          </a:xfrm>
          <a:prstGeom prst="rect">
            <a:avLst/>
          </a:prstGeom>
        </p:spPr>
        <p:txBody>
          <a:bodyPr wrap="none">
            <a:spAutoFit/>
          </a:bodyPr>
          <a:lstStyle/>
          <a:p>
            <a:r>
              <a:rPr lang="en-US" sz="800" dirty="0" err="1" smtClean="0"/>
              <a:t>Source:https</a:t>
            </a:r>
            <a:r>
              <a:rPr lang="en-US" sz="800" dirty="0"/>
              <a:t>://</a:t>
            </a:r>
            <a:r>
              <a:rPr lang="en-US" sz="800" dirty="0" smtClean="0"/>
              <a:t>www.broadinstitute.org/</a:t>
            </a:r>
            <a:endParaRPr lang="en-US" sz="800" dirty="0"/>
          </a:p>
        </p:txBody>
      </p:sp>
    </p:spTree>
    <p:extLst>
      <p:ext uri="{BB962C8B-B14F-4D97-AF65-F5344CB8AC3E}">
        <p14:creationId xmlns:p14="http://schemas.microsoft.com/office/powerpoint/2010/main" val="21388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tlas1965Cover"/>
          <p:cNvPicPr>
            <a:picLocks noChangeAspect="1" noChangeArrowheads="1"/>
          </p:cNvPicPr>
          <p:nvPr/>
        </p:nvPicPr>
        <p:blipFill>
          <a:blip r:embed="rId2" cstate="print">
            <a:extLst>
              <a:ext uri="{28A0092B-C50C-407E-A947-70E740481C1C}">
                <a14:useLocalDpi xmlns:a14="http://schemas.microsoft.com/office/drawing/2010/main" val="0"/>
              </a:ext>
            </a:extLst>
          </a:blip>
          <a:srcRect b="774"/>
          <a:stretch>
            <a:fillRect/>
          </a:stretch>
        </p:blipFill>
        <p:spPr bwMode="auto">
          <a:xfrm>
            <a:off x="5943633" y="753894"/>
            <a:ext cx="2953059" cy="397585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3" descr="MODayhoff_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821" y="1159203"/>
            <a:ext cx="3748394" cy="25832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0" y="0"/>
            <a:ext cx="9144000" cy="88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86493" tIns="43247" rIns="86493" bIns="43247" anchor="ctr">
            <a:spAutoFit/>
          </a:bodyPr>
          <a:lstStyle/>
          <a:p>
            <a:pPr algn="ctr" defTabSz="865188" fontAlgn="auto">
              <a:spcBef>
                <a:spcPts val="0"/>
              </a:spcBef>
              <a:spcAft>
                <a:spcPts val="0"/>
              </a:spcAft>
            </a:pPr>
            <a:r>
              <a:rPr lang="en-US" sz="3200" i="0" dirty="0">
                <a:solidFill>
                  <a:srgbClr val="002060"/>
                </a:solidFill>
                <a:latin typeface="Calibri" panose="020F0502020204030204" pitchFamily="34" charset="0"/>
                <a:ea typeface="Verdana" pitchFamily="34" charset="0"/>
                <a:cs typeface="Verdana" pitchFamily="34" charset="0"/>
              </a:rPr>
              <a:t>Dr. Margaret </a:t>
            </a:r>
            <a:r>
              <a:rPr lang="en-US" sz="3200" i="0" dirty="0" err="1" smtClean="0">
                <a:solidFill>
                  <a:srgbClr val="002060"/>
                </a:solidFill>
                <a:latin typeface="Calibri" panose="020F0502020204030204" pitchFamily="34" charset="0"/>
                <a:ea typeface="Verdana" pitchFamily="34" charset="0"/>
                <a:cs typeface="Verdana" pitchFamily="34" charset="0"/>
              </a:rPr>
              <a:t>Dayhoff</a:t>
            </a:r>
            <a:r>
              <a:rPr lang="en-US" sz="3200" i="0" dirty="0" smtClean="0">
                <a:solidFill>
                  <a:srgbClr val="002060"/>
                </a:solidFill>
                <a:latin typeface="Calibri" panose="020F0502020204030204" pitchFamily="34" charset="0"/>
                <a:ea typeface="Verdana" pitchFamily="34" charset="0"/>
                <a:cs typeface="Verdana" pitchFamily="34" charset="0"/>
              </a:rPr>
              <a:t> </a:t>
            </a:r>
          </a:p>
          <a:p>
            <a:pPr algn="ctr" defTabSz="865188" fontAlgn="auto">
              <a:spcBef>
                <a:spcPts val="0"/>
              </a:spcBef>
              <a:spcAft>
                <a:spcPts val="0"/>
              </a:spcAft>
            </a:pPr>
            <a:r>
              <a:rPr lang="en-US" sz="2000" i="0" dirty="0" smtClean="0">
                <a:solidFill>
                  <a:srgbClr val="002060"/>
                </a:solidFill>
                <a:latin typeface="Calibri" panose="020F0502020204030204" pitchFamily="34" charset="0"/>
                <a:ea typeface="Verdana" pitchFamily="34" charset="0"/>
                <a:cs typeface="Verdana" pitchFamily="34" charset="0"/>
              </a:rPr>
              <a:t>(</a:t>
            </a:r>
            <a:r>
              <a:rPr lang="en-US" sz="2000" i="0" dirty="0">
                <a:solidFill>
                  <a:srgbClr val="002060"/>
                </a:solidFill>
                <a:latin typeface="Calibri" panose="020F0502020204030204" pitchFamily="34" charset="0"/>
                <a:ea typeface="Verdana" pitchFamily="34" charset="0"/>
                <a:cs typeface="Verdana" pitchFamily="34" charset="0"/>
              </a:rPr>
              <a:t>1925 – 1983</a:t>
            </a:r>
            <a:r>
              <a:rPr lang="en-US" sz="2000" i="0" dirty="0" smtClean="0">
                <a:solidFill>
                  <a:srgbClr val="002060"/>
                </a:solidFill>
                <a:latin typeface="Calibri" panose="020F0502020204030204" pitchFamily="34" charset="0"/>
                <a:ea typeface="Verdana" pitchFamily="34" charset="0"/>
                <a:cs typeface="Verdana" pitchFamily="34" charset="0"/>
              </a:rPr>
              <a:t>)</a:t>
            </a:r>
            <a:endParaRPr lang="en-US" sz="2800" i="0" dirty="0">
              <a:solidFill>
                <a:srgbClr val="002060"/>
              </a:solidFill>
              <a:latin typeface="Calibri" panose="020F0502020204030204" pitchFamily="34" charset="0"/>
              <a:ea typeface="Verdana" pitchFamily="34" charset="0"/>
              <a:cs typeface="Verdana" pitchFamily="34" charset="0"/>
            </a:endParaRPr>
          </a:p>
        </p:txBody>
      </p:sp>
      <p:sp>
        <p:nvSpPr>
          <p:cNvPr id="14" name="Rectangle 7"/>
          <p:cNvSpPr>
            <a:spLocks noChangeArrowheads="1"/>
          </p:cNvSpPr>
          <p:nvPr/>
        </p:nvSpPr>
        <p:spPr bwMode="auto">
          <a:xfrm>
            <a:off x="0" y="3979500"/>
            <a:ext cx="597771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274320" indent="-274320" fontAlgn="auto">
              <a:spcBef>
                <a:spcPts val="0"/>
              </a:spcBef>
              <a:spcAft>
                <a:spcPts val="0"/>
              </a:spcAft>
              <a:buFontTx/>
              <a:buChar char="•"/>
              <a:tabLst>
                <a:tab pos="2803525" algn="l"/>
              </a:tabLst>
            </a:pPr>
            <a:r>
              <a:rPr lang="en-US" sz="2100" i="0" dirty="0" smtClean="0">
                <a:solidFill>
                  <a:prstClr val="black"/>
                </a:solidFill>
                <a:latin typeface="Calibri" pitchFamily="34" charset="0"/>
                <a:cs typeface="Calibri" pitchFamily="34" charset="0"/>
              </a:rPr>
              <a:t>Interested in the possibility of deducing the evolutionary connections of the biological world from sequence evidence</a:t>
            </a:r>
          </a:p>
          <a:p>
            <a:pPr marL="274320" indent="-274320" fontAlgn="auto">
              <a:spcBef>
                <a:spcPts val="0"/>
              </a:spcBef>
              <a:spcAft>
                <a:spcPts val="0"/>
              </a:spcAft>
              <a:buFontTx/>
              <a:buChar char="•"/>
              <a:tabLst>
                <a:tab pos="2803525" algn="l"/>
              </a:tabLst>
            </a:pPr>
            <a:r>
              <a:rPr lang="en-US" sz="2100" i="0" dirty="0" smtClean="0">
                <a:solidFill>
                  <a:prstClr val="black"/>
                </a:solidFill>
                <a:latin typeface="Calibri" pitchFamily="34" charset="0"/>
                <a:cs typeface="Calibri" pitchFamily="34" charset="0"/>
              </a:rPr>
              <a:t>Formulated the first probability model of protein evolution - </a:t>
            </a:r>
            <a:r>
              <a:rPr lang="en-US" sz="2100" i="0" dirty="0" smtClean="0">
                <a:solidFill>
                  <a:srgbClr val="993366"/>
                </a:solidFill>
                <a:latin typeface="Calibri" pitchFamily="34" charset="0"/>
                <a:cs typeface="Calibri" pitchFamily="34" charset="0"/>
              </a:rPr>
              <a:t>PAM </a:t>
            </a:r>
            <a:r>
              <a:rPr lang="en-US" sz="2100" i="0" dirty="0">
                <a:solidFill>
                  <a:srgbClr val="993366"/>
                </a:solidFill>
                <a:latin typeface="Calibri" pitchFamily="34" charset="0"/>
                <a:cs typeface="Calibri" pitchFamily="34" charset="0"/>
              </a:rPr>
              <a:t>substitution matrix</a:t>
            </a:r>
            <a:r>
              <a:rPr lang="en-US" sz="2100" dirty="0">
                <a:solidFill>
                  <a:srgbClr val="993366"/>
                </a:solidFill>
                <a:latin typeface="Calibri" pitchFamily="34" charset="0"/>
                <a:cs typeface="Calibri" pitchFamily="34" charset="0"/>
              </a:rPr>
              <a:t>   </a:t>
            </a:r>
            <a:endParaRPr lang="en-US" sz="2100" i="0" dirty="0">
              <a:solidFill>
                <a:srgbClr val="993366"/>
              </a:solidFill>
              <a:latin typeface="Calibri" pitchFamily="34" charset="0"/>
              <a:cs typeface="Calibri" pitchFamily="34" charset="0"/>
            </a:endParaRPr>
          </a:p>
          <a:p>
            <a:pPr marL="274320" indent="-274320" fontAlgn="auto">
              <a:spcBef>
                <a:spcPts val="0"/>
              </a:spcBef>
              <a:spcAft>
                <a:spcPts val="0"/>
              </a:spcAft>
              <a:buFontTx/>
              <a:buChar char="•"/>
              <a:tabLst>
                <a:tab pos="2803525" algn="l"/>
              </a:tabLst>
            </a:pPr>
            <a:r>
              <a:rPr lang="en-US" sz="2100" i="0" dirty="0" smtClean="0">
                <a:solidFill>
                  <a:prstClr val="black"/>
                </a:solidFill>
                <a:latin typeface="Calibri" pitchFamily="34" charset="0"/>
                <a:cs typeface="Calibri" pitchFamily="34" charset="0"/>
              </a:rPr>
              <a:t>The </a:t>
            </a:r>
            <a:r>
              <a:rPr lang="en-US" sz="2100" i="0" dirty="0">
                <a:solidFill>
                  <a:prstClr val="black"/>
                </a:solidFill>
                <a:latin typeface="Calibri" pitchFamily="34" charset="0"/>
                <a:cs typeface="Calibri" pitchFamily="34" charset="0"/>
              </a:rPr>
              <a:t>origin of the single-letter </a:t>
            </a:r>
            <a:r>
              <a:rPr lang="en-US" sz="2100" i="0" dirty="0" smtClean="0">
                <a:solidFill>
                  <a:prstClr val="black"/>
                </a:solidFill>
                <a:latin typeface="Calibri" pitchFamily="34" charset="0"/>
                <a:cs typeface="Calibri" pitchFamily="34" charset="0"/>
              </a:rPr>
              <a:t>AA code</a:t>
            </a:r>
          </a:p>
        </p:txBody>
      </p:sp>
      <p:sp>
        <p:nvSpPr>
          <p:cNvPr id="15" name="Rectangle 7"/>
          <p:cNvSpPr>
            <a:spLocks noChangeArrowheads="1"/>
          </p:cNvSpPr>
          <p:nvPr/>
        </p:nvSpPr>
        <p:spPr bwMode="auto">
          <a:xfrm>
            <a:off x="0" y="5971763"/>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274320" indent="-274320" fontAlgn="auto">
              <a:spcBef>
                <a:spcPts val="0"/>
              </a:spcBef>
              <a:spcAft>
                <a:spcPts val="0"/>
              </a:spcAft>
              <a:buFontTx/>
              <a:buChar char="•"/>
              <a:tabLst>
                <a:tab pos="2803525" algn="l"/>
              </a:tabLst>
            </a:pPr>
            <a:r>
              <a:rPr lang="en-US" sz="2100" i="0" dirty="0" smtClean="0">
                <a:solidFill>
                  <a:prstClr val="black"/>
                </a:solidFill>
                <a:latin typeface="Calibri" pitchFamily="34" charset="0"/>
                <a:cs typeface="Calibri" pitchFamily="34" charset="0"/>
              </a:rPr>
              <a:t>Published the </a:t>
            </a:r>
            <a:r>
              <a:rPr lang="en-US" sz="2100" i="0" dirty="0" smtClean="0">
                <a:solidFill>
                  <a:srgbClr val="993366"/>
                </a:solidFill>
                <a:latin typeface="Calibri" pitchFamily="34" charset="0"/>
                <a:cs typeface="Calibri" pitchFamily="34" charset="0"/>
              </a:rPr>
              <a:t>Atlas of Protein Sequence and Structure</a:t>
            </a:r>
            <a:r>
              <a:rPr lang="en-US" sz="2100" i="0" dirty="0" smtClean="0">
                <a:solidFill>
                  <a:prstClr val="black"/>
                </a:solidFill>
                <a:latin typeface="Calibri" pitchFamily="34" charset="0"/>
                <a:cs typeface="Calibri" pitchFamily="34" charset="0"/>
              </a:rPr>
              <a:t> (1965-79), which became the </a:t>
            </a:r>
            <a:r>
              <a:rPr lang="en-US" sz="2100" i="0" dirty="0" smtClean="0">
                <a:solidFill>
                  <a:srgbClr val="993366"/>
                </a:solidFill>
                <a:latin typeface="Calibri" pitchFamily="34" charset="0"/>
                <a:cs typeface="Calibri" pitchFamily="34" charset="0"/>
              </a:rPr>
              <a:t>Protein Information Resource Protein Sequence Database (PIR-PSD)</a:t>
            </a:r>
            <a:endParaRPr lang="en-US" sz="2100" b="1" i="0" dirty="0">
              <a:solidFill>
                <a:srgbClr val="993366"/>
              </a:solidFill>
              <a:latin typeface="Calibri" pitchFamily="34" charset="0"/>
              <a:cs typeface="Calibri" pitchFamily="34" charset="0"/>
            </a:endParaRPr>
          </a:p>
        </p:txBody>
      </p:sp>
      <p:sp>
        <p:nvSpPr>
          <p:cNvPr id="16" name="Slide Number Placeholder 5"/>
          <p:cNvSpPr>
            <a:spLocks noGrp="1"/>
          </p:cNvSpPr>
          <p:nvPr>
            <p:ph type="sldNum" sz="quarter" idx="12"/>
          </p:nvPr>
        </p:nvSpPr>
        <p:spPr>
          <a:xfrm>
            <a:off x="6843713" y="6492875"/>
            <a:ext cx="2133600" cy="365125"/>
          </a:xfrm>
        </p:spPr>
        <p:txBody>
          <a:bodyPr/>
          <a:lstStyle/>
          <a:p>
            <a:fld id="{463EDBB2-4833-4CE9-A7E0-B224455D2AA0}"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410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6874" y="1285203"/>
            <a:ext cx="8686800" cy="1348718"/>
            <a:chOff x="299424" y="1285203"/>
            <a:chExt cx="8686800" cy="1348718"/>
          </a:xfrm>
        </p:grpSpPr>
        <p:pic>
          <p:nvPicPr>
            <p:cNvPr id="6" name="Picture 5" descr="Dayhoff1.jpg"/>
            <p:cNvPicPr>
              <a:picLocks noChangeAspect="1"/>
            </p:cNvPicPr>
            <p:nvPr/>
          </p:nvPicPr>
          <p:blipFill rotWithShape="1">
            <a:blip r:embed="rId2">
              <a:extLst>
                <a:ext uri="{28A0092B-C50C-407E-A947-70E740481C1C}">
                  <a14:useLocalDpi xmlns:a14="http://schemas.microsoft.com/office/drawing/2010/main" val="0"/>
                </a:ext>
              </a:extLst>
            </a:blip>
            <a:srcRect l="26786" t="21863" b="69076"/>
            <a:stretch/>
          </p:blipFill>
          <p:spPr>
            <a:xfrm>
              <a:off x="299424" y="1285203"/>
              <a:ext cx="8686800" cy="1025066"/>
            </a:xfrm>
            <a:prstGeom prst="rect">
              <a:avLst/>
            </a:prstGeom>
          </p:spPr>
        </p:pic>
        <p:sp>
          <p:nvSpPr>
            <p:cNvPr id="8" name="TextBox 7"/>
            <p:cNvSpPr txBox="1"/>
            <p:nvPr/>
          </p:nvSpPr>
          <p:spPr>
            <a:xfrm>
              <a:off x="299424" y="2326144"/>
              <a:ext cx="8083125" cy="307777"/>
            </a:xfrm>
            <a:prstGeom prst="rect">
              <a:avLst/>
            </a:prstGeom>
            <a:noFill/>
          </p:spPr>
          <p:txBody>
            <a:bodyPr wrap="none" rtlCol="0">
              <a:spAutoFit/>
            </a:bodyPr>
            <a:lstStyle/>
            <a:p>
              <a:r>
                <a:rPr lang="en-US" sz="1400" dirty="0" smtClean="0"/>
                <a:t>Margaret O. </a:t>
              </a:r>
              <a:r>
                <a:rPr lang="en-US" sz="1400" dirty="0" err="1" smtClean="0"/>
                <a:t>Dayhoff</a:t>
              </a:r>
              <a:r>
                <a:rPr lang="en-US" sz="1400" dirty="0" smtClean="0"/>
                <a:t> to Susan </a:t>
              </a:r>
              <a:r>
                <a:rPr lang="en-US" sz="1400" dirty="0" err="1" smtClean="0"/>
                <a:t>Tideman</a:t>
              </a:r>
              <a:r>
                <a:rPr lang="en-US" sz="1400" dirty="0" smtClean="0"/>
                <a:t>, 18 October 1968, National Biomedical Research Foundation Archives</a:t>
              </a:r>
              <a:endParaRPr lang="en-US" sz="1400" dirty="0"/>
            </a:p>
          </p:txBody>
        </p:sp>
      </p:grpSp>
      <p:sp>
        <p:nvSpPr>
          <p:cNvPr id="9" name="TextBox 8"/>
          <p:cNvSpPr txBox="1"/>
          <p:nvPr/>
        </p:nvSpPr>
        <p:spPr>
          <a:xfrm>
            <a:off x="134324" y="6396606"/>
            <a:ext cx="6715913" cy="307777"/>
          </a:xfrm>
          <a:prstGeom prst="rect">
            <a:avLst/>
          </a:prstGeom>
          <a:noFill/>
        </p:spPr>
        <p:txBody>
          <a:bodyPr wrap="none" rtlCol="0">
            <a:spAutoFit/>
          </a:bodyPr>
          <a:lstStyle/>
          <a:p>
            <a:r>
              <a:rPr lang="en-US" sz="1400" dirty="0"/>
              <a:t>Quoted in: An Introduction to Molecular Evolution and </a:t>
            </a:r>
            <a:r>
              <a:rPr lang="en-US" sz="1400" dirty="0" err="1"/>
              <a:t>Phylogenetics</a:t>
            </a:r>
            <a:r>
              <a:rPr lang="en-US" sz="1400" dirty="0"/>
              <a:t> by </a:t>
            </a:r>
            <a:r>
              <a:rPr lang="en-US" sz="1400" dirty="0" err="1"/>
              <a:t>Lindell</a:t>
            </a:r>
            <a:r>
              <a:rPr lang="en-US" sz="1400" dirty="0"/>
              <a:t> </a:t>
            </a:r>
            <a:r>
              <a:rPr lang="en-US" sz="1400" dirty="0" err="1"/>
              <a:t>Bromham</a:t>
            </a:r>
            <a:endParaRPr lang="en-US" sz="1400" dirty="0"/>
          </a:p>
        </p:txBody>
      </p:sp>
      <p:grpSp>
        <p:nvGrpSpPr>
          <p:cNvPr id="14" name="Group 13"/>
          <p:cNvGrpSpPr/>
          <p:nvPr/>
        </p:nvGrpSpPr>
        <p:grpSpPr>
          <a:xfrm>
            <a:off x="216874" y="3112129"/>
            <a:ext cx="8686800" cy="1624773"/>
            <a:chOff x="134324" y="3112129"/>
            <a:chExt cx="8686800" cy="1624773"/>
          </a:xfrm>
        </p:grpSpPr>
        <p:pic>
          <p:nvPicPr>
            <p:cNvPr id="10" name="Picture 9" descr="Dayhoff3.jpg"/>
            <p:cNvPicPr>
              <a:picLocks noChangeAspect="1"/>
            </p:cNvPicPr>
            <p:nvPr/>
          </p:nvPicPr>
          <p:blipFill rotWithShape="1">
            <a:blip r:embed="rId3">
              <a:extLst>
                <a:ext uri="{28A0092B-C50C-407E-A947-70E740481C1C}">
                  <a14:useLocalDpi xmlns:a14="http://schemas.microsoft.com/office/drawing/2010/main" val="0"/>
                </a:ext>
              </a:extLst>
            </a:blip>
            <a:srcRect l="32294" t="17945" r="8327" b="27444"/>
            <a:stretch/>
          </p:blipFill>
          <p:spPr>
            <a:xfrm>
              <a:off x="134324" y="3112129"/>
              <a:ext cx="8686800" cy="1316996"/>
            </a:xfrm>
            <a:prstGeom prst="rect">
              <a:avLst/>
            </a:prstGeom>
          </p:spPr>
        </p:pic>
        <p:sp>
          <p:nvSpPr>
            <p:cNvPr id="12" name="TextBox 11"/>
            <p:cNvSpPr txBox="1"/>
            <p:nvPr/>
          </p:nvSpPr>
          <p:spPr>
            <a:xfrm>
              <a:off x="299424" y="4429125"/>
              <a:ext cx="7946456" cy="307777"/>
            </a:xfrm>
            <a:prstGeom prst="rect">
              <a:avLst/>
            </a:prstGeom>
            <a:noFill/>
          </p:spPr>
          <p:txBody>
            <a:bodyPr wrap="none" rtlCol="0">
              <a:spAutoFit/>
            </a:bodyPr>
            <a:lstStyle/>
            <a:p>
              <a:r>
                <a:rPr lang="en-US" sz="1400" dirty="0" smtClean="0"/>
                <a:t>Margaret O. </a:t>
              </a:r>
              <a:r>
                <a:rPr lang="en-US" sz="1400" dirty="0" err="1" smtClean="0"/>
                <a:t>Dayhoff</a:t>
              </a:r>
              <a:r>
                <a:rPr lang="en-US" sz="1400" dirty="0" smtClean="0"/>
                <a:t> to Carl Berkley, 27 February 1967, National Biomedical Research Foundation Archives</a:t>
              </a:r>
              <a:endParaRPr lang="en-US" sz="1400" dirty="0"/>
            </a:p>
          </p:txBody>
        </p:sp>
        <p:sp>
          <p:nvSpPr>
            <p:cNvPr id="13" name="Rectangle 12"/>
            <p:cNvSpPr/>
            <p:nvPr/>
          </p:nvSpPr>
          <p:spPr>
            <a:xfrm>
              <a:off x="134324" y="3112129"/>
              <a:ext cx="8686800" cy="1316996"/>
            </a:xfrm>
            <a:prstGeom prst="rect">
              <a:avLst/>
            </a:prstGeom>
            <a:solidFill>
              <a:schemeClr val="bg2">
                <a:lumMod val="75000"/>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9787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76451" y="1018529"/>
            <a:ext cx="9156713" cy="954107"/>
          </a:xfrm>
          <a:prstGeom prst="rect">
            <a:avLst/>
          </a:prstGeom>
          <a:noFill/>
          <a:ln>
            <a:noFill/>
          </a:ln>
        </p:spPr>
        <p:txBody>
          <a:bodyPr wrap="square" rtlCol="0">
            <a:spAutoFit/>
          </a:bodyPr>
          <a:lstStyle/>
          <a:p>
            <a:pPr algn="ctr"/>
            <a:endParaRPr lang="en-US" sz="2800" b="1" dirty="0"/>
          </a:p>
          <a:p>
            <a:pPr algn="ctr"/>
            <a:endParaRPr lang="en-US" sz="2800" b="1" dirty="0"/>
          </a:p>
        </p:txBody>
      </p:sp>
      <p:grpSp>
        <p:nvGrpSpPr>
          <p:cNvPr id="8" name="Group 7"/>
          <p:cNvGrpSpPr/>
          <p:nvPr/>
        </p:nvGrpSpPr>
        <p:grpSpPr>
          <a:xfrm>
            <a:off x="-6888254" y="635304"/>
            <a:ext cx="864017" cy="129940"/>
            <a:chOff x="868680" y="784460"/>
            <a:chExt cx="864017" cy="129940"/>
          </a:xfrm>
          <a:noFill/>
        </p:grpSpPr>
        <p:sp>
          <p:nvSpPr>
            <p:cNvPr id="9" name="Rectangle 8"/>
            <p:cNvSpPr/>
            <p:nvPr/>
          </p:nvSpPr>
          <p:spPr>
            <a:xfrm>
              <a:off x="868680" y="784860"/>
              <a:ext cx="350520" cy="12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82177" y="784460"/>
              <a:ext cx="350520" cy="12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2"/>
          <a:stretch>
            <a:fillRect/>
          </a:stretch>
        </p:blipFill>
        <p:spPr>
          <a:xfrm>
            <a:off x="1892200" y="1272207"/>
            <a:ext cx="5321138" cy="4462670"/>
          </a:xfrm>
          <a:prstGeom prst="rect">
            <a:avLst/>
          </a:prstGeom>
          <a:ln>
            <a:solidFill>
              <a:srgbClr val="0070C0"/>
            </a:solidFill>
          </a:ln>
        </p:spPr>
      </p:pic>
      <p:sp>
        <p:nvSpPr>
          <p:cNvPr id="12" name="Rounded Rectangular Callout 11"/>
          <p:cNvSpPr/>
          <p:nvPr/>
        </p:nvSpPr>
        <p:spPr>
          <a:xfrm>
            <a:off x="78975" y="1272209"/>
            <a:ext cx="1802574" cy="1099931"/>
          </a:xfrm>
          <a:prstGeom prst="wedgeRoundRectCallout">
            <a:avLst>
              <a:gd name="adj1" fmla="val 89789"/>
              <a:gd name="adj2" fmla="val 5550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Hub for protein functional information</a:t>
            </a:r>
            <a:endParaRPr lang="en-US" dirty="0"/>
          </a:p>
        </p:txBody>
      </p:sp>
      <p:sp>
        <p:nvSpPr>
          <p:cNvPr id="13" name="Rounded Rectangular Callout 12"/>
          <p:cNvSpPr/>
          <p:nvPr/>
        </p:nvSpPr>
        <p:spPr>
          <a:xfrm>
            <a:off x="78975" y="2727876"/>
            <a:ext cx="1802575" cy="1473062"/>
          </a:xfrm>
          <a:prstGeom prst="wedgeRoundRectCallout">
            <a:avLst>
              <a:gd name="adj1" fmla="val 96405"/>
              <a:gd name="adj2" fmla="val -1678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Ontological representation of </a:t>
            </a:r>
            <a:r>
              <a:rPr lang="en-US" dirty="0" err="1">
                <a:solidFill>
                  <a:schemeClr val="tx1"/>
                </a:solidFill>
              </a:rPr>
              <a:t>proteoforms</a:t>
            </a:r>
            <a:r>
              <a:rPr lang="en-US" dirty="0">
                <a:solidFill>
                  <a:schemeClr val="tx1"/>
                </a:solidFill>
              </a:rPr>
              <a:t> and protein complexes</a:t>
            </a:r>
            <a:endParaRPr lang="en-US" dirty="0"/>
          </a:p>
        </p:txBody>
      </p:sp>
      <p:sp>
        <p:nvSpPr>
          <p:cNvPr id="14" name="Rounded Rectangular Callout 13"/>
          <p:cNvSpPr/>
          <p:nvPr/>
        </p:nvSpPr>
        <p:spPr>
          <a:xfrm>
            <a:off x="7088454" y="1721203"/>
            <a:ext cx="1688691" cy="1006673"/>
          </a:xfrm>
          <a:prstGeom prst="wedgeRoundRectCallout">
            <a:avLst>
              <a:gd name="adj1" fmla="val -149880"/>
              <a:gd name="adj2" fmla="val 7858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warehouse</a:t>
            </a:r>
            <a:endParaRPr lang="en-US" dirty="0">
              <a:solidFill>
                <a:schemeClr val="tx1"/>
              </a:solidFill>
            </a:endParaRPr>
          </a:p>
        </p:txBody>
      </p:sp>
      <p:sp>
        <p:nvSpPr>
          <p:cNvPr id="15" name="Rounded Rectangular Callout 14"/>
          <p:cNvSpPr/>
          <p:nvPr/>
        </p:nvSpPr>
        <p:spPr>
          <a:xfrm>
            <a:off x="7323059" y="3074505"/>
            <a:ext cx="1664257" cy="1126435"/>
          </a:xfrm>
          <a:prstGeom prst="wedgeRoundRectCallout">
            <a:avLst>
              <a:gd name="adj1" fmla="val -72641"/>
              <a:gd name="adj2" fmla="val -4791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Access to text mining tools</a:t>
            </a:r>
          </a:p>
        </p:txBody>
      </p:sp>
      <p:sp>
        <p:nvSpPr>
          <p:cNvPr id="16" name="Rectangle 15"/>
          <p:cNvSpPr/>
          <p:nvPr/>
        </p:nvSpPr>
        <p:spPr>
          <a:xfrm>
            <a:off x="1535526" y="24010"/>
            <a:ext cx="5803991" cy="923330"/>
          </a:xfrm>
          <a:prstGeom prst="rect">
            <a:avLst/>
          </a:prstGeom>
        </p:spPr>
        <p:txBody>
          <a:bodyPr wrap="square">
            <a:spAutoFit/>
          </a:bodyPr>
          <a:lstStyle/>
          <a:p>
            <a:pPr algn="ctr"/>
            <a:r>
              <a:rPr lang="en-US" sz="3600" dirty="0" smtClean="0">
                <a:solidFill>
                  <a:srgbClr val="000090"/>
                </a:solidFill>
                <a:latin typeface="+mj-lt"/>
              </a:rPr>
              <a:t>Protein Information Resource</a:t>
            </a:r>
          </a:p>
          <a:p>
            <a:pPr algn="ctr"/>
            <a:r>
              <a:rPr lang="en-US" i="1" dirty="0" smtClean="0">
                <a:solidFill>
                  <a:srgbClr val="000090"/>
                </a:solidFill>
              </a:rPr>
              <a:t>http://proteininformationresource.org</a:t>
            </a:r>
            <a:endParaRPr lang="en-US" i="1" dirty="0">
              <a:solidFill>
                <a:srgbClr val="000090"/>
              </a:solidFill>
            </a:endParaRPr>
          </a:p>
        </p:txBody>
      </p:sp>
      <p:sp>
        <p:nvSpPr>
          <p:cNvPr id="17" name="Rounded Rectangular Callout 16"/>
          <p:cNvSpPr/>
          <p:nvPr/>
        </p:nvSpPr>
        <p:spPr>
          <a:xfrm>
            <a:off x="3651493" y="4597322"/>
            <a:ext cx="2208663" cy="1006673"/>
          </a:xfrm>
          <a:prstGeom prst="wedgeRoundRectCallout">
            <a:avLst>
              <a:gd name="adj1" fmla="val -73258"/>
              <a:gd name="adj2" fmla="val 4197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 Mining and Data Mining Integration</a:t>
            </a:r>
            <a:endParaRPr lang="en-US" dirty="0">
              <a:solidFill>
                <a:schemeClr val="tx1"/>
              </a:solidFill>
            </a:endParaRPr>
          </a:p>
        </p:txBody>
      </p:sp>
      <p:grpSp>
        <p:nvGrpSpPr>
          <p:cNvPr id="18" name="Group 20"/>
          <p:cNvGrpSpPr/>
          <p:nvPr/>
        </p:nvGrpSpPr>
        <p:grpSpPr>
          <a:xfrm>
            <a:off x="266309" y="6267308"/>
            <a:ext cx="8807808" cy="492605"/>
            <a:chOff x="148855" y="6065885"/>
            <a:chExt cx="8807808" cy="492605"/>
          </a:xfrm>
        </p:grpSpPr>
        <p:pic>
          <p:nvPicPr>
            <p:cNvPr id="19" name="Picture 3"/>
            <p:cNvPicPr>
              <a:picLocks noChangeAspect="1" noChangeArrowheads="1"/>
            </p:cNvPicPr>
            <p:nvPr/>
          </p:nvPicPr>
          <p:blipFill>
            <a:blip r:embed="rId3" cstate="print"/>
            <a:srcRect/>
            <a:stretch>
              <a:fillRect/>
            </a:stretch>
          </p:blipFill>
          <p:spPr bwMode="auto">
            <a:xfrm>
              <a:off x="2176570" y="6065885"/>
              <a:ext cx="1064526" cy="492605"/>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4664616" y="6086731"/>
              <a:ext cx="490368" cy="450912"/>
            </a:xfrm>
            <a:prstGeom prst="rect">
              <a:avLst/>
            </a:prstGeom>
            <a:noFill/>
            <a:ln w="9525">
              <a:noFill/>
              <a:miter lim="800000"/>
              <a:headEnd/>
              <a:tailEnd/>
            </a:ln>
            <a:effectLst/>
          </p:spPr>
        </p:pic>
        <p:pic>
          <p:nvPicPr>
            <p:cNvPr id="21" name="Picture 4"/>
            <p:cNvPicPr>
              <a:picLocks noChangeAspect="1" noChangeArrowheads="1"/>
            </p:cNvPicPr>
            <p:nvPr/>
          </p:nvPicPr>
          <p:blipFill>
            <a:blip r:embed="rId5" cstate="print"/>
            <a:srcRect/>
            <a:stretch>
              <a:fillRect/>
            </a:stretch>
          </p:blipFill>
          <p:spPr bwMode="auto">
            <a:xfrm>
              <a:off x="3296767" y="6085131"/>
              <a:ext cx="1248810" cy="454113"/>
            </a:xfrm>
            <a:prstGeom prst="rect">
              <a:avLst/>
            </a:prstGeom>
            <a:noFill/>
            <a:ln w="9525">
              <a:noFill/>
              <a:miter lim="800000"/>
              <a:headEnd/>
              <a:tailEnd/>
            </a:ln>
          </p:spPr>
        </p:pic>
        <p:pic>
          <p:nvPicPr>
            <p:cNvPr id="22" name="Picture 5"/>
            <p:cNvPicPr>
              <a:picLocks noChangeAspect="1" noChangeArrowheads="1"/>
            </p:cNvPicPr>
            <p:nvPr/>
          </p:nvPicPr>
          <p:blipFill>
            <a:blip r:embed="rId6" cstate="print"/>
            <a:srcRect/>
            <a:stretch>
              <a:fillRect/>
            </a:stretch>
          </p:blipFill>
          <p:spPr bwMode="auto">
            <a:xfrm>
              <a:off x="7169328" y="6109214"/>
              <a:ext cx="1108549" cy="405947"/>
            </a:xfrm>
            <a:prstGeom prst="rect">
              <a:avLst/>
            </a:prstGeom>
            <a:noFill/>
            <a:ln w="9525">
              <a:noFill/>
              <a:miter lim="800000"/>
              <a:headEnd/>
              <a:tailEnd/>
            </a:ln>
          </p:spPr>
        </p:pic>
        <p:pic>
          <p:nvPicPr>
            <p:cNvPr id="23" name="Picture 6"/>
            <p:cNvPicPr>
              <a:picLocks noChangeAspect="1" noChangeArrowheads="1"/>
            </p:cNvPicPr>
            <p:nvPr/>
          </p:nvPicPr>
          <p:blipFill>
            <a:blip r:embed="rId7" cstate="print"/>
            <a:srcRect/>
            <a:stretch>
              <a:fillRect/>
            </a:stretch>
          </p:blipFill>
          <p:spPr bwMode="auto">
            <a:xfrm>
              <a:off x="6153049" y="6105697"/>
              <a:ext cx="945088" cy="412980"/>
            </a:xfrm>
            <a:prstGeom prst="rect">
              <a:avLst/>
            </a:prstGeom>
            <a:noFill/>
            <a:ln w="9525">
              <a:noFill/>
              <a:miter lim="800000"/>
              <a:headEnd/>
              <a:tailEnd/>
            </a:ln>
          </p:spPr>
        </p:pic>
        <p:pic>
          <p:nvPicPr>
            <p:cNvPr id="24" name="Picture 7"/>
            <p:cNvPicPr>
              <a:picLocks noChangeAspect="1" noChangeArrowheads="1"/>
            </p:cNvPicPr>
            <p:nvPr/>
          </p:nvPicPr>
          <p:blipFill>
            <a:blip r:embed="rId8" cstate="print"/>
            <a:srcRect/>
            <a:stretch>
              <a:fillRect/>
            </a:stretch>
          </p:blipFill>
          <p:spPr bwMode="auto">
            <a:xfrm>
              <a:off x="5231072" y="6135247"/>
              <a:ext cx="850997" cy="353880"/>
            </a:xfrm>
            <a:prstGeom prst="rect">
              <a:avLst/>
            </a:prstGeom>
            <a:noFill/>
            <a:ln w="9525">
              <a:noFill/>
              <a:miter lim="800000"/>
              <a:headEnd/>
              <a:tailEnd/>
            </a:ln>
          </p:spPr>
        </p:pic>
        <p:pic>
          <p:nvPicPr>
            <p:cNvPr id="25" name="Picture 2"/>
            <p:cNvPicPr>
              <a:picLocks noChangeAspect="1" noChangeArrowheads="1"/>
            </p:cNvPicPr>
            <p:nvPr/>
          </p:nvPicPr>
          <p:blipFill>
            <a:blip r:embed="rId9" cstate="print"/>
            <a:srcRect/>
            <a:stretch>
              <a:fillRect/>
            </a:stretch>
          </p:blipFill>
          <p:spPr bwMode="auto">
            <a:xfrm>
              <a:off x="148855" y="6109447"/>
              <a:ext cx="1293205" cy="405481"/>
            </a:xfrm>
            <a:prstGeom prst="rect">
              <a:avLst/>
            </a:prstGeom>
            <a:noFill/>
            <a:ln w="9525">
              <a:noFill/>
              <a:miter lim="800000"/>
              <a:headEnd/>
              <a:tailEnd/>
            </a:ln>
          </p:spPr>
        </p:pic>
        <p:pic>
          <p:nvPicPr>
            <p:cNvPr id="26" name="Picture 4"/>
            <p:cNvPicPr>
              <a:picLocks noChangeAspect="1" noChangeArrowheads="1"/>
            </p:cNvPicPr>
            <p:nvPr/>
          </p:nvPicPr>
          <p:blipFill>
            <a:blip r:embed="rId10" cstate="print"/>
            <a:srcRect/>
            <a:stretch>
              <a:fillRect/>
            </a:stretch>
          </p:blipFill>
          <p:spPr bwMode="auto">
            <a:xfrm>
              <a:off x="1514396" y="6074738"/>
              <a:ext cx="616085" cy="474899"/>
            </a:xfrm>
            <a:prstGeom prst="rect">
              <a:avLst/>
            </a:prstGeom>
            <a:noFill/>
            <a:ln w="9525">
              <a:noFill/>
              <a:miter lim="800000"/>
              <a:headEnd/>
              <a:tailEnd/>
            </a:ln>
          </p:spPr>
        </p:pic>
        <p:pic>
          <p:nvPicPr>
            <p:cNvPr id="27" name="Picture 2"/>
            <p:cNvPicPr>
              <a:picLocks noChangeAspect="1" noChangeArrowheads="1"/>
            </p:cNvPicPr>
            <p:nvPr/>
          </p:nvPicPr>
          <p:blipFill>
            <a:blip r:embed="rId11" cstate="print"/>
            <a:srcRect/>
            <a:stretch>
              <a:fillRect/>
            </a:stretch>
          </p:blipFill>
          <p:spPr bwMode="auto">
            <a:xfrm>
              <a:off x="8342513" y="6088327"/>
              <a:ext cx="614150" cy="447720"/>
            </a:xfrm>
            <a:prstGeom prst="rect">
              <a:avLst/>
            </a:prstGeom>
            <a:noFill/>
            <a:ln w="9525">
              <a:noFill/>
              <a:miter lim="800000"/>
              <a:headEnd/>
              <a:tailEnd/>
            </a:ln>
          </p:spPr>
        </p:pic>
      </p:grpSp>
      <p:sp>
        <p:nvSpPr>
          <p:cNvPr id="28" name="Rectangle 27"/>
          <p:cNvSpPr/>
          <p:nvPr/>
        </p:nvSpPr>
        <p:spPr>
          <a:xfrm>
            <a:off x="188921" y="5719907"/>
            <a:ext cx="7013661" cy="461665"/>
          </a:xfrm>
          <a:prstGeom prst="rect">
            <a:avLst/>
          </a:prstGeom>
        </p:spPr>
        <p:txBody>
          <a:bodyPr wrap="square">
            <a:spAutoFit/>
          </a:bodyPr>
          <a:lstStyle/>
          <a:p>
            <a:pPr marL="342900" indent="-342900" defTabSz="457200">
              <a:spcBef>
                <a:spcPct val="20000"/>
              </a:spcBef>
              <a:buFont typeface="Arial" charset="0"/>
              <a:buChar char="•"/>
            </a:pPr>
            <a:r>
              <a:rPr lang="en-US" sz="2400" dirty="0">
                <a:solidFill>
                  <a:srgbClr val="000000"/>
                </a:solidFill>
                <a:latin typeface="Calibri" pitchFamily="34" charset="0"/>
              </a:rPr>
              <a:t>National and international collaborative networks</a:t>
            </a:r>
          </a:p>
        </p:txBody>
      </p:sp>
    </p:spTree>
    <p:extLst>
      <p:ext uri="{BB962C8B-B14F-4D97-AF65-F5344CB8AC3E}">
        <p14:creationId xmlns:p14="http://schemas.microsoft.com/office/powerpoint/2010/main" val="23407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5297</TotalTime>
  <Words>3043</Words>
  <Application>Microsoft Office PowerPoint</Application>
  <PresentationFormat>On-screen Show (4:3)</PresentationFormat>
  <Paragraphs>443</Paragraphs>
  <Slides>59</Slides>
  <Notes>16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Biomedical Literature Resource: Medline/PubMed</vt:lpstr>
      <vt:lpstr>Common issues</vt:lpstr>
      <vt:lpstr>Common issues</vt:lpstr>
      <vt:lpstr>Some Tips for PubMed Searches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Concepts</vt:lpstr>
      <vt:lpstr>Searching for similar sequences</vt:lpstr>
      <vt:lpstr>Basic Local Alignment Search Tool (BLAST)</vt:lpstr>
      <vt:lpstr>Sequence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Ross</dc:creator>
  <cp:lastModifiedBy>Edna</cp:lastModifiedBy>
  <cp:revision>203</cp:revision>
  <dcterms:created xsi:type="dcterms:W3CDTF">2016-04-12T15:13:30Z</dcterms:created>
  <dcterms:modified xsi:type="dcterms:W3CDTF">2016-06-06T18:45:39Z</dcterms:modified>
</cp:coreProperties>
</file>