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300" r:id="rId3"/>
    <p:sldId id="299" r:id="rId4"/>
    <p:sldId id="301" r:id="rId5"/>
    <p:sldId id="512" r:id="rId6"/>
    <p:sldId id="302" r:id="rId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03"/>
  </p:normalViewPr>
  <p:slideViewPr>
    <p:cSldViewPr snapToGrid="0" snapToObjects="1">
      <p:cViewPr varScale="1">
        <p:scale>
          <a:sx n="96" d="100"/>
          <a:sy n="96" d="100"/>
        </p:scale>
        <p:origin x="3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439D3-1ECA-3F4F-B2A2-27EBFF69804C}" type="datetimeFigureOut">
              <a:rPr lang="en-US" smtClean="0"/>
              <a:t>11/27/2019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68988-60AB-364C-8BC5-1DEC32A4BEED}" type="slidenum">
              <a:rPr lang="en-US" smtClean="0"/>
              <a:t>‹#›</a:t>
            </a:fld>
            <a:endParaRPr lang="en-US"/>
          </a:p>
        </p:txBody>
      </p:sp>
    </p:spTree>
    <p:extLst>
      <p:ext uri="{BB962C8B-B14F-4D97-AF65-F5344CB8AC3E}">
        <p14:creationId xmlns:p14="http://schemas.microsoft.com/office/powerpoint/2010/main" val="117171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illustrated example for record EU148365, the only geospatial information available from </a:t>
            </a:r>
            <a:r>
              <a:rPr lang="en-US" baseline="0" dirty="0" err="1"/>
              <a:t>GenBank</a:t>
            </a:r>
            <a:r>
              <a:rPr lang="en-US" baseline="0" dirty="0"/>
              <a:t> metadata is “Nigeria” “from the strain field. This is not a sufficient location by our definition and therefore, we try to use information from relevant PMC articles, if available, to increase the specificity of this location of collection. The PMC article related to this record is PMC2570913 and our system pre-processes text in this article for further analysis. </a:t>
            </a:r>
            <a:r>
              <a:rPr lang="en-US" baseline="0" dirty="0" err="1"/>
              <a:t>Toponym</a:t>
            </a:r>
            <a:r>
              <a:rPr lang="en-US" baseline="0" dirty="0"/>
              <a:t> resolution is performed to extract and disambiguate all geospatial information available within the paper. Next, our system uses a pattern-based and rule-based approach to determine which of these locations are actually relevant for this specific record. The rules are used to link a location to a record based on available </a:t>
            </a:r>
            <a:r>
              <a:rPr lang="en-US" baseline="0" dirty="0" err="1"/>
              <a:t>GenBank</a:t>
            </a:r>
            <a:r>
              <a:rPr lang="en-US" baseline="0" dirty="0"/>
              <a:t> metadata. As you can see in this example, “</a:t>
            </a:r>
            <a:r>
              <a:rPr lang="en-US" baseline="0" dirty="0" err="1"/>
              <a:t>Taraba</a:t>
            </a:r>
            <a:r>
              <a:rPr lang="en-US" baseline="0" dirty="0"/>
              <a:t> State” was not chosen at this stage since it could not be linked to the record based on our rules while Lagos was kept since the sentence containing </a:t>
            </a:r>
            <a:r>
              <a:rPr lang="en-US" baseline="0" dirty="0" err="1"/>
              <a:t>lagos</a:t>
            </a:r>
            <a:r>
              <a:rPr lang="en-US" baseline="0" dirty="0"/>
              <a:t> also contains the year “2007” which is the year of collection of the record. In addition to analyzing free text in the article, our system also extracts information from relevant tables within it. In this case, our system was able to link the record to the specific location “</a:t>
            </a:r>
            <a:r>
              <a:rPr lang="en-US" baseline="0" dirty="0" err="1"/>
              <a:t>Sokoto</a:t>
            </a:r>
            <a:r>
              <a:rPr lang="en-US" baseline="0" dirty="0"/>
              <a:t>” based on its strain field. In the location integration step, our system integrates all geospatial information extracted from the record, text and table to produce a coherent set of possible locations. Any location that contradicts information from the record  is not kept at this stage. Next we find geo-coordinates for all possible locations of collections for the record and assign observation error estimates to each coordinate</a:t>
            </a:r>
            <a:endParaRPr lang="en-US" dirty="0"/>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2900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27565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99EDF-9D9D-D94C-88D5-5A648BBAA4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A736D2-AB83-504E-A57E-CE98FA8778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0177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ECC2-1F3A-F34A-A276-4212153F9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C9B369-1F80-9E44-84D3-9C66ED3774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08169-82E0-494D-BBC6-F8413915F8E8}"/>
              </a:ext>
            </a:extLst>
          </p:cNvPr>
          <p:cNvSpPr>
            <a:spLocks noGrp="1"/>
          </p:cNvSpPr>
          <p:nvPr>
            <p:ph type="title" orient="vert"/>
          </p:nvPr>
        </p:nvSpPr>
        <p:spPr>
          <a:xfrm>
            <a:off x="8686800" y="838200"/>
            <a:ext cx="2590800" cy="541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50E466-97AE-AA4A-8174-3457DA3AB623}"/>
              </a:ext>
            </a:extLst>
          </p:cNvPr>
          <p:cNvSpPr>
            <a:spLocks noGrp="1"/>
          </p:cNvSpPr>
          <p:nvPr>
            <p:ph type="body" orient="vert" idx="1"/>
          </p:nvPr>
        </p:nvSpPr>
        <p:spPr>
          <a:xfrm>
            <a:off x="914400" y="8382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784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Layout 1 (Title &amp; Content) - M &amp; G Header w/ Black Background">
    <p:bg>
      <p:bgPr>
        <a:solidFill>
          <a:schemeClr val="lt1"/>
        </a:solidFill>
        <a:effectLst/>
      </p:bgPr>
    </p:bg>
    <p:spTree>
      <p:nvGrpSpPr>
        <p:cNvPr id="1" name="Shape 18"/>
        <p:cNvGrpSpPr/>
        <p:nvPr/>
      </p:nvGrpSpPr>
      <p:grpSpPr>
        <a:xfrm>
          <a:off x="0" y="0"/>
          <a:ext cx="0" cy="0"/>
          <a:chOff x="0" y="0"/>
          <a:chExt cx="0" cy="0"/>
        </a:xfrm>
      </p:grpSpPr>
      <p:pic>
        <p:nvPicPr>
          <p:cNvPr id="19" name="Shape 19"/>
          <p:cNvPicPr preferRelativeResize="0"/>
          <p:nvPr/>
        </p:nvPicPr>
        <p:blipFill rotWithShape="1">
          <a:blip r:embed="rId2">
            <a:alphaModFix/>
          </a:blip>
          <a:srcRect/>
          <a:stretch/>
        </p:blipFill>
        <p:spPr>
          <a:xfrm>
            <a:off x="8432801" y="5791200"/>
            <a:ext cx="3657599" cy="1272578"/>
          </a:xfrm>
          <a:prstGeom prst="rect">
            <a:avLst/>
          </a:prstGeom>
          <a:noFill/>
          <a:ln>
            <a:noFill/>
          </a:ln>
        </p:spPr>
      </p:pic>
      <p:sp>
        <p:nvSpPr>
          <p:cNvPr id="20" name="Shape 20"/>
          <p:cNvSpPr txBox="1">
            <a:spLocks noGrp="1"/>
          </p:cNvSpPr>
          <p:nvPr>
            <p:ph type="body" idx="1"/>
          </p:nvPr>
        </p:nvSpPr>
        <p:spPr>
          <a:xfrm>
            <a:off x="1016001" y="1600201"/>
            <a:ext cx="101599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 name="Shape 21"/>
          <p:cNvGrpSpPr/>
          <p:nvPr/>
        </p:nvGrpSpPr>
        <p:grpSpPr>
          <a:xfrm>
            <a:off x="1" y="914401"/>
            <a:ext cx="12192001" cy="304799"/>
            <a:chOff x="0" y="914400"/>
            <a:chExt cx="9144001" cy="304799"/>
          </a:xfrm>
        </p:grpSpPr>
        <p:pic>
          <p:nvPicPr>
            <p:cNvPr id="22" name="Shape 22"/>
            <p:cNvPicPr preferRelativeResize="0"/>
            <p:nvPr/>
          </p:nvPicPr>
          <p:blipFill rotWithShape="1">
            <a:blip r:embed="rId3">
              <a:alphaModFix/>
            </a:blip>
            <a:srcRect/>
            <a:stretch/>
          </p:blipFill>
          <p:spPr>
            <a:xfrm>
              <a:off x="0" y="1030616"/>
              <a:ext cx="9143998" cy="188583"/>
            </a:xfrm>
            <a:prstGeom prst="rect">
              <a:avLst/>
            </a:prstGeom>
            <a:noFill/>
            <a:ln>
              <a:noFill/>
            </a:ln>
          </p:spPr>
        </p:pic>
        <p:sp>
          <p:nvSpPr>
            <p:cNvPr id="23" name="Shape 23"/>
            <p:cNvSpPr/>
            <p:nvPr/>
          </p:nvSpPr>
          <p:spPr>
            <a:xfrm>
              <a:off x="0" y="1028700"/>
              <a:ext cx="9144001" cy="45718"/>
            </a:xfrm>
            <a:prstGeom prst="rect">
              <a:avLst/>
            </a:prstGeom>
            <a:solidFill>
              <a:schemeClr val="lt2"/>
            </a:solidFill>
            <a:ln w="9525" cap="flat">
              <a:solidFill>
                <a:schemeClr val="lt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endParaRPr>
            </a:p>
          </p:txBody>
        </p:sp>
        <p:sp>
          <p:nvSpPr>
            <p:cNvPr id="24" name="Shape 24"/>
            <p:cNvSpPr/>
            <p:nvPr/>
          </p:nvSpPr>
          <p:spPr>
            <a:xfrm>
              <a:off x="0" y="914400"/>
              <a:ext cx="9144000" cy="128016"/>
            </a:xfrm>
            <a:prstGeom prst="rect">
              <a:avLst/>
            </a:prstGeom>
            <a:solidFill>
              <a:schemeClr val="dk1"/>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Arial"/>
                <a:ea typeface="Arial"/>
                <a:cs typeface="Arial"/>
                <a:sym typeface="Arial"/>
              </a:endParaRPr>
            </a:p>
          </p:txBody>
        </p:sp>
      </p:grpSp>
      <p:sp>
        <p:nvSpPr>
          <p:cNvPr id="25" name="Shape 25"/>
          <p:cNvSpPr txBox="1">
            <a:spLocks noGrp="1"/>
          </p:cNvSpPr>
          <p:nvPr>
            <p:ph type="title"/>
          </p:nvPr>
        </p:nvSpPr>
        <p:spPr>
          <a:xfrm>
            <a:off x="0" y="0"/>
            <a:ext cx="12192000" cy="990598"/>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55603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Layout 1 (Blank) - M &amp; G Header w/ Black Background">
    <p:spTree>
      <p:nvGrpSpPr>
        <p:cNvPr id="1" name="Shape 55"/>
        <p:cNvGrpSpPr/>
        <p:nvPr/>
      </p:nvGrpSpPr>
      <p:grpSpPr>
        <a:xfrm>
          <a:off x="0" y="0"/>
          <a:ext cx="0" cy="0"/>
          <a:chOff x="0" y="0"/>
          <a:chExt cx="0" cy="0"/>
        </a:xfrm>
      </p:grpSpPr>
      <p:graphicFrame>
        <p:nvGraphicFramePr>
          <p:cNvPr id="2" name="Object 11">
            <a:extLst>
              <a:ext uri="{FF2B5EF4-FFF2-40B4-BE49-F238E27FC236}">
                <a16:creationId xmlns:a16="http://schemas.microsoft.com/office/drawing/2014/main" id="{09885AA1-CB45-D442-85F5-8EB15233EE1F}"/>
              </a:ext>
            </a:extLst>
          </p:cNvPr>
          <p:cNvGraphicFramePr>
            <a:graphicFrameLocks noChangeAspect="1"/>
          </p:cNvGraphicFramePr>
          <p:nvPr/>
        </p:nvGraphicFramePr>
        <p:xfrm>
          <a:off x="0" y="6248400"/>
          <a:ext cx="12192000" cy="609600"/>
        </p:xfrm>
        <a:graphic>
          <a:graphicData uri="http://schemas.openxmlformats.org/presentationml/2006/ole">
            <mc:AlternateContent xmlns:mc="http://schemas.openxmlformats.org/markup-compatibility/2006">
              <mc:Choice xmlns:v="urn:schemas-microsoft-com:vml" Requires="v">
                <p:oleObj spid="_x0000_s2059" name="Image" r:id="rId3" imgW="19050000" imgH="1060450" progId="Photoshop.Image.7">
                  <p:embed/>
                </p:oleObj>
              </mc:Choice>
              <mc:Fallback>
                <p:oleObj name="Image" r:id="rId3" imgW="19050000" imgH="1060450" progId="Photoshop.Image.7">
                  <p:embed/>
                  <p:pic>
                    <p:nvPicPr>
                      <p:cNvPr id="2" name="Object 11">
                        <a:extLst>
                          <a:ext uri="{FF2B5EF4-FFF2-40B4-BE49-F238E27FC236}">
                            <a16:creationId xmlns:a16="http://schemas.microsoft.com/office/drawing/2014/main" id="{09885AA1-CB45-D442-85F5-8EB15233E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 name="Picture 7">
            <a:extLst>
              <a:ext uri="{FF2B5EF4-FFF2-40B4-BE49-F238E27FC236}">
                <a16:creationId xmlns:a16="http://schemas.microsoft.com/office/drawing/2014/main" id="{9574EFA9-A0A3-EF46-8E78-E43688E7B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411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logo_white">
            <a:extLst>
              <a:ext uri="{FF2B5EF4-FFF2-40B4-BE49-F238E27FC236}">
                <a16:creationId xmlns:a16="http://schemas.microsoft.com/office/drawing/2014/main" id="{837BDC0A-8E2E-9145-89AF-1920AB077A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6400800"/>
            <a:ext cx="1016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9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742C-E631-3A4E-BC21-62F4D0F6D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5A4A5-277B-0B43-A968-8E3FB7D31A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222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581D-694A-524D-8742-5B5B87948F4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6F40DF-E5C7-4348-8CF7-F51CD678E7B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4745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8C8C-256A-1049-BFBC-11EF2E0D6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D0DC6-6DD9-E646-AA2B-5669EAB7CD32}"/>
              </a:ext>
            </a:extLst>
          </p:cNvPr>
          <p:cNvSpPr>
            <a:spLocks noGrp="1"/>
          </p:cNvSpPr>
          <p:nvPr>
            <p:ph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087968-33EF-0D4E-90E2-231A3416A635}"/>
              </a:ext>
            </a:extLst>
          </p:cNvPr>
          <p:cNvSpPr>
            <a:spLocks noGrp="1"/>
          </p:cNvSpPr>
          <p:nvPr>
            <p:ph sz="half" idx="2"/>
          </p:nvPr>
        </p:nvSpPr>
        <p:spPr>
          <a:xfrm>
            <a:off x="61976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51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0BB1-4901-6C41-8CB8-489A673CF0F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C99B0-426C-2745-A941-888FC86384D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1E8B8-B68D-9648-BCAA-860CBA3CF7B4}"/>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C77BC8-D740-C441-BB4F-677BCB4FE6E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C349-570B-B043-A6F6-3654E7E466B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840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6B34-39DF-BC46-B63A-398D449B528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554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34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2DDC-5696-B643-8BEC-D73A71D28FF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4EA41A-EBDB-CC4B-A805-D247245B61A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52BAC8-4FEE-AD4D-8BDD-BA325D6B572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9249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A234-900F-2143-9FC3-CA034ACD5B2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AAD535-A4CE-284C-BD14-2CC22FFE27F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F5D0D75-F12F-F24B-9284-F46918C05D1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2108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5" name="Object 11">
            <a:extLst>
              <a:ext uri="{FF2B5EF4-FFF2-40B4-BE49-F238E27FC236}">
                <a16:creationId xmlns:a16="http://schemas.microsoft.com/office/drawing/2014/main" id="{A5C1212B-03B2-954B-AD80-D3DA4C19E243}"/>
              </a:ext>
            </a:extLst>
          </p:cNvPr>
          <p:cNvGraphicFramePr>
            <a:graphicFrameLocks noChangeAspect="1"/>
          </p:cNvGraphicFramePr>
          <p:nvPr/>
        </p:nvGraphicFramePr>
        <p:xfrm>
          <a:off x="0" y="6248400"/>
          <a:ext cx="12192000" cy="609600"/>
        </p:xfrm>
        <a:graphic>
          <a:graphicData uri="http://schemas.openxmlformats.org/presentationml/2006/ole">
            <mc:AlternateContent xmlns:mc="http://schemas.openxmlformats.org/markup-compatibility/2006">
              <mc:Choice xmlns:v="urn:schemas-microsoft-com:vml" Requires="v">
                <p:oleObj spid="_x0000_s1056" name="Image" r:id="rId16" imgW="19050000" imgH="1060450" progId="Photoshop.Image.7">
                  <p:embed/>
                </p:oleObj>
              </mc:Choice>
              <mc:Fallback>
                <p:oleObj name="Image" r:id="rId16" imgW="19050000" imgH="1060450" progId="Photoshop.Image.7">
                  <p:embed/>
                  <p:pic>
                    <p:nvPicPr>
                      <p:cNvPr id="1035" name="Object 11">
                        <a:extLst>
                          <a:ext uri="{FF2B5EF4-FFF2-40B4-BE49-F238E27FC236}">
                            <a16:creationId xmlns:a16="http://schemas.microsoft.com/office/drawing/2014/main" id="{A5C1212B-03B2-954B-AD80-D3DA4C19E24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24840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 name="Rectangle 2">
            <a:extLst>
              <a:ext uri="{FF2B5EF4-FFF2-40B4-BE49-F238E27FC236}">
                <a16:creationId xmlns:a16="http://schemas.microsoft.com/office/drawing/2014/main" id="{7FF10BDB-C9F2-DB40-A012-32FDB8376FF1}"/>
              </a:ext>
            </a:extLst>
          </p:cNvPr>
          <p:cNvSpPr>
            <a:spLocks noGrp="1" noChangeArrowheads="1"/>
          </p:cNvSpPr>
          <p:nvPr>
            <p:ph type="title"/>
          </p:nvPr>
        </p:nvSpPr>
        <p:spPr bwMode="auto">
          <a:xfrm>
            <a:off x="914400" y="8382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4992BD4-06EA-C142-B8D7-47DE94EF1DF2}"/>
              </a:ext>
            </a:extLst>
          </p:cNvPr>
          <p:cNvSpPr>
            <a:spLocks noGrp="1" noChangeArrowheads="1"/>
          </p:cNvSpPr>
          <p:nvPr>
            <p:ph type="body" idx="1"/>
          </p:nvPr>
        </p:nvSpPr>
        <p:spPr bwMode="auto">
          <a:xfrm>
            <a:off x="914400" y="21336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1" name="Picture 7">
            <a:extLst>
              <a:ext uri="{FF2B5EF4-FFF2-40B4-BE49-F238E27FC236}">
                <a16:creationId xmlns:a16="http://schemas.microsoft.com/office/drawing/2014/main" id="{E5DFA684-1C7A-2940-A763-87542EAF77B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2194117" cy="812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_white">
            <a:extLst>
              <a:ext uri="{FF2B5EF4-FFF2-40B4-BE49-F238E27FC236}">
                <a16:creationId xmlns:a16="http://schemas.microsoft.com/office/drawing/2014/main" id="{E3060BD6-2307-834C-9CB9-233583E74D4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88000" y="6400800"/>
            <a:ext cx="1016000" cy="3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261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anose="020B0604030504040204" pitchFamily="34" charset="0"/>
        </a:defRPr>
      </a:lvl2pPr>
      <a:lvl3pPr algn="ctr" rtl="0" eaLnBrk="1" fontAlgn="base" hangingPunct="1">
        <a:spcBef>
          <a:spcPct val="0"/>
        </a:spcBef>
        <a:spcAft>
          <a:spcPct val="0"/>
        </a:spcAft>
        <a:defRPr sz="4000">
          <a:solidFill>
            <a:schemeClr val="tx2"/>
          </a:solidFill>
          <a:latin typeface="Verdana" panose="020B0604030504040204" pitchFamily="34" charset="0"/>
        </a:defRPr>
      </a:lvl3pPr>
      <a:lvl4pPr algn="ctr" rtl="0" eaLnBrk="1" fontAlgn="base" hangingPunct="1">
        <a:spcBef>
          <a:spcPct val="0"/>
        </a:spcBef>
        <a:spcAft>
          <a:spcPct val="0"/>
        </a:spcAft>
        <a:defRPr sz="4000">
          <a:solidFill>
            <a:schemeClr val="tx2"/>
          </a:solidFill>
          <a:latin typeface="Verdana" panose="020B0604030504040204" pitchFamily="34" charset="0"/>
        </a:defRPr>
      </a:lvl4pPr>
      <a:lvl5pPr algn="ctr" rtl="0" eaLnBrk="1" fontAlgn="base" hangingPunct="1">
        <a:spcBef>
          <a:spcPct val="0"/>
        </a:spcBef>
        <a:spcAft>
          <a:spcPct val="0"/>
        </a:spcAft>
        <a:defRPr sz="4000">
          <a:solidFill>
            <a:schemeClr val="tx2"/>
          </a:solidFill>
          <a:latin typeface="Verdana" panose="020B0604030504040204" pitchFamily="34" charset="0"/>
        </a:defRPr>
      </a:lvl5pPr>
      <a:lvl6pPr marL="457200" algn="ctr" rtl="0" eaLnBrk="1" fontAlgn="base" hangingPunct="1">
        <a:spcBef>
          <a:spcPct val="0"/>
        </a:spcBef>
        <a:spcAft>
          <a:spcPct val="0"/>
        </a:spcAft>
        <a:defRPr sz="4000">
          <a:solidFill>
            <a:schemeClr val="tx2"/>
          </a:solidFill>
          <a:latin typeface="Verdana" panose="020B0604030504040204" pitchFamily="34" charset="0"/>
        </a:defRPr>
      </a:lvl6pPr>
      <a:lvl7pPr marL="914400" algn="ctr" rtl="0" eaLnBrk="1" fontAlgn="base" hangingPunct="1">
        <a:spcBef>
          <a:spcPct val="0"/>
        </a:spcBef>
        <a:spcAft>
          <a:spcPct val="0"/>
        </a:spcAft>
        <a:defRPr sz="4000">
          <a:solidFill>
            <a:schemeClr val="tx2"/>
          </a:solidFill>
          <a:latin typeface="Verdana" panose="020B0604030504040204" pitchFamily="34" charset="0"/>
        </a:defRPr>
      </a:lvl7pPr>
      <a:lvl8pPr marL="1371600" algn="ctr" rtl="0" eaLnBrk="1" fontAlgn="base" hangingPunct="1">
        <a:spcBef>
          <a:spcPct val="0"/>
        </a:spcBef>
        <a:spcAft>
          <a:spcPct val="0"/>
        </a:spcAft>
        <a:defRPr sz="4000">
          <a:solidFill>
            <a:schemeClr val="tx2"/>
          </a:solidFill>
          <a:latin typeface="Verdana" panose="020B0604030504040204" pitchFamily="34" charset="0"/>
        </a:defRPr>
      </a:lvl8pPr>
      <a:lvl9pPr marL="1828800" algn="ctr" rtl="0" eaLnBrk="1" fontAlgn="base" hangingPunct="1">
        <a:spcBef>
          <a:spcPct val="0"/>
        </a:spcBef>
        <a:spcAft>
          <a:spcPct val="0"/>
        </a:spcAft>
        <a:defRPr sz="4000">
          <a:solidFill>
            <a:schemeClr val="tx2"/>
          </a:solidFill>
          <a:latin typeface="Verdana" panose="020B060403050404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D8FC2-FE8F-C143-A26D-A3B668AE9195}"/>
              </a:ext>
            </a:extLst>
          </p:cNvPr>
          <p:cNvSpPr>
            <a:spLocks noGrp="1"/>
          </p:cNvSpPr>
          <p:nvPr>
            <p:ph type="ctrTitle"/>
          </p:nvPr>
        </p:nvSpPr>
        <p:spPr/>
        <p:txBody>
          <a:bodyPr/>
          <a:lstStyle/>
          <a:p>
            <a:r>
              <a:rPr lang="en-US" sz="3600" dirty="0"/>
              <a:t>An online end-to-end pipeline for virus phylogeography that leverages Natural Language Processing for finding host locations</a:t>
            </a:r>
          </a:p>
        </p:txBody>
      </p:sp>
      <p:sp>
        <p:nvSpPr>
          <p:cNvPr id="3" name="Subtitle 2">
            <a:extLst>
              <a:ext uri="{FF2B5EF4-FFF2-40B4-BE49-F238E27FC236}">
                <a16:creationId xmlns:a16="http://schemas.microsoft.com/office/drawing/2014/main" id="{79D6E359-D53B-724B-A3C2-ED010E2ADD31}"/>
              </a:ext>
            </a:extLst>
          </p:cNvPr>
          <p:cNvSpPr>
            <a:spLocks noGrp="1"/>
          </p:cNvSpPr>
          <p:nvPr>
            <p:ph type="subTitle" idx="1"/>
          </p:nvPr>
        </p:nvSpPr>
        <p:spPr>
          <a:xfrm>
            <a:off x="0" y="3602038"/>
            <a:ext cx="12192000" cy="1655762"/>
          </a:xfrm>
        </p:spPr>
        <p:txBody>
          <a:bodyPr/>
          <a:lstStyle/>
          <a:p>
            <a:r>
              <a:rPr lang="en-US" u="sng" dirty="0"/>
              <a:t>Matthew Scotch, PhD, MPH</a:t>
            </a:r>
            <a:r>
              <a:rPr lang="en-US" dirty="0"/>
              <a:t>, Arjun </a:t>
            </a:r>
            <a:r>
              <a:rPr lang="en-US" dirty="0" err="1"/>
              <a:t>Magge</a:t>
            </a:r>
            <a:r>
              <a:rPr lang="en-US" dirty="0"/>
              <a:t>, Davy Weissenbacher, PhD</a:t>
            </a:r>
          </a:p>
          <a:p>
            <a:r>
              <a:rPr lang="en-US" dirty="0"/>
              <a:t>Karen O’Connor, Graciela Gonzalez, PhD</a:t>
            </a:r>
          </a:p>
          <a:p>
            <a:endParaRPr lang="en-US" dirty="0"/>
          </a:p>
          <a:p>
            <a:r>
              <a:rPr lang="en-US" dirty="0"/>
              <a:t>Rocky 2019</a:t>
            </a:r>
          </a:p>
        </p:txBody>
      </p:sp>
      <p:sp>
        <p:nvSpPr>
          <p:cNvPr id="4" name="Rectangle 3">
            <a:extLst>
              <a:ext uri="{FF2B5EF4-FFF2-40B4-BE49-F238E27FC236}">
                <a16:creationId xmlns:a16="http://schemas.microsoft.com/office/drawing/2014/main" id="{6C1A223E-DBB0-3C4B-9847-51D23350F6A3}"/>
              </a:ext>
            </a:extLst>
          </p:cNvPr>
          <p:cNvSpPr/>
          <p:nvPr/>
        </p:nvSpPr>
        <p:spPr>
          <a:xfrm>
            <a:off x="0" y="5131169"/>
            <a:ext cx="6096000" cy="1200329"/>
          </a:xfrm>
          <a:prstGeom prst="rect">
            <a:avLst/>
          </a:prstGeom>
        </p:spPr>
        <p:txBody>
          <a:bodyPr>
            <a:spAutoFit/>
          </a:bodyPr>
          <a:lstStyle/>
          <a:p>
            <a:r>
              <a:rPr lang="en-US" dirty="0"/>
              <a:t>Funding</a:t>
            </a:r>
          </a:p>
          <a:p>
            <a:pPr lvl="1"/>
            <a:r>
              <a:rPr lang="en-US" dirty="0"/>
              <a:t>R01LM012080</a:t>
            </a:r>
          </a:p>
          <a:p>
            <a:pPr lvl="1"/>
            <a:r>
              <a:rPr lang="en-US" dirty="0"/>
              <a:t>R01AI117011</a:t>
            </a:r>
          </a:p>
        </p:txBody>
      </p:sp>
    </p:spTree>
    <p:extLst>
      <p:ext uri="{BB962C8B-B14F-4D97-AF65-F5344CB8AC3E}">
        <p14:creationId xmlns:p14="http://schemas.microsoft.com/office/powerpoint/2010/main" val="243431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6ABF-34F8-2546-A977-F0C042EA6388}"/>
              </a:ext>
            </a:extLst>
          </p:cNvPr>
          <p:cNvSpPr>
            <a:spLocks noGrp="1"/>
          </p:cNvSpPr>
          <p:nvPr>
            <p:ph type="title"/>
          </p:nvPr>
        </p:nvSpPr>
        <p:spPr/>
        <p:txBody>
          <a:bodyPr/>
          <a:lstStyle/>
          <a:p>
            <a:r>
              <a:rPr lang="en-US" sz="3600" dirty="0"/>
              <a:t>Virus Phylogeography Requires Geospatial Metadata</a:t>
            </a:r>
          </a:p>
        </p:txBody>
      </p:sp>
      <p:sp>
        <p:nvSpPr>
          <p:cNvPr id="3" name="Content Placeholder 2">
            <a:extLst>
              <a:ext uri="{FF2B5EF4-FFF2-40B4-BE49-F238E27FC236}">
                <a16:creationId xmlns:a16="http://schemas.microsoft.com/office/drawing/2014/main" id="{72A60273-8DA4-C745-BD65-D2FC6C227B08}"/>
              </a:ext>
            </a:extLst>
          </p:cNvPr>
          <p:cNvSpPr>
            <a:spLocks noGrp="1"/>
          </p:cNvSpPr>
          <p:nvPr>
            <p:ph idx="1"/>
          </p:nvPr>
        </p:nvSpPr>
        <p:spPr/>
        <p:txBody>
          <a:bodyPr/>
          <a:lstStyle/>
          <a:p>
            <a:r>
              <a:rPr lang="en-US" dirty="0"/>
              <a:t>Represents the location of the infected host</a:t>
            </a:r>
          </a:p>
          <a:p>
            <a:r>
              <a:rPr lang="en-US" dirty="0"/>
              <a:t>Discrete phylogeography</a:t>
            </a:r>
          </a:p>
          <a:p>
            <a:pPr lvl="1"/>
            <a:r>
              <a:rPr lang="en-US" dirty="0"/>
              <a:t>Locations assigned to virus sequences as traits</a:t>
            </a:r>
          </a:p>
          <a:p>
            <a:pPr lvl="1"/>
            <a:r>
              <a:rPr lang="en-US" dirty="0"/>
              <a:t>Ancestral state reconstruction on observed locations</a:t>
            </a:r>
          </a:p>
        </p:txBody>
      </p:sp>
      <p:cxnSp>
        <p:nvCxnSpPr>
          <p:cNvPr id="14" name="Straight Connector 13">
            <a:extLst>
              <a:ext uri="{FF2B5EF4-FFF2-40B4-BE49-F238E27FC236}">
                <a16:creationId xmlns:a16="http://schemas.microsoft.com/office/drawing/2014/main" id="{856B3561-4842-864D-B0BC-74FA08173950}"/>
              </a:ext>
            </a:extLst>
          </p:cNvPr>
          <p:cNvCxnSpPr/>
          <p:nvPr/>
        </p:nvCxnSpPr>
        <p:spPr>
          <a:xfrm>
            <a:off x="111670" y="5033014"/>
            <a:ext cx="1192612" cy="1549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768EB9F-9F7E-7248-939F-F89E6F76B832}"/>
              </a:ext>
            </a:extLst>
          </p:cNvPr>
          <p:cNvCxnSpPr/>
          <p:nvPr/>
        </p:nvCxnSpPr>
        <p:spPr>
          <a:xfrm flipV="1">
            <a:off x="1304282" y="4320495"/>
            <a:ext cx="0" cy="712519"/>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3A92B14-2314-9F46-9D1A-7664306856AA}"/>
              </a:ext>
            </a:extLst>
          </p:cNvPr>
          <p:cNvCxnSpPr/>
          <p:nvPr/>
        </p:nvCxnSpPr>
        <p:spPr>
          <a:xfrm>
            <a:off x="1304282" y="4320495"/>
            <a:ext cx="1270054"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94B8208-ACC6-3F46-A7F8-3DF8D3D8EB9D}"/>
              </a:ext>
            </a:extLst>
          </p:cNvPr>
          <p:cNvCxnSpPr/>
          <p:nvPr/>
        </p:nvCxnSpPr>
        <p:spPr>
          <a:xfrm>
            <a:off x="1304282" y="5048504"/>
            <a:ext cx="0" cy="52664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1E21AA5-1A0C-CA4D-81A6-CD1640464ACA}"/>
              </a:ext>
            </a:extLst>
          </p:cNvPr>
          <p:cNvCxnSpPr/>
          <p:nvPr/>
        </p:nvCxnSpPr>
        <p:spPr>
          <a:xfrm>
            <a:off x="1304282" y="5575149"/>
            <a:ext cx="1270054"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4C45DA8-8784-924A-A96B-9332CC7E0789}"/>
              </a:ext>
            </a:extLst>
          </p:cNvPr>
          <p:cNvCxnSpPr/>
          <p:nvPr/>
        </p:nvCxnSpPr>
        <p:spPr>
          <a:xfrm flipV="1">
            <a:off x="2574336" y="5033014"/>
            <a:ext cx="0" cy="54213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A8CEFF0-7D4A-2649-BEC7-252FAF98D6FA}"/>
              </a:ext>
            </a:extLst>
          </p:cNvPr>
          <p:cNvCxnSpPr/>
          <p:nvPr/>
        </p:nvCxnSpPr>
        <p:spPr>
          <a:xfrm flipV="1">
            <a:off x="2574336" y="5033014"/>
            <a:ext cx="1843126" cy="1549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D25731D-8C29-C84B-B0A9-A8CBBA9583F6}"/>
              </a:ext>
            </a:extLst>
          </p:cNvPr>
          <p:cNvCxnSpPr/>
          <p:nvPr/>
        </p:nvCxnSpPr>
        <p:spPr>
          <a:xfrm>
            <a:off x="2574336" y="5575149"/>
            <a:ext cx="0" cy="66605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8BC95E4-C8F4-8A42-A6BF-48E5FCF4F87C}"/>
              </a:ext>
            </a:extLst>
          </p:cNvPr>
          <p:cNvCxnSpPr/>
          <p:nvPr/>
        </p:nvCxnSpPr>
        <p:spPr>
          <a:xfrm>
            <a:off x="2574336" y="6241199"/>
            <a:ext cx="1843126"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2D445CE-F288-894F-A26A-7276C262D144}"/>
              </a:ext>
            </a:extLst>
          </p:cNvPr>
          <p:cNvSpPr txBox="1"/>
          <p:nvPr/>
        </p:nvSpPr>
        <p:spPr>
          <a:xfrm>
            <a:off x="111669" y="4675411"/>
            <a:ext cx="802729" cy="461665"/>
          </a:xfrm>
          <a:prstGeom prst="rect">
            <a:avLst/>
          </a:prstGeom>
          <a:noFill/>
          <a:ln w="38100">
            <a:noFill/>
          </a:ln>
        </p:spPr>
        <p:txBody>
          <a:bodyPr wrap="square" rtlCol="0">
            <a:spAutoFit/>
          </a:bodyPr>
          <a:lstStyle/>
          <a:p>
            <a:r>
              <a:rPr lang="en-US" b="1" dirty="0">
                <a:solidFill>
                  <a:schemeClr val="bg2"/>
                </a:solidFill>
              </a:rPr>
              <a:t>CO</a:t>
            </a:r>
          </a:p>
        </p:txBody>
      </p:sp>
      <p:sp>
        <p:nvSpPr>
          <p:cNvPr id="24" name="TextBox 23">
            <a:extLst>
              <a:ext uri="{FF2B5EF4-FFF2-40B4-BE49-F238E27FC236}">
                <a16:creationId xmlns:a16="http://schemas.microsoft.com/office/drawing/2014/main" id="{4A07E8D8-C599-C045-BC8F-DDF9E7CE4864}"/>
              </a:ext>
            </a:extLst>
          </p:cNvPr>
          <p:cNvSpPr txBox="1"/>
          <p:nvPr/>
        </p:nvSpPr>
        <p:spPr>
          <a:xfrm>
            <a:off x="1503146" y="4320496"/>
            <a:ext cx="1071183" cy="461665"/>
          </a:xfrm>
          <a:prstGeom prst="rect">
            <a:avLst/>
          </a:prstGeom>
          <a:noFill/>
          <a:ln w="38100">
            <a:noFill/>
          </a:ln>
        </p:spPr>
        <p:txBody>
          <a:bodyPr wrap="square" rtlCol="0">
            <a:spAutoFit/>
          </a:bodyPr>
          <a:lstStyle/>
          <a:p>
            <a:r>
              <a:rPr lang="en-US" b="1" dirty="0">
                <a:solidFill>
                  <a:schemeClr val="bg2"/>
                </a:solidFill>
              </a:rPr>
              <a:t>CO</a:t>
            </a:r>
          </a:p>
        </p:txBody>
      </p:sp>
      <p:sp>
        <p:nvSpPr>
          <p:cNvPr id="25" name="TextBox 24">
            <a:extLst>
              <a:ext uri="{FF2B5EF4-FFF2-40B4-BE49-F238E27FC236}">
                <a16:creationId xmlns:a16="http://schemas.microsoft.com/office/drawing/2014/main" id="{40D37F8D-56E2-384F-BF76-5971EC6B41FC}"/>
              </a:ext>
            </a:extLst>
          </p:cNvPr>
          <p:cNvSpPr txBox="1"/>
          <p:nvPr/>
        </p:nvSpPr>
        <p:spPr>
          <a:xfrm>
            <a:off x="1503147" y="5211310"/>
            <a:ext cx="688948" cy="461665"/>
          </a:xfrm>
          <a:prstGeom prst="rect">
            <a:avLst/>
          </a:prstGeom>
          <a:noFill/>
          <a:ln w="38100">
            <a:noFill/>
          </a:ln>
        </p:spPr>
        <p:txBody>
          <a:bodyPr wrap="square" rtlCol="0">
            <a:spAutoFit/>
          </a:bodyPr>
          <a:lstStyle/>
          <a:p>
            <a:r>
              <a:rPr lang="en-US" b="1" dirty="0">
                <a:solidFill>
                  <a:schemeClr val="accent2">
                    <a:lumMod val="75000"/>
                  </a:schemeClr>
                </a:solidFill>
              </a:rPr>
              <a:t>UT</a:t>
            </a:r>
          </a:p>
        </p:txBody>
      </p:sp>
      <p:sp>
        <p:nvSpPr>
          <p:cNvPr id="26" name="TextBox 25">
            <a:extLst>
              <a:ext uri="{FF2B5EF4-FFF2-40B4-BE49-F238E27FC236}">
                <a16:creationId xmlns:a16="http://schemas.microsoft.com/office/drawing/2014/main" id="{EE007C12-60AC-0C45-A250-BC1EA064E8F3}"/>
              </a:ext>
            </a:extLst>
          </p:cNvPr>
          <p:cNvSpPr txBox="1"/>
          <p:nvPr/>
        </p:nvSpPr>
        <p:spPr>
          <a:xfrm>
            <a:off x="2956578" y="4675411"/>
            <a:ext cx="887804" cy="461665"/>
          </a:xfrm>
          <a:prstGeom prst="rect">
            <a:avLst/>
          </a:prstGeom>
          <a:noFill/>
          <a:ln w="38100">
            <a:noFill/>
          </a:ln>
        </p:spPr>
        <p:txBody>
          <a:bodyPr wrap="square" rtlCol="0">
            <a:spAutoFit/>
          </a:bodyPr>
          <a:lstStyle/>
          <a:p>
            <a:r>
              <a:rPr lang="en-US" b="1" dirty="0">
                <a:solidFill>
                  <a:schemeClr val="accent2">
                    <a:lumMod val="75000"/>
                  </a:schemeClr>
                </a:solidFill>
              </a:rPr>
              <a:t>UT</a:t>
            </a:r>
          </a:p>
        </p:txBody>
      </p:sp>
      <p:sp>
        <p:nvSpPr>
          <p:cNvPr id="27" name="TextBox 26">
            <a:extLst>
              <a:ext uri="{FF2B5EF4-FFF2-40B4-BE49-F238E27FC236}">
                <a16:creationId xmlns:a16="http://schemas.microsoft.com/office/drawing/2014/main" id="{52318C70-76D6-1C44-A6DD-150C0578F55B}"/>
              </a:ext>
            </a:extLst>
          </p:cNvPr>
          <p:cNvSpPr txBox="1"/>
          <p:nvPr/>
        </p:nvSpPr>
        <p:spPr>
          <a:xfrm>
            <a:off x="2956577" y="5867986"/>
            <a:ext cx="668353" cy="461665"/>
          </a:xfrm>
          <a:prstGeom prst="rect">
            <a:avLst/>
          </a:prstGeom>
          <a:noFill/>
          <a:ln w="38100">
            <a:noFill/>
          </a:ln>
        </p:spPr>
        <p:txBody>
          <a:bodyPr wrap="square" rtlCol="0">
            <a:spAutoFit/>
          </a:bodyPr>
          <a:lstStyle/>
          <a:p>
            <a:r>
              <a:rPr lang="en-US" b="1" dirty="0">
                <a:solidFill>
                  <a:schemeClr val="accent3">
                    <a:lumMod val="75000"/>
                  </a:schemeClr>
                </a:solidFill>
              </a:rPr>
              <a:t>CO</a:t>
            </a:r>
          </a:p>
        </p:txBody>
      </p:sp>
    </p:spTree>
    <p:extLst>
      <p:ext uri="{BB962C8B-B14F-4D97-AF65-F5344CB8AC3E}">
        <p14:creationId xmlns:p14="http://schemas.microsoft.com/office/powerpoint/2010/main" val="398206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23"/>
        <p:cNvGrpSpPr/>
        <p:nvPr/>
      </p:nvGrpSpPr>
      <p:grpSpPr>
        <a:xfrm>
          <a:off x="0" y="0"/>
          <a:ext cx="0" cy="0"/>
          <a:chOff x="0" y="0"/>
          <a:chExt cx="0" cy="0"/>
        </a:xfrm>
      </p:grpSpPr>
      <p:pic>
        <p:nvPicPr>
          <p:cNvPr id="38" name="Picture 37"/>
          <p:cNvPicPr>
            <a:picLocks/>
          </p:cNvPicPr>
          <p:nvPr/>
        </p:nvPicPr>
        <p:blipFill>
          <a:blip r:embed="rId3"/>
          <a:stretch>
            <a:fillRect/>
          </a:stretch>
        </p:blipFill>
        <p:spPr>
          <a:xfrm>
            <a:off x="3445276" y="1926864"/>
            <a:ext cx="5413248" cy="4709067"/>
          </a:xfrm>
          <a:prstGeom prst="rect">
            <a:avLst/>
          </a:prstGeom>
        </p:spPr>
      </p:pic>
      <p:sp>
        <p:nvSpPr>
          <p:cNvPr id="224" name="Shape 224"/>
          <p:cNvSpPr txBox="1">
            <a:spLocks noGrp="1"/>
          </p:cNvSpPr>
          <p:nvPr>
            <p:ph type="body" idx="1"/>
          </p:nvPr>
        </p:nvSpPr>
        <p:spPr>
          <a:xfrm>
            <a:off x="3339960" y="1521824"/>
            <a:ext cx="7619999" cy="4525963"/>
          </a:xfrm>
          <a:prstGeom prst="rect">
            <a:avLst/>
          </a:prstGeom>
          <a:noFill/>
          <a:ln>
            <a:noFill/>
          </a:ln>
        </p:spPr>
        <p:txBody>
          <a:bodyPr vert="horz" wrap="square" lIns="91425" tIns="45700" rIns="91425" bIns="45700" numCol="1" anchor="t" anchorCtr="0" compatLnSpc="1">
            <a:prstTxWarp prst="textNoShape">
              <a:avLst/>
            </a:prstTxWarp>
            <a:noAutofit/>
          </a:bodyPr>
          <a:lstStyle/>
          <a:p>
            <a:pPr marL="0" indent="0">
              <a:buClr>
                <a:schemeClr val="dk1"/>
              </a:buClr>
              <a:buSzPct val="100000"/>
              <a:buNone/>
            </a:pPr>
            <a:endParaRPr lang="en-US" sz="1200" dirty="0">
              <a:solidFill>
                <a:schemeClr val="dk1"/>
              </a:solidFill>
            </a:endParaRPr>
          </a:p>
          <a:p>
            <a:pPr>
              <a:buClr>
                <a:schemeClr val="dk1"/>
              </a:buClr>
              <a:buSzPct val="100000"/>
              <a:buFont typeface="Arial"/>
              <a:buChar char="•"/>
            </a:pPr>
            <a:endParaRPr lang="en-US" sz="2800" dirty="0">
              <a:solidFill>
                <a:schemeClr val="dk1"/>
              </a:solidFill>
            </a:endParaRPr>
          </a:p>
        </p:txBody>
      </p:sp>
      <p:graphicFrame>
        <p:nvGraphicFramePr>
          <p:cNvPr id="11" name="Table 10"/>
          <p:cNvGraphicFramePr>
            <a:graphicFrameLocks noGrp="1"/>
          </p:cNvGraphicFramePr>
          <p:nvPr/>
        </p:nvGraphicFramePr>
        <p:xfrm>
          <a:off x="2785112" y="1283850"/>
          <a:ext cx="4650375" cy="228600"/>
        </p:xfrm>
        <a:graphic>
          <a:graphicData uri="http://schemas.openxmlformats.org/drawingml/2006/table">
            <a:tbl>
              <a:tblPr firstRow="1" bandRow="1"/>
              <a:tblGrid>
                <a:gridCol w="805101">
                  <a:extLst>
                    <a:ext uri="{9D8B030D-6E8A-4147-A177-3AD203B41FA5}">
                      <a16:colId xmlns:a16="http://schemas.microsoft.com/office/drawing/2014/main" val="20000"/>
                    </a:ext>
                  </a:extLst>
                </a:gridCol>
                <a:gridCol w="745021">
                  <a:extLst>
                    <a:ext uri="{9D8B030D-6E8A-4147-A177-3AD203B41FA5}">
                      <a16:colId xmlns:a16="http://schemas.microsoft.com/office/drawing/2014/main" val="20001"/>
                    </a:ext>
                  </a:extLst>
                </a:gridCol>
                <a:gridCol w="2516200">
                  <a:extLst>
                    <a:ext uri="{9D8B030D-6E8A-4147-A177-3AD203B41FA5}">
                      <a16:colId xmlns:a16="http://schemas.microsoft.com/office/drawing/2014/main" val="20002"/>
                    </a:ext>
                  </a:extLst>
                </a:gridCol>
                <a:gridCol w="584053">
                  <a:extLst>
                    <a:ext uri="{9D8B030D-6E8A-4147-A177-3AD203B41FA5}">
                      <a16:colId xmlns:a16="http://schemas.microsoft.com/office/drawing/2014/main" val="20003"/>
                    </a:ext>
                  </a:extLst>
                </a:gridCol>
              </a:tblGrid>
              <a:tr h="201191">
                <a:tc>
                  <a:txBody>
                    <a:bodyPr/>
                    <a:lstStyle/>
                    <a:p>
                      <a:pPr algn="ctr" fontAlgn="b"/>
                      <a:r>
                        <a:rPr lang="en-US" sz="900" b="0" i="0" u="none" strike="noStrike" dirty="0">
                          <a:solidFill>
                            <a:srgbClr val="000000"/>
                          </a:solidFill>
                          <a:effectLst/>
                          <a:latin typeface="Calibri" panose="020F0502020204030204" pitchFamily="34" charset="0"/>
                        </a:rPr>
                        <a:t>Accession</a:t>
                      </a:r>
                    </a:p>
                  </a:txBody>
                  <a:tcPr marL="9525" marR="9525" marT="9525" marB="0" anchor="ctr">
                    <a:solidFill>
                      <a:srgbClr val="FFFFCC"/>
                    </a:solidFill>
                  </a:tcPr>
                </a:tc>
                <a:tc>
                  <a:txBody>
                    <a:bodyPr/>
                    <a:lstStyle/>
                    <a:p>
                      <a:pPr algn="ctr" fontAlgn="b"/>
                      <a:r>
                        <a:rPr lang="en-US" sz="900" b="0" i="0" u="none" strike="noStrike" dirty="0">
                          <a:solidFill>
                            <a:srgbClr val="000000"/>
                          </a:solidFill>
                          <a:effectLst/>
                          <a:latin typeface="Calibri" panose="020F0502020204030204" pitchFamily="34" charset="0"/>
                        </a:rPr>
                        <a:t>PMID</a:t>
                      </a:r>
                    </a:p>
                  </a:txBody>
                  <a:tcPr marL="9525" marR="9525" marT="9525" marB="0" anchor="ctr">
                    <a:solidFill>
                      <a:srgbClr val="FFFFCC"/>
                    </a:solidFill>
                  </a:tcPr>
                </a:tc>
                <a:tc>
                  <a:txBody>
                    <a:bodyPr/>
                    <a:lstStyle/>
                    <a:p>
                      <a:pPr algn="ctr" fontAlgn="b"/>
                      <a:r>
                        <a:rPr lang="en-US" sz="900" b="0" i="0" u="none" strike="noStrike" dirty="0">
                          <a:solidFill>
                            <a:srgbClr val="000000"/>
                          </a:solidFill>
                          <a:effectLst/>
                          <a:latin typeface="Calibri" panose="020F0502020204030204" pitchFamily="34" charset="0"/>
                        </a:rPr>
                        <a:t>Strain</a:t>
                      </a:r>
                    </a:p>
                  </a:txBody>
                  <a:tcPr marL="9525" marR="9525" marT="9525" marB="0" anchor="ctr">
                    <a:solidFill>
                      <a:srgbClr val="FFFFCC"/>
                    </a:solidFill>
                  </a:tcPr>
                </a:tc>
                <a:tc>
                  <a:txBody>
                    <a:bodyPr/>
                    <a:lstStyle/>
                    <a:p>
                      <a:pPr algn="ctr"/>
                      <a:r>
                        <a:rPr lang="en-US" sz="900" dirty="0"/>
                        <a:t>Country</a:t>
                      </a:r>
                    </a:p>
                  </a:txBody>
                  <a:tcPr anchor="ctr">
                    <a:solidFill>
                      <a:srgbClr val="FFFFCC"/>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2786968" y="1512450"/>
          <a:ext cx="4650375" cy="304800"/>
        </p:xfrm>
        <a:graphic>
          <a:graphicData uri="http://schemas.openxmlformats.org/drawingml/2006/table">
            <a:tbl>
              <a:tblPr firstRow="1" bandRow="1"/>
              <a:tblGrid>
                <a:gridCol w="805101">
                  <a:extLst>
                    <a:ext uri="{9D8B030D-6E8A-4147-A177-3AD203B41FA5}">
                      <a16:colId xmlns:a16="http://schemas.microsoft.com/office/drawing/2014/main" val="20000"/>
                    </a:ext>
                  </a:extLst>
                </a:gridCol>
                <a:gridCol w="745021">
                  <a:extLst>
                    <a:ext uri="{9D8B030D-6E8A-4147-A177-3AD203B41FA5}">
                      <a16:colId xmlns:a16="http://schemas.microsoft.com/office/drawing/2014/main" val="20001"/>
                    </a:ext>
                  </a:extLst>
                </a:gridCol>
                <a:gridCol w="2516200">
                  <a:extLst>
                    <a:ext uri="{9D8B030D-6E8A-4147-A177-3AD203B41FA5}">
                      <a16:colId xmlns:a16="http://schemas.microsoft.com/office/drawing/2014/main" val="20002"/>
                    </a:ext>
                  </a:extLst>
                </a:gridCol>
                <a:gridCol w="584053">
                  <a:extLst>
                    <a:ext uri="{9D8B030D-6E8A-4147-A177-3AD203B41FA5}">
                      <a16:colId xmlns:a16="http://schemas.microsoft.com/office/drawing/2014/main" val="20003"/>
                    </a:ext>
                  </a:extLst>
                </a:gridCol>
              </a:tblGrid>
              <a:tr h="235131">
                <a:tc>
                  <a:txBody>
                    <a:bodyPr/>
                    <a:lstStyle/>
                    <a:p>
                      <a:pPr algn="ctr" fontAlgn="b"/>
                      <a:r>
                        <a:rPr lang="en-US" sz="1400" b="0" i="0" u="none" strike="noStrike" dirty="0">
                          <a:solidFill>
                            <a:srgbClr val="000000"/>
                          </a:solidFill>
                          <a:effectLst/>
                          <a:latin typeface="Calibri" panose="020F0502020204030204" pitchFamily="34" charset="0"/>
                        </a:rPr>
                        <a:t>EU148365</a:t>
                      </a:r>
                    </a:p>
                  </a:txBody>
                  <a:tcPr marL="9525" marR="9525" marT="9525" marB="0" anchor="ctr">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18394282</a:t>
                      </a:r>
                    </a:p>
                  </a:txBody>
                  <a:tcPr marL="9525" marR="9525" marT="9525" marB="0" anchor="ctr">
                    <a:solidFill>
                      <a:srgbClr val="FFFFCC"/>
                    </a:solidFill>
                  </a:tcPr>
                </a:tc>
                <a:tc>
                  <a:txBody>
                    <a:bodyPr/>
                    <a:lstStyle/>
                    <a:p>
                      <a:pPr algn="ctr" fontAlgn="b"/>
                      <a:r>
                        <a:rPr lang="en-US" sz="1400" b="0" i="0" u="none" strike="noStrike" dirty="0">
                          <a:solidFill>
                            <a:srgbClr val="000000"/>
                          </a:solidFill>
                          <a:effectLst/>
                          <a:latin typeface="Calibri" panose="020F0502020204030204" pitchFamily="34" charset="0"/>
                        </a:rPr>
                        <a:t>A/chicken/Nigeria/1071-3/2007</a:t>
                      </a:r>
                    </a:p>
                  </a:txBody>
                  <a:tcPr marL="9525" marR="9525" marT="9525" marB="0" anchor="ctr">
                    <a:solidFill>
                      <a:srgbClr val="FFFFCC"/>
                    </a:solidFill>
                  </a:tcPr>
                </a:tc>
                <a:tc>
                  <a:txBody>
                    <a:bodyPr/>
                    <a:lstStyle/>
                    <a:p>
                      <a:pPr algn="ctr"/>
                      <a:r>
                        <a:rPr lang="en-US" sz="1400" dirty="0"/>
                        <a:t>null</a:t>
                      </a:r>
                    </a:p>
                  </a:txBody>
                  <a:tcPr anchor="ctr">
                    <a:solidFill>
                      <a:srgbClr val="FFFFCC"/>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7023446" y="2960915"/>
            <a:ext cx="561372" cy="461665"/>
          </a:xfrm>
          <a:prstGeom prst="rect">
            <a:avLst/>
          </a:prstGeom>
          <a:noFill/>
        </p:spPr>
        <p:txBody>
          <a:bodyPr wrap="none" rtlCol="0">
            <a:spAutoFit/>
          </a:bodyPr>
          <a:lstStyle/>
          <a:p>
            <a:r>
              <a:rPr lang="en-US" dirty="0"/>
              <a:t>No</a:t>
            </a:r>
          </a:p>
        </p:txBody>
      </p:sp>
      <p:sp>
        <p:nvSpPr>
          <p:cNvPr id="15" name="TextBox 14"/>
          <p:cNvSpPr txBox="1"/>
          <p:nvPr/>
        </p:nvSpPr>
        <p:spPr>
          <a:xfrm>
            <a:off x="8261474" y="3559983"/>
            <a:ext cx="633315" cy="461665"/>
          </a:xfrm>
          <a:prstGeom prst="rect">
            <a:avLst/>
          </a:prstGeom>
          <a:noFill/>
        </p:spPr>
        <p:txBody>
          <a:bodyPr wrap="none" rtlCol="0">
            <a:spAutoFit/>
          </a:bodyPr>
          <a:lstStyle/>
          <a:p>
            <a:r>
              <a:rPr lang="en-US" dirty="0"/>
              <a:t>Yes</a:t>
            </a:r>
          </a:p>
        </p:txBody>
      </p:sp>
      <p:sp>
        <p:nvSpPr>
          <p:cNvPr id="10" name="Multiply 9"/>
          <p:cNvSpPr/>
          <p:nvPr/>
        </p:nvSpPr>
        <p:spPr>
          <a:xfrm>
            <a:off x="7711028" y="3477026"/>
            <a:ext cx="766354" cy="4736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6"/>
          <p:cNvSpPr/>
          <p:nvPr/>
        </p:nvSpPr>
        <p:spPr>
          <a:xfrm>
            <a:off x="5935110" y="2388699"/>
            <a:ext cx="1249682" cy="25084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Nigeria</a:t>
            </a:r>
          </a:p>
        </p:txBody>
      </p:sp>
      <p:sp>
        <p:nvSpPr>
          <p:cNvPr id="18" name="Snip Single Corner Rectangle 17"/>
          <p:cNvSpPr/>
          <p:nvPr/>
        </p:nvSpPr>
        <p:spPr>
          <a:xfrm>
            <a:off x="8447534" y="2446528"/>
            <a:ext cx="1249682" cy="25084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Not Sufficient</a:t>
            </a:r>
          </a:p>
        </p:txBody>
      </p:sp>
      <p:sp>
        <p:nvSpPr>
          <p:cNvPr id="30" name="Snip Single Corner Rectangle 29"/>
          <p:cNvSpPr/>
          <p:nvPr/>
        </p:nvSpPr>
        <p:spPr>
          <a:xfrm>
            <a:off x="6092343" y="5630792"/>
            <a:ext cx="836023" cy="323307"/>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solidFill>
                  <a:schemeClr val="tx1"/>
                </a:solidFill>
              </a:rPr>
              <a:t>Sokoto</a:t>
            </a:r>
            <a:endParaRPr lang="en-US" sz="1200" dirty="0">
              <a:solidFill>
                <a:schemeClr val="tx1"/>
              </a:solidFill>
            </a:endParaRPr>
          </a:p>
        </p:txBody>
      </p:sp>
      <p:sp>
        <p:nvSpPr>
          <p:cNvPr id="31" name="Snip Single Corner Rectangle 30"/>
          <p:cNvSpPr/>
          <p:nvPr/>
        </p:nvSpPr>
        <p:spPr>
          <a:xfrm>
            <a:off x="3386086" y="4772565"/>
            <a:ext cx="2098003" cy="273674"/>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solidFill>
                  <a:schemeClr val="tx1"/>
                </a:solidFill>
              </a:rPr>
              <a:t>Sokoto</a:t>
            </a:r>
            <a:r>
              <a:rPr lang="en-US" sz="1200" dirty="0">
                <a:solidFill>
                  <a:schemeClr val="tx1"/>
                </a:solidFill>
              </a:rPr>
              <a:t>, Lagos, Nigeria…..</a:t>
            </a:r>
          </a:p>
        </p:txBody>
      </p:sp>
      <p:sp>
        <p:nvSpPr>
          <p:cNvPr id="32" name="Snip Single Corner Rectangle 31"/>
          <p:cNvSpPr/>
          <p:nvPr/>
        </p:nvSpPr>
        <p:spPr>
          <a:xfrm>
            <a:off x="2306303" y="6252601"/>
            <a:ext cx="3080608" cy="323307"/>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solidFill>
                  <a:schemeClr val="tx1"/>
                </a:solidFill>
              </a:rPr>
              <a:t>Sokoto</a:t>
            </a:r>
            <a:r>
              <a:rPr lang="en-US" sz="1200" dirty="0">
                <a:solidFill>
                  <a:schemeClr val="tx1"/>
                </a:solidFill>
              </a:rPr>
              <a:t>, Nigeria (L1); Lagos, Nigeria (L2)</a:t>
            </a:r>
          </a:p>
        </p:txBody>
      </p:sp>
      <p:sp>
        <p:nvSpPr>
          <p:cNvPr id="33" name="Snip Single Corner Rectangle 32"/>
          <p:cNvSpPr/>
          <p:nvPr/>
        </p:nvSpPr>
        <p:spPr>
          <a:xfrm>
            <a:off x="8477383" y="4174812"/>
            <a:ext cx="1867013" cy="40974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L1: (13.06092, 5.23902)</a:t>
            </a:r>
          </a:p>
          <a:p>
            <a:pPr algn="ctr"/>
            <a:r>
              <a:rPr lang="en-US" sz="1200" dirty="0">
                <a:solidFill>
                  <a:schemeClr val="tx1"/>
                </a:solidFill>
              </a:rPr>
              <a:t>L2: (6.45306,3.39583) </a:t>
            </a:r>
          </a:p>
        </p:txBody>
      </p:sp>
      <p:sp>
        <p:nvSpPr>
          <p:cNvPr id="34" name="Snip Single Corner Rectangle 33"/>
          <p:cNvSpPr/>
          <p:nvPr/>
        </p:nvSpPr>
        <p:spPr>
          <a:xfrm>
            <a:off x="8512342" y="5114311"/>
            <a:ext cx="1467392" cy="403725"/>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P(L1|R)=0.97</a:t>
            </a:r>
          </a:p>
          <a:p>
            <a:pPr algn="ctr"/>
            <a:r>
              <a:rPr lang="en-US" sz="1200" dirty="0">
                <a:solidFill>
                  <a:schemeClr val="tx1"/>
                </a:solidFill>
              </a:rPr>
              <a:t>P(L2|R)=0.03</a:t>
            </a:r>
          </a:p>
        </p:txBody>
      </p:sp>
      <p:pic>
        <p:nvPicPr>
          <p:cNvPr id="35" name="Picture 34"/>
          <p:cNvPicPr>
            <a:picLocks noChangeAspect="1"/>
          </p:cNvPicPr>
          <p:nvPr/>
        </p:nvPicPr>
        <p:blipFill>
          <a:blip r:embed="rId4"/>
          <a:stretch>
            <a:fillRect/>
          </a:stretch>
        </p:blipFill>
        <p:spPr>
          <a:xfrm>
            <a:off x="1809361" y="5225496"/>
            <a:ext cx="3312726" cy="752058"/>
          </a:xfrm>
          <a:prstGeom prst="rect">
            <a:avLst/>
          </a:prstGeom>
          <a:ln w="12700">
            <a:solidFill>
              <a:schemeClr val="tx1"/>
            </a:solidFill>
          </a:ln>
        </p:spPr>
      </p:pic>
      <p:sp>
        <p:nvSpPr>
          <p:cNvPr id="19" name="Oval 18"/>
          <p:cNvSpPr/>
          <p:nvPr/>
        </p:nvSpPr>
        <p:spPr>
          <a:xfrm>
            <a:off x="5207640" y="1521824"/>
            <a:ext cx="612241" cy="2980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Elbow Connector 225"/>
          <p:cNvCxnSpPr/>
          <p:nvPr/>
        </p:nvCxnSpPr>
        <p:spPr>
          <a:xfrm rot="16200000" flipH="1">
            <a:off x="5217304" y="1866839"/>
            <a:ext cx="810348" cy="625264"/>
          </a:xfrm>
          <a:prstGeom prst="bentConnector2">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Snip Single Corner Rectangle 48"/>
          <p:cNvSpPr/>
          <p:nvPr/>
        </p:nvSpPr>
        <p:spPr>
          <a:xfrm>
            <a:off x="4372796" y="3317108"/>
            <a:ext cx="1249682" cy="250848"/>
          </a:xfrm>
          <a:prstGeom prst="snip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PMC2570913</a:t>
            </a:r>
          </a:p>
        </p:txBody>
      </p:sp>
      <p:pic>
        <p:nvPicPr>
          <p:cNvPr id="236" name="Picture 235"/>
          <p:cNvPicPr>
            <a:picLocks noChangeAspect="1"/>
          </p:cNvPicPr>
          <p:nvPr/>
        </p:nvPicPr>
        <p:blipFill>
          <a:blip r:embed="rId5"/>
          <a:stretch>
            <a:fillRect/>
          </a:stretch>
        </p:blipFill>
        <p:spPr>
          <a:xfrm>
            <a:off x="1912227" y="2635968"/>
            <a:ext cx="2384272" cy="1615074"/>
          </a:xfrm>
          <a:prstGeom prst="rect">
            <a:avLst/>
          </a:prstGeom>
        </p:spPr>
      </p:pic>
      <p:sp>
        <p:nvSpPr>
          <p:cNvPr id="51" name="Oval 50"/>
          <p:cNvSpPr/>
          <p:nvPr/>
        </p:nvSpPr>
        <p:spPr>
          <a:xfrm>
            <a:off x="3296206" y="5726375"/>
            <a:ext cx="612241" cy="298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Elbow Connector 51"/>
          <p:cNvCxnSpPr/>
          <p:nvPr/>
        </p:nvCxnSpPr>
        <p:spPr>
          <a:xfrm flipV="1">
            <a:off x="3890072" y="5842707"/>
            <a:ext cx="2198923" cy="268"/>
          </a:xfrm>
          <a:prstGeom prst="bent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0800000" flipV="1">
            <a:off x="2061923" y="1648054"/>
            <a:ext cx="2380869" cy="4066549"/>
          </a:xfrm>
          <a:prstGeom prst="bentConnector2">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4378949" y="1446227"/>
            <a:ext cx="2406701" cy="405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77030" y="5726375"/>
            <a:ext cx="1548102" cy="2980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4" name="Picture 243"/>
          <p:cNvPicPr>
            <a:picLocks noChangeAspect="1"/>
          </p:cNvPicPr>
          <p:nvPr/>
        </p:nvPicPr>
        <p:blipFill>
          <a:blip r:embed="rId6"/>
          <a:stretch>
            <a:fillRect/>
          </a:stretch>
        </p:blipFill>
        <p:spPr>
          <a:xfrm>
            <a:off x="1745240" y="3698946"/>
            <a:ext cx="1689545" cy="680740"/>
          </a:xfrm>
          <a:prstGeom prst="rect">
            <a:avLst/>
          </a:prstGeom>
          <a:ln w="12700">
            <a:solidFill>
              <a:schemeClr val="dk1"/>
            </a:solidFill>
          </a:ln>
        </p:spPr>
      </p:pic>
      <p:sp>
        <p:nvSpPr>
          <p:cNvPr id="36" name="Shape 194"/>
          <p:cNvSpPr txBox="1">
            <a:spLocks/>
          </p:cNvSpPr>
          <p:nvPr/>
        </p:nvSpPr>
        <p:spPr>
          <a:xfrm>
            <a:off x="1410095" y="72490"/>
            <a:ext cx="10677129" cy="990598"/>
          </a:xfrm>
          <a:prstGeom prst="rect">
            <a:avLst/>
          </a:prstGeom>
          <a:noFill/>
          <a:ln>
            <a:noFill/>
          </a:ln>
        </p:spPr>
        <p:txBody>
          <a:bodyPr lIns="182875" tIns="0" rIns="1097275" bIns="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lt1"/>
              </a:buClr>
              <a:buFont typeface="Arial"/>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Clr>
                <a:schemeClr val="dk1"/>
              </a:buClr>
              <a:buSzPct val="25000"/>
            </a:pPr>
            <a:r>
              <a:rPr lang="en-US" sz="4400" b="1" dirty="0">
                <a:solidFill>
                  <a:schemeClr val="dk1"/>
                </a:solidFill>
              </a:rPr>
              <a:t>IE Pipeline for Geospatial Metadata</a:t>
            </a:r>
          </a:p>
        </p:txBody>
      </p:sp>
      <p:sp>
        <p:nvSpPr>
          <p:cNvPr id="37" name="Cloud 36"/>
          <p:cNvSpPr/>
          <p:nvPr/>
        </p:nvSpPr>
        <p:spPr>
          <a:xfrm>
            <a:off x="7937182" y="1269611"/>
            <a:ext cx="2644047" cy="569482"/>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GeoNames</a:t>
            </a:r>
            <a:endParaRPr lang="en-US" dirty="0">
              <a:solidFill>
                <a:schemeClr val="tx1"/>
              </a:solidFill>
            </a:endParaRPr>
          </a:p>
        </p:txBody>
      </p:sp>
      <p:pic>
        <p:nvPicPr>
          <p:cNvPr id="3" name="Picture 2"/>
          <p:cNvPicPr>
            <a:picLocks noChangeAspect="1"/>
          </p:cNvPicPr>
          <p:nvPr/>
        </p:nvPicPr>
        <p:blipFill>
          <a:blip r:embed="rId7"/>
          <a:stretch>
            <a:fillRect/>
          </a:stretch>
        </p:blipFill>
        <p:spPr>
          <a:xfrm>
            <a:off x="1634102" y="3178381"/>
            <a:ext cx="2662398" cy="531005"/>
          </a:xfrm>
          <a:prstGeom prst="rect">
            <a:avLst/>
          </a:prstGeom>
          <a:ln>
            <a:solidFill>
              <a:schemeClr val="tx1"/>
            </a:solidFill>
          </a:ln>
        </p:spPr>
      </p:pic>
      <p:pic>
        <p:nvPicPr>
          <p:cNvPr id="4" name="Picture 3"/>
          <p:cNvPicPr>
            <a:picLocks noChangeAspect="1"/>
          </p:cNvPicPr>
          <p:nvPr/>
        </p:nvPicPr>
        <p:blipFill>
          <a:blip r:embed="rId8"/>
          <a:stretch>
            <a:fillRect/>
          </a:stretch>
        </p:blipFill>
        <p:spPr>
          <a:xfrm>
            <a:off x="1677031" y="3879053"/>
            <a:ext cx="3261657" cy="457538"/>
          </a:xfrm>
          <a:prstGeom prst="rect">
            <a:avLst/>
          </a:prstGeom>
          <a:ln>
            <a:solidFill>
              <a:schemeClr val="tx1"/>
            </a:solidFill>
          </a:ln>
        </p:spPr>
      </p:pic>
      <p:sp>
        <p:nvSpPr>
          <p:cNvPr id="5" name="Oval 4"/>
          <p:cNvSpPr/>
          <p:nvPr/>
        </p:nvSpPr>
        <p:spPr>
          <a:xfrm>
            <a:off x="2191831" y="3983954"/>
            <a:ext cx="351951" cy="2136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8861332" y="1782957"/>
            <a:ext cx="2258572" cy="569482"/>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ISO table</a:t>
            </a:r>
          </a:p>
        </p:txBody>
      </p:sp>
      <p:sp>
        <p:nvSpPr>
          <p:cNvPr id="41" name="Oval 40"/>
          <p:cNvSpPr/>
          <p:nvPr/>
        </p:nvSpPr>
        <p:spPr>
          <a:xfrm>
            <a:off x="6247020" y="1514816"/>
            <a:ext cx="612241" cy="2980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Elbow Connector 39"/>
          <p:cNvCxnSpPr>
            <a:endCxn id="5" idx="0"/>
          </p:cNvCxnSpPr>
          <p:nvPr/>
        </p:nvCxnSpPr>
        <p:spPr>
          <a:xfrm rot="10800000" flipV="1">
            <a:off x="2367808" y="1645455"/>
            <a:ext cx="3900385" cy="2338499"/>
          </a:xfrm>
          <a:prstGeom prst="bentConnector2">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9"/>
          <a:stretch>
            <a:fillRect/>
          </a:stretch>
        </p:blipFill>
        <p:spPr>
          <a:xfrm>
            <a:off x="3529609" y="3732016"/>
            <a:ext cx="1458572" cy="807836"/>
          </a:xfrm>
          <a:prstGeom prst="rect">
            <a:avLst/>
          </a:prstGeom>
          <a:ln w="12700">
            <a:solidFill>
              <a:schemeClr val="tx1"/>
            </a:solidFill>
          </a:ln>
        </p:spPr>
      </p:pic>
      <p:sp>
        <p:nvSpPr>
          <p:cNvPr id="7" name="Multiply 6"/>
          <p:cNvSpPr/>
          <p:nvPr/>
        </p:nvSpPr>
        <p:spPr>
          <a:xfrm>
            <a:off x="4200359" y="3715946"/>
            <a:ext cx="292918" cy="25193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24066" y="1237541"/>
            <a:ext cx="428322" cy="369332"/>
          </a:xfrm>
          <a:prstGeom prst="rect">
            <a:avLst/>
          </a:prstGeom>
          <a:noFill/>
        </p:spPr>
        <p:txBody>
          <a:bodyPr wrap="none" rtlCol="0">
            <a:spAutoFit/>
          </a:bodyPr>
          <a:lstStyle/>
          <a:p>
            <a:r>
              <a:rPr lang="en-US" sz="1800" b="1" dirty="0"/>
              <a:t>R:</a:t>
            </a:r>
          </a:p>
        </p:txBody>
      </p:sp>
    </p:spTree>
    <p:extLst>
      <p:ext uri="{BB962C8B-B14F-4D97-AF65-F5344CB8AC3E}">
        <p14:creationId xmlns:p14="http://schemas.microsoft.com/office/powerpoint/2010/main" val="3945426134"/>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4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4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57"/>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62"/>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51"/>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35"/>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30" grpId="0" animBg="1"/>
      <p:bldP spid="31" grpId="0" animBg="1"/>
      <p:bldP spid="32" grpId="0" animBg="1"/>
      <p:bldP spid="33" grpId="0" animBg="1"/>
      <p:bldP spid="34" grpId="0" animBg="1"/>
      <p:bldP spid="19" grpId="0" animBg="1"/>
      <p:bldP spid="19" grpId="1" animBg="1"/>
      <p:bldP spid="49" grpId="0" animBg="1"/>
      <p:bldP spid="51" grpId="0" animBg="1"/>
      <p:bldP spid="51" grpId="1" animBg="1"/>
      <p:bldP spid="61" grpId="0" animBg="1"/>
      <p:bldP spid="61" grpId="1" animBg="1"/>
      <p:bldP spid="62" grpId="0" animBg="1"/>
      <p:bldP spid="62" grpId="1" animBg="1"/>
      <p:bldP spid="5" grpId="0" animBg="1"/>
      <p:bldP spid="5" grpId="1" animBg="1"/>
      <p:bldP spid="41" grpId="0" animBg="1"/>
      <p:bldP spid="41"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854200"/>
            <a:ext cx="9144000" cy="3138778"/>
          </a:xfrm>
          <a:prstGeom prst="rect">
            <a:avLst/>
          </a:prstGeom>
        </p:spPr>
      </p:pic>
      <p:sp>
        <p:nvSpPr>
          <p:cNvPr id="2" name="TextBox 1">
            <a:extLst>
              <a:ext uri="{FF2B5EF4-FFF2-40B4-BE49-F238E27FC236}">
                <a16:creationId xmlns:a16="http://schemas.microsoft.com/office/drawing/2014/main" id="{087FB1B4-B1CD-AA4B-A40E-8703A6927084}"/>
              </a:ext>
            </a:extLst>
          </p:cNvPr>
          <p:cNvSpPr txBox="1"/>
          <p:nvPr/>
        </p:nvSpPr>
        <p:spPr>
          <a:xfrm>
            <a:off x="1524001" y="939289"/>
            <a:ext cx="5215659" cy="584775"/>
          </a:xfrm>
          <a:prstGeom prst="rect">
            <a:avLst/>
          </a:prstGeom>
          <a:noFill/>
        </p:spPr>
        <p:txBody>
          <a:bodyPr wrap="none" rtlCol="0">
            <a:spAutoFit/>
          </a:bodyPr>
          <a:lstStyle/>
          <a:p>
            <a:r>
              <a:rPr lang="en-US" sz="3200" b="1" dirty="0"/>
              <a:t>Integration into BEAST 1.10</a:t>
            </a:r>
          </a:p>
        </p:txBody>
      </p:sp>
      <p:pic>
        <p:nvPicPr>
          <p:cNvPr id="4" name="Picture 3">
            <a:extLst>
              <a:ext uri="{FF2B5EF4-FFF2-40B4-BE49-F238E27FC236}">
                <a16:creationId xmlns:a16="http://schemas.microsoft.com/office/drawing/2014/main" id="{B0AF0346-E820-B748-82C0-767272185F04}"/>
              </a:ext>
            </a:extLst>
          </p:cNvPr>
          <p:cNvPicPr/>
          <p:nvPr/>
        </p:nvPicPr>
        <p:blipFill>
          <a:blip r:embed="rId4">
            <a:extLst>
              <a:ext uri="{28A0092B-C50C-407E-A947-70E740481C1C}">
                <a14:useLocalDpi xmlns:a14="http://schemas.microsoft.com/office/drawing/2010/main" val="0"/>
              </a:ext>
            </a:extLst>
          </a:blip>
          <a:stretch>
            <a:fillRect/>
          </a:stretch>
        </p:blipFill>
        <p:spPr>
          <a:xfrm>
            <a:off x="3460206" y="4408715"/>
            <a:ext cx="4023360" cy="914400"/>
          </a:xfrm>
          <a:prstGeom prst="rect">
            <a:avLst/>
          </a:prstGeom>
        </p:spPr>
      </p:pic>
      <p:sp>
        <p:nvSpPr>
          <p:cNvPr id="3" name="TextBox 2">
            <a:extLst>
              <a:ext uri="{FF2B5EF4-FFF2-40B4-BE49-F238E27FC236}">
                <a16:creationId xmlns:a16="http://schemas.microsoft.com/office/drawing/2014/main" id="{E8A869CD-9EB6-F149-9C24-E7A063D7ECD3}"/>
              </a:ext>
            </a:extLst>
          </p:cNvPr>
          <p:cNvSpPr txBox="1"/>
          <p:nvPr/>
        </p:nvSpPr>
        <p:spPr>
          <a:xfrm>
            <a:off x="489857" y="5568043"/>
            <a:ext cx="10093917" cy="276999"/>
          </a:xfrm>
          <a:prstGeom prst="rect">
            <a:avLst/>
          </a:prstGeom>
          <a:noFill/>
        </p:spPr>
        <p:txBody>
          <a:bodyPr wrap="none" rtlCol="0">
            <a:spAutoFit/>
          </a:bodyPr>
          <a:lstStyle/>
          <a:p>
            <a:r>
              <a:rPr lang="en-US" sz="1200" dirty="0"/>
              <a:t>Source: Suchard, M. A. et al. Bayesian phylogenetic and phylodynamic data integration using BEAST 1.10. Virus </a:t>
            </a:r>
            <a:r>
              <a:rPr lang="en-US" sz="1200" dirty="0" err="1"/>
              <a:t>Evol</a:t>
            </a:r>
            <a:r>
              <a:rPr lang="en-US" sz="1200" dirty="0"/>
              <a:t> 4, vey016, doi:10.1093/</a:t>
            </a:r>
            <a:r>
              <a:rPr lang="en-US" sz="1200" dirty="0" err="1"/>
              <a:t>ve</a:t>
            </a:r>
            <a:r>
              <a:rPr lang="en-US" sz="1200" dirty="0"/>
              <a:t>/vey016 (2018).</a:t>
            </a:r>
          </a:p>
        </p:txBody>
      </p:sp>
      <p:pic>
        <p:nvPicPr>
          <p:cNvPr id="7" name="Picture 6" descr="A screenshot of a cell phone&#10;&#10;Description automatically generated">
            <a:extLst>
              <a:ext uri="{FF2B5EF4-FFF2-40B4-BE49-F238E27FC236}">
                <a16:creationId xmlns:a16="http://schemas.microsoft.com/office/drawing/2014/main" id="{6EC74E58-AC78-0745-8032-889F3D57FF04}"/>
              </a:ext>
            </a:extLst>
          </p:cNvPr>
          <p:cNvPicPr>
            <a:picLocks noChangeAspect="1"/>
          </p:cNvPicPr>
          <p:nvPr/>
        </p:nvPicPr>
        <p:blipFill rotWithShape="1">
          <a:blip r:embed="rId5"/>
          <a:srcRect b="15027"/>
          <a:stretch/>
        </p:blipFill>
        <p:spPr>
          <a:xfrm>
            <a:off x="0" y="1681256"/>
            <a:ext cx="12202282" cy="3729595"/>
          </a:xfrm>
          <a:prstGeom prst="rect">
            <a:avLst/>
          </a:prstGeom>
        </p:spPr>
      </p:pic>
    </p:spTree>
    <p:extLst>
      <p:ext uri="{BB962C8B-B14F-4D97-AF65-F5344CB8AC3E}">
        <p14:creationId xmlns:p14="http://schemas.microsoft.com/office/powerpoint/2010/main" val="397942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02F2C906-36C3-7448-9711-8403594D88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942976"/>
            <a:ext cx="6827838"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02FBECA-DBCB-3441-BD08-3595452EFF2D}"/>
              </a:ext>
            </a:extLst>
          </p:cNvPr>
          <p:cNvSpPr txBox="1"/>
          <p:nvPr/>
        </p:nvSpPr>
        <p:spPr>
          <a:xfrm>
            <a:off x="2676525" y="2199503"/>
            <a:ext cx="1952367"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With Sampling Uncertainty</a:t>
            </a:r>
          </a:p>
        </p:txBody>
      </p:sp>
    </p:spTree>
    <p:extLst>
      <p:ext uri="{BB962C8B-B14F-4D97-AF65-F5344CB8AC3E}">
        <p14:creationId xmlns:p14="http://schemas.microsoft.com/office/powerpoint/2010/main" val="422425155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94FAE9C7-D589-8646-8CC7-024041E7775B}"/>
              </a:ext>
            </a:extLst>
          </p:cNvPr>
          <p:cNvPicPr>
            <a:picLocks noChangeAspect="1"/>
          </p:cNvPicPr>
          <p:nvPr/>
        </p:nvPicPr>
        <p:blipFill>
          <a:blip r:embed="rId4"/>
          <a:stretch>
            <a:fillRect/>
          </a:stretch>
        </p:blipFill>
        <p:spPr>
          <a:xfrm>
            <a:off x="0" y="1078149"/>
            <a:ext cx="12192000" cy="4701702"/>
          </a:xfrm>
          <a:prstGeom prst="rect">
            <a:avLst/>
          </a:prstGeom>
        </p:spPr>
      </p:pic>
      <p:pic>
        <p:nvPicPr>
          <p:cNvPr id="16" name="Picture 15" descr="A screenshot of a social media post&#10;&#10;Description automatically generated">
            <a:extLst>
              <a:ext uri="{FF2B5EF4-FFF2-40B4-BE49-F238E27FC236}">
                <a16:creationId xmlns:a16="http://schemas.microsoft.com/office/drawing/2014/main" id="{5C635BAF-7496-D546-83E9-02C89F2AEFFB}"/>
              </a:ext>
            </a:extLst>
          </p:cNvPr>
          <p:cNvPicPr>
            <a:picLocks noChangeAspect="1"/>
          </p:cNvPicPr>
          <p:nvPr/>
        </p:nvPicPr>
        <p:blipFill>
          <a:blip r:embed="rId5"/>
          <a:stretch>
            <a:fillRect/>
          </a:stretch>
        </p:blipFill>
        <p:spPr>
          <a:xfrm>
            <a:off x="627888" y="438150"/>
            <a:ext cx="10936224" cy="5486400"/>
          </a:xfrm>
          <a:prstGeom prst="rect">
            <a:avLst/>
          </a:prstGeom>
        </p:spPr>
      </p:pic>
      <p:pic>
        <p:nvPicPr>
          <p:cNvPr id="18" name="spread_china.mp4">
            <a:hlinkClick r:id="" action="ppaction://media"/>
            <a:extLst>
              <a:ext uri="{FF2B5EF4-FFF2-40B4-BE49-F238E27FC236}">
                <a16:creationId xmlns:a16="http://schemas.microsoft.com/office/drawing/2014/main" id="{40525EDC-9BFC-A040-9FD0-34525836C404}"/>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24000" y="944564"/>
            <a:ext cx="9144000" cy="4968875"/>
          </a:xfrm>
          <a:prstGeom prst="rect">
            <a:avLst/>
          </a:prstGeom>
        </p:spPr>
      </p:pic>
      <p:sp>
        <p:nvSpPr>
          <p:cNvPr id="2" name="Rectangle 1">
            <a:extLst>
              <a:ext uri="{FF2B5EF4-FFF2-40B4-BE49-F238E27FC236}">
                <a16:creationId xmlns:a16="http://schemas.microsoft.com/office/drawing/2014/main" id="{E9A0FA64-8EBF-2748-AF15-172563AF758D}"/>
              </a:ext>
            </a:extLst>
          </p:cNvPr>
          <p:cNvSpPr/>
          <p:nvPr/>
        </p:nvSpPr>
        <p:spPr>
          <a:xfrm>
            <a:off x="3532021" y="-1140"/>
            <a:ext cx="3930884" cy="461665"/>
          </a:xfrm>
          <a:prstGeom prst="rect">
            <a:avLst/>
          </a:prstGeom>
        </p:spPr>
        <p:txBody>
          <a:bodyPr wrap="none">
            <a:spAutoFit/>
          </a:bodyPr>
          <a:lstStyle/>
          <a:p>
            <a:r>
              <a:rPr lang="en-US" b="1" dirty="0"/>
              <a:t>https://</a:t>
            </a:r>
            <a:r>
              <a:rPr lang="en-US" b="1" dirty="0" err="1"/>
              <a:t>zodo.asu.edu</a:t>
            </a:r>
            <a:r>
              <a:rPr lang="en-US" b="1" dirty="0"/>
              <a:t>/</a:t>
            </a:r>
            <a:r>
              <a:rPr lang="en-US" b="1" dirty="0" err="1"/>
              <a:t>zoophy</a:t>
            </a:r>
            <a:r>
              <a:rPr lang="en-US" b="1" dirty="0"/>
              <a:t>/</a:t>
            </a:r>
          </a:p>
        </p:txBody>
      </p:sp>
    </p:spTree>
    <p:extLst>
      <p:ext uri="{BB962C8B-B14F-4D97-AF65-F5344CB8AC3E}">
        <p14:creationId xmlns:p14="http://schemas.microsoft.com/office/powerpoint/2010/main" val="295219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4"/>
                                        </p:tgtEl>
                                      </p:cBhvr>
                                    </p:animEffect>
                                    <p:set>
                                      <p:cBhvr>
                                        <p:cTn id="9" dur="1" fill="hold">
                                          <p:stCondLst>
                                            <p:cond delay="499"/>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18"/>
                </p:tgtEl>
              </p:cMediaNode>
            </p:vide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hayden</Template>
  <TotalTime>440</TotalTime>
  <Words>484</Words>
  <Application>Microsoft Office PowerPoint</Application>
  <PresentationFormat>Widescreen</PresentationFormat>
  <Paragraphs>47</Paragraphs>
  <Slides>6</Slides>
  <Notes>2</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Times</vt:lpstr>
      <vt:lpstr>Verdana</vt:lpstr>
      <vt:lpstr>Default Design</vt:lpstr>
      <vt:lpstr>Image</vt:lpstr>
      <vt:lpstr>An online end-to-end pipeline for virus phylogeography that leverages Natural Language Processing for finding host locations</vt:lpstr>
      <vt:lpstr>Virus Phylogeography Requires Geospatial Metadata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online end-to-end pipeline for virus phylogeography that leverages Natural Language Processing for finding host locations</dc:title>
  <dc:creator>Matthew Scotch</dc:creator>
  <cp:lastModifiedBy>Caitlin Moloney</cp:lastModifiedBy>
  <cp:revision>26</cp:revision>
  <dcterms:created xsi:type="dcterms:W3CDTF">2019-11-18T21:04:22Z</dcterms:created>
  <dcterms:modified xsi:type="dcterms:W3CDTF">2019-11-27T20:43:46Z</dcterms:modified>
</cp:coreProperties>
</file>