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7" r:id="rId1"/>
  </p:sldMasterIdLst>
  <p:notesMasterIdLst>
    <p:notesMasterId r:id="rId11"/>
  </p:notesMasterIdLst>
  <p:handoutMasterIdLst>
    <p:handoutMasterId r:id="rId12"/>
  </p:handoutMasterIdLst>
  <p:sldIdLst>
    <p:sldId id="1008" r:id="rId2"/>
    <p:sldId id="848" r:id="rId3"/>
    <p:sldId id="1009" r:id="rId4"/>
    <p:sldId id="1010" r:id="rId5"/>
    <p:sldId id="1011" r:id="rId6"/>
    <p:sldId id="1014" r:id="rId7"/>
    <p:sldId id="1015" r:id="rId8"/>
    <p:sldId id="1016" r:id="rId9"/>
    <p:sldId id="1012" r:id="rId10"/>
  </p:sldIdLst>
  <p:sldSz cx="9144000" cy="6858000" type="screen4x3"/>
  <p:notesSz cx="6858000" cy="9144000"/>
  <p:defaultTextStyle>
    <a:defPPr>
      <a:defRPr lang="en-US"/>
    </a:defPPr>
    <a:lvl1pPr algn="l" rtl="0" eaLnBrk="0" fontAlgn="base" hangingPunct="0">
      <a:spcBef>
        <a:spcPct val="0"/>
      </a:spcBef>
      <a:spcAft>
        <a:spcPct val="0"/>
      </a:spcAft>
      <a:defRPr kumimoji="1" sz="3000"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sz="3000"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sz="3000"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sz="3000"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sz="3000"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kumimoji="1" sz="3000"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kumimoji="1" sz="3000"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kumimoji="1" sz="3000"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kumimoji="1" sz="3000"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7"/>
    <p:restoredTop sz="76022"/>
  </p:normalViewPr>
  <p:slideViewPr>
    <p:cSldViewPr>
      <p:cViewPr varScale="1">
        <p:scale>
          <a:sx n="68" d="100"/>
          <a:sy n="68" d="100"/>
        </p:scale>
        <p:origin x="152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6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C95B85-7607-4746-886D-0EB3AC8E7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CDB01F-9132-644C-AA83-D8A7A64BDD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15336C-4A23-4441-A2B4-7E2906F74E23}" type="datetimeFigureOut">
              <a:rPr lang="en-US" smtClean="0"/>
              <a:t>12/5/19</a:t>
            </a:fld>
            <a:endParaRPr lang="en-US"/>
          </a:p>
        </p:txBody>
      </p:sp>
      <p:sp>
        <p:nvSpPr>
          <p:cNvPr id="4" name="Footer Placeholder 3">
            <a:extLst>
              <a:ext uri="{FF2B5EF4-FFF2-40B4-BE49-F238E27FC236}">
                <a16:creationId xmlns:a16="http://schemas.microsoft.com/office/drawing/2014/main" id="{40DB5448-D933-BC42-909A-516CC4349C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058805-0A88-314B-B331-8BE5FA3A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2DD7CD-7132-B44C-BCDD-4F94719DBFE8}" type="slidenum">
              <a:rPr lang="en-US" smtClean="0"/>
              <a:t>‹#›</a:t>
            </a:fld>
            <a:endParaRPr lang="en-US"/>
          </a:p>
        </p:txBody>
      </p:sp>
    </p:spTree>
    <p:extLst>
      <p:ext uri="{BB962C8B-B14F-4D97-AF65-F5344CB8AC3E}">
        <p14:creationId xmlns:p14="http://schemas.microsoft.com/office/powerpoint/2010/main" val="2445522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E0B8A4F-7325-E74E-B4F1-18179C2422D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kumimoji="0" sz="1200">
                <a:latin typeface="Times New Roman" pitchFamily="18" charset="0"/>
                <a:ea typeface="+mn-ea"/>
                <a:cs typeface="+mn-cs"/>
              </a:defRPr>
            </a:lvl1pPr>
          </a:lstStyle>
          <a:p>
            <a:pPr>
              <a:defRPr/>
            </a:pPr>
            <a:endParaRPr lang="en-US"/>
          </a:p>
        </p:txBody>
      </p:sp>
      <p:sp>
        <p:nvSpPr>
          <p:cNvPr id="14339" name="Rectangle 3">
            <a:extLst>
              <a:ext uri="{FF2B5EF4-FFF2-40B4-BE49-F238E27FC236}">
                <a16:creationId xmlns:a16="http://schemas.microsoft.com/office/drawing/2014/main" id="{E43B6BC6-25CC-4549-888D-F07C712D19E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kumimoji="0" sz="1200">
                <a:latin typeface="Times New Roman" pitchFamily="18" charset="0"/>
                <a:ea typeface="+mn-ea"/>
                <a:cs typeface="+mn-cs"/>
              </a:defRPr>
            </a:lvl1pPr>
          </a:lstStyle>
          <a:p>
            <a:pPr>
              <a:defRPr/>
            </a:pPr>
            <a:endParaRPr lang="en-US"/>
          </a:p>
        </p:txBody>
      </p:sp>
      <p:sp>
        <p:nvSpPr>
          <p:cNvPr id="4100" name="Rectangle 4">
            <a:extLst>
              <a:ext uri="{FF2B5EF4-FFF2-40B4-BE49-F238E27FC236}">
                <a16:creationId xmlns:a16="http://schemas.microsoft.com/office/drawing/2014/main" id="{E5DB53F0-1423-7A4F-8AD2-A5B8A522101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a:extLst>
              <a:ext uri="{FF2B5EF4-FFF2-40B4-BE49-F238E27FC236}">
                <a16:creationId xmlns:a16="http://schemas.microsoft.com/office/drawing/2014/main" id="{7530BB88-1588-AA48-A615-7D46BDC0D64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a:extLst>
              <a:ext uri="{FF2B5EF4-FFF2-40B4-BE49-F238E27FC236}">
                <a16:creationId xmlns:a16="http://schemas.microsoft.com/office/drawing/2014/main" id="{916505F7-74AC-D049-B6C1-3F53881CBE5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FontTx/>
              <a:buNone/>
              <a:defRPr kumimoji="0" sz="1200">
                <a:latin typeface="Times New Roman" pitchFamily="18" charset="0"/>
                <a:ea typeface="+mn-ea"/>
                <a:cs typeface="+mn-cs"/>
              </a:defRPr>
            </a:lvl1pPr>
          </a:lstStyle>
          <a:p>
            <a:pPr>
              <a:defRPr/>
            </a:pPr>
            <a:endParaRPr lang="en-US"/>
          </a:p>
        </p:txBody>
      </p:sp>
      <p:sp>
        <p:nvSpPr>
          <p:cNvPr id="14343" name="Rectangle 7">
            <a:extLst>
              <a:ext uri="{FF2B5EF4-FFF2-40B4-BE49-F238E27FC236}">
                <a16:creationId xmlns:a16="http://schemas.microsoft.com/office/drawing/2014/main" id="{35DB2C82-E659-2B43-8A90-8F47D2FE563C}"/>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0" sz="1200">
                <a:latin typeface="Times New Roman" panose="02020603050405020304" pitchFamily="18" charset="0"/>
              </a:defRPr>
            </a:lvl1pPr>
          </a:lstStyle>
          <a:p>
            <a:pPr>
              <a:defRPr/>
            </a:pPr>
            <a:fld id="{8393D98D-E9F2-0341-9908-24A6610413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F8E1D54D-62C2-E842-970F-3CBFC600F40F}"/>
              </a:ext>
            </a:extLst>
          </p:cNvPr>
          <p:cNvSpPr>
            <a:spLocks noGrp="1" noRot="1" noChangeAspect="1" noChangeArrowheads="1" noTextEdit="1"/>
          </p:cNvSpPr>
          <p:nvPr>
            <p:ph type="sldImg"/>
          </p:nvPr>
        </p:nvSpPr>
        <p:spPr>
          <a:ln/>
        </p:spPr>
      </p:sp>
      <p:sp>
        <p:nvSpPr>
          <p:cNvPr id="6146" name="Notes Placeholder 2">
            <a:extLst>
              <a:ext uri="{FF2B5EF4-FFF2-40B4-BE49-F238E27FC236}">
                <a16:creationId xmlns:a16="http://schemas.microsoft.com/office/drawing/2014/main" id="{081CF03F-3ACE-9243-9585-2967C69ED1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Thank you. </a:t>
            </a:r>
            <a:r>
              <a:rPr lang="en-US" altLang="en-US">
                <a:ea typeface="ＭＳ Ｐゴシック" panose="020B0600070205080204" pitchFamily="34" charset="-128"/>
              </a:rPr>
              <a:t>Acknowledge </a:t>
            </a:r>
            <a:r>
              <a:rPr lang="en-US" altLang="en-US" dirty="0">
                <a:ea typeface="ＭＳ Ｐゴシック" panose="020B0600070205080204" pitchFamily="34" charset="-128"/>
              </a:rPr>
              <a:t>collaborators and funding.</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Lung squamous cell carcinoma and adenocarcinoma are the most common subtypes of lung cancer;</a:t>
            </a:r>
          </a:p>
          <a:p>
            <a:r>
              <a:rPr lang="en-US" altLang="en-US" dirty="0">
                <a:ea typeface="ＭＳ Ｐゴシック" panose="020B0600070205080204" pitchFamily="34" charset="-128"/>
              </a:rPr>
              <a:t>both are associated with recognized and unique premalignant lesions, and</a:t>
            </a:r>
          </a:p>
          <a:p>
            <a:r>
              <a:rPr lang="en-US" altLang="en-US" dirty="0">
                <a:ea typeface="ＭＳ Ｐゴシック" panose="020B0600070205080204" pitchFamily="34" charset="-128"/>
              </a:rPr>
              <a:t>their pre-cancers have distinct histologic appearances and tissue distribution.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We would like to take advantage of that.</a:t>
            </a:r>
          </a:p>
        </p:txBody>
      </p:sp>
      <p:sp>
        <p:nvSpPr>
          <p:cNvPr id="6147" name="Slide Number Placeholder 3">
            <a:extLst>
              <a:ext uri="{FF2B5EF4-FFF2-40B4-BE49-F238E27FC236}">
                <a16:creationId xmlns:a16="http://schemas.microsoft.com/office/drawing/2014/main" id="{85A360DD-B279-3745-9894-DA3ACC4E06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F59703D-4301-CF44-B5CB-5B5F889FB531}" type="slidenum">
              <a:rPr kumimoji="0" lang="en-US" altLang="en-US" smtClean="0"/>
              <a:pPr>
                <a:spcBef>
                  <a:spcPct val="0"/>
                </a:spcBef>
              </a:pPr>
              <a:t>1</a:t>
            </a:fld>
            <a:endParaRPr kumimoji="0" lang="en-US" altLang="en-US"/>
          </a:p>
        </p:txBody>
      </p:sp>
    </p:spTree>
    <p:extLst>
      <p:ext uri="{BB962C8B-B14F-4D97-AF65-F5344CB8AC3E}">
        <p14:creationId xmlns:p14="http://schemas.microsoft.com/office/powerpoint/2010/main" val="88344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has two overall goals.</a:t>
            </a:r>
          </a:p>
          <a:p>
            <a:endParaRPr lang="en-US" dirty="0"/>
          </a:p>
          <a:p>
            <a:r>
              <a:rPr lang="en-US" dirty="0"/>
              <a:t>If we could know how a lesion develops we could either treat it early or just observe it.</a:t>
            </a:r>
          </a:p>
        </p:txBody>
      </p:sp>
      <p:sp>
        <p:nvSpPr>
          <p:cNvPr id="4" name="Slide Number Placeholder 3"/>
          <p:cNvSpPr>
            <a:spLocks noGrp="1"/>
          </p:cNvSpPr>
          <p:nvPr>
            <p:ph type="sldNum" sz="quarter" idx="5"/>
          </p:nvPr>
        </p:nvSpPr>
        <p:spPr/>
        <p:txBody>
          <a:bodyPr/>
          <a:lstStyle/>
          <a:p>
            <a:pPr>
              <a:defRPr/>
            </a:pPr>
            <a:fld id="{8393D98D-E9F2-0341-9908-24A661041380}" type="slidenum">
              <a:rPr lang="en-US" altLang="en-US" smtClean="0"/>
              <a:pPr>
                <a:defRPr/>
              </a:pPr>
              <a:t>2</a:t>
            </a:fld>
            <a:endParaRPr lang="en-US" altLang="en-US"/>
          </a:p>
        </p:txBody>
      </p:sp>
    </p:spTree>
    <p:extLst>
      <p:ext uri="{BB962C8B-B14F-4D97-AF65-F5344CB8AC3E}">
        <p14:creationId xmlns:p14="http://schemas.microsoft.com/office/powerpoint/2010/main" val="384506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harmonization</a:t>
            </a:r>
          </a:p>
          <a:p>
            <a:endParaRPr lang="en-US" dirty="0"/>
          </a:p>
          <a:p>
            <a:r>
              <a:rPr lang="en-US" dirty="0"/>
              <a:t>So many ways to record smoking history!</a:t>
            </a:r>
          </a:p>
        </p:txBody>
      </p:sp>
      <p:sp>
        <p:nvSpPr>
          <p:cNvPr id="4" name="Slide Number Placeholder 3"/>
          <p:cNvSpPr>
            <a:spLocks noGrp="1"/>
          </p:cNvSpPr>
          <p:nvPr>
            <p:ph type="sldNum" sz="quarter" idx="5"/>
          </p:nvPr>
        </p:nvSpPr>
        <p:spPr/>
        <p:txBody>
          <a:bodyPr/>
          <a:lstStyle/>
          <a:p>
            <a:pPr>
              <a:defRPr/>
            </a:pPr>
            <a:fld id="{8393D98D-E9F2-0341-9908-24A661041380}" type="slidenum">
              <a:rPr lang="en-US" altLang="en-US" smtClean="0"/>
              <a:pPr>
                <a:defRPr/>
              </a:pPr>
              <a:t>3</a:t>
            </a:fld>
            <a:endParaRPr lang="en-US" altLang="en-US"/>
          </a:p>
        </p:txBody>
      </p:sp>
    </p:spTree>
    <p:extLst>
      <p:ext uri="{BB962C8B-B14F-4D97-AF65-F5344CB8AC3E}">
        <p14:creationId xmlns:p14="http://schemas.microsoft.com/office/powerpoint/2010/main" val="229935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pathologists and radiologists, usually analyzing one patient at a time, can explore the spatial and temporal context of multiple identified lesions by comparing lesions at different sites to each other as well as comparing the progression of lesions over time; (2) for secondary research purposes, users can utilize histologic diagnoses, genomic features, and data elements in the clinical history to define patient cohorts and study the heterogeneity and progression of lesions within and across cohorts.</a:t>
            </a:r>
          </a:p>
        </p:txBody>
      </p:sp>
      <p:sp>
        <p:nvSpPr>
          <p:cNvPr id="4" name="Slide Number Placeholder 3"/>
          <p:cNvSpPr>
            <a:spLocks noGrp="1"/>
          </p:cNvSpPr>
          <p:nvPr>
            <p:ph type="sldNum" sz="quarter" idx="5"/>
          </p:nvPr>
        </p:nvSpPr>
        <p:spPr/>
        <p:txBody>
          <a:bodyPr/>
          <a:lstStyle/>
          <a:p>
            <a:pPr>
              <a:defRPr/>
            </a:pPr>
            <a:fld id="{8393D98D-E9F2-0341-9908-24A661041380}" type="slidenum">
              <a:rPr lang="en-US" altLang="en-US" smtClean="0"/>
              <a:pPr>
                <a:defRPr/>
              </a:pPr>
              <a:t>4</a:t>
            </a:fld>
            <a:endParaRPr lang="en-US" altLang="en-US"/>
          </a:p>
        </p:txBody>
      </p:sp>
    </p:spTree>
    <p:extLst>
      <p:ext uri="{BB962C8B-B14F-4D97-AF65-F5344CB8AC3E}">
        <p14:creationId xmlns:p14="http://schemas.microsoft.com/office/powerpoint/2010/main" val="323538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393D98D-E9F2-0341-9908-24A661041380}" type="slidenum">
              <a:rPr lang="en-US" altLang="en-US" smtClean="0"/>
              <a:pPr>
                <a:defRPr/>
              </a:pPr>
              <a:t>8</a:t>
            </a:fld>
            <a:endParaRPr lang="en-US" altLang="en-US"/>
          </a:p>
        </p:txBody>
      </p:sp>
    </p:spTree>
    <p:extLst>
      <p:ext uri="{BB962C8B-B14F-4D97-AF65-F5344CB8AC3E}">
        <p14:creationId xmlns:p14="http://schemas.microsoft.com/office/powerpoint/2010/main" val="118632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1676400"/>
            <a:ext cx="7772400" cy="1470025"/>
          </a:xfrm>
        </p:spPr>
        <p:txBody>
          <a:bodyPr/>
          <a:lstStyle>
            <a:lvl1pPr>
              <a:defRPr/>
            </a:lvl1pPr>
          </a:lstStyle>
          <a:p>
            <a:r>
              <a:rPr lang="en-US"/>
              <a:t>Click to edit Master title style</a:t>
            </a:r>
          </a:p>
        </p:txBody>
      </p:sp>
      <p:pic>
        <p:nvPicPr>
          <p:cNvPr id="4" name="Picture 3">
            <a:extLst>
              <a:ext uri="{FF2B5EF4-FFF2-40B4-BE49-F238E27FC236}">
                <a16:creationId xmlns:a16="http://schemas.microsoft.com/office/drawing/2014/main" id="{9A881368-4F21-A448-B187-29E8B8D9421A}"/>
              </a:ext>
            </a:extLst>
          </p:cNvPr>
          <p:cNvPicPr>
            <a:picLocks noChangeAspect="1"/>
          </p:cNvPicPr>
          <p:nvPr userDrawn="1"/>
        </p:nvPicPr>
        <p:blipFill>
          <a:blip r:embed="rId2"/>
          <a:stretch>
            <a:fillRect/>
          </a:stretch>
        </p:blipFill>
        <p:spPr>
          <a:xfrm>
            <a:off x="152400" y="20153"/>
            <a:ext cx="7162800" cy="990600"/>
          </a:xfrm>
          <a:prstGeom prst="rect">
            <a:avLst/>
          </a:prstGeom>
        </p:spPr>
      </p:pic>
      <p:pic>
        <p:nvPicPr>
          <p:cNvPr id="5" name="Picture 4">
            <a:extLst>
              <a:ext uri="{FF2B5EF4-FFF2-40B4-BE49-F238E27FC236}">
                <a16:creationId xmlns:a16="http://schemas.microsoft.com/office/drawing/2014/main" id="{3F7B93D8-49E3-BC49-BF96-234F128FCDBC}"/>
              </a:ext>
            </a:extLst>
          </p:cNvPr>
          <p:cNvPicPr>
            <a:picLocks noChangeAspect="1"/>
          </p:cNvPicPr>
          <p:nvPr userDrawn="1"/>
        </p:nvPicPr>
        <p:blipFill>
          <a:blip r:embed="rId3"/>
          <a:stretch>
            <a:fillRect/>
          </a:stretch>
        </p:blipFill>
        <p:spPr>
          <a:xfrm>
            <a:off x="5060950" y="0"/>
            <a:ext cx="4083050" cy="911165"/>
          </a:xfrm>
          <a:prstGeom prst="rect">
            <a:avLst/>
          </a:prstGeom>
        </p:spPr>
      </p:pic>
    </p:spTree>
    <p:extLst>
      <p:ext uri="{BB962C8B-B14F-4D97-AF65-F5344CB8AC3E}">
        <p14:creationId xmlns:p14="http://schemas.microsoft.com/office/powerpoint/2010/main" val="156743989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54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304800"/>
            <a:ext cx="215265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30555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000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467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5029200"/>
          </a:xfrm>
        </p:spPr>
        <p:txBody>
          <a:bodyPr/>
          <a:lstStyle/>
          <a:p>
            <a:pPr lvl="0"/>
            <a:r>
              <a:rPr lang="en-US" noProof="0"/>
              <a:t>Click icon to add clip art</a:t>
            </a:r>
          </a:p>
        </p:txBody>
      </p:sp>
    </p:spTree>
    <p:extLst>
      <p:ext uri="{BB962C8B-B14F-4D97-AF65-F5344CB8AC3E}">
        <p14:creationId xmlns:p14="http://schemas.microsoft.com/office/powerpoint/2010/main" val="42364120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916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928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7628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38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54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936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38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56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69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1D90DC8-BE11-704D-ABC0-1BDB1C878D67}"/>
              </a:ext>
            </a:extLst>
          </p:cNvPr>
          <p:cNvSpPr>
            <a:spLocks noGrp="1" noChangeArrowheads="1"/>
          </p:cNvSpPr>
          <p:nvPr>
            <p:ph type="title"/>
          </p:nvPr>
        </p:nvSpPr>
        <p:spPr bwMode="auto">
          <a:xfrm>
            <a:off x="152400" y="152400"/>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C5EE3A6-14FC-A647-B902-1AB8E6842EF6}"/>
              </a:ext>
            </a:extLst>
          </p:cNvPr>
          <p:cNvSpPr>
            <a:spLocks noGrp="1" noChangeArrowheads="1"/>
          </p:cNvSpPr>
          <p:nvPr>
            <p:ph type="body" idx="1"/>
          </p:nvPr>
        </p:nvSpPr>
        <p:spPr bwMode="auto">
          <a:xfrm>
            <a:off x="457200" y="16002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67"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Gill Sans" pitchFamily="-6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Gill Sans" pitchFamily="-6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Gill Sans" pitchFamily="-6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Gill Sans" pitchFamily="-65"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Gill Sans" pitchFamily="-65" charset="0"/>
        </a:defRPr>
      </a:lvl6pPr>
      <a:lvl7pPr marL="914400" algn="ctr" rtl="0" eaLnBrk="1" fontAlgn="base" hangingPunct="1">
        <a:spcBef>
          <a:spcPct val="0"/>
        </a:spcBef>
        <a:spcAft>
          <a:spcPct val="0"/>
        </a:spcAft>
        <a:defRPr sz="4400">
          <a:solidFill>
            <a:schemeClr val="tx2"/>
          </a:solidFill>
          <a:latin typeface="Gill Sans" pitchFamily="-65" charset="0"/>
        </a:defRPr>
      </a:lvl7pPr>
      <a:lvl8pPr marL="1371600" algn="ctr" rtl="0" eaLnBrk="1" fontAlgn="base" hangingPunct="1">
        <a:spcBef>
          <a:spcPct val="0"/>
        </a:spcBef>
        <a:spcAft>
          <a:spcPct val="0"/>
        </a:spcAft>
        <a:defRPr sz="4400">
          <a:solidFill>
            <a:schemeClr val="tx2"/>
          </a:solidFill>
          <a:latin typeface="Gill Sans" pitchFamily="-65" charset="0"/>
        </a:defRPr>
      </a:lvl8pPr>
      <a:lvl9pPr marL="1828800" algn="ctr" rtl="0" eaLnBrk="1" fontAlgn="base" hangingPunct="1">
        <a:spcBef>
          <a:spcPct val="0"/>
        </a:spcBef>
        <a:spcAft>
          <a:spcPct val="0"/>
        </a:spcAft>
        <a:defRPr sz="4400">
          <a:solidFill>
            <a:schemeClr val="tx2"/>
          </a:solidFill>
          <a:latin typeface="Gill Sans" pitchFamily="-65" charset="0"/>
        </a:defRPr>
      </a:lvl9pPr>
    </p:titleStyle>
    <p:bodyStyle>
      <a:lvl1pPr marL="342900" indent="-342900" algn="l" rtl="0" eaLnBrk="0" fontAlgn="base" hangingPunct="0">
        <a:spcBef>
          <a:spcPct val="20000"/>
        </a:spcBef>
        <a:spcAft>
          <a:spcPct val="0"/>
        </a:spcAft>
        <a:buClr>
          <a:srgbClr val="149C56"/>
        </a:buClr>
        <a:buSzPct val="15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Gill Sans" panose="020B0502020104020203" pitchFamily="34" charset="-79"/>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150000"/>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3A623376-C851-644D-A7DF-31F5561B169B}"/>
              </a:ext>
            </a:extLst>
          </p:cNvPr>
          <p:cNvSpPr>
            <a:spLocks noGrp="1" noChangeArrowheads="1"/>
          </p:cNvSpPr>
          <p:nvPr>
            <p:ph type="ctrTitle"/>
          </p:nvPr>
        </p:nvSpPr>
        <p:spPr>
          <a:xfrm>
            <a:off x="0" y="1425575"/>
            <a:ext cx="9144000" cy="1470025"/>
          </a:xfrm>
        </p:spPr>
        <p:txBody>
          <a:bodyPr/>
          <a:lstStyle/>
          <a:p>
            <a:pPr eaLnBrk="1" hangingPunct="1"/>
            <a:r>
              <a:rPr lang="en-US" altLang="en-US" sz="2600" b="1" dirty="0">
                <a:ea typeface="ＭＳ Ｐゴシック" panose="020B0600070205080204" pitchFamily="34" charset="-128"/>
              </a:rPr>
              <a:t>The design of an interactive lung map for studying premalignant lesions in the lung over time</a:t>
            </a:r>
            <a:endParaRPr lang="en-US" altLang="en-US" sz="2600" dirty="0">
              <a:ea typeface="ＭＳ Ｐゴシック" panose="020B0600070205080204" pitchFamily="34" charset="-128"/>
            </a:endParaRPr>
          </a:p>
        </p:txBody>
      </p:sp>
      <p:sp>
        <p:nvSpPr>
          <p:cNvPr id="5122" name="TextBox 2">
            <a:extLst>
              <a:ext uri="{FF2B5EF4-FFF2-40B4-BE49-F238E27FC236}">
                <a16:creationId xmlns:a16="http://schemas.microsoft.com/office/drawing/2014/main" id="{D36578FC-3F8B-A744-98B8-59A4E9AB53BF}"/>
              </a:ext>
            </a:extLst>
          </p:cNvPr>
          <p:cNvSpPr txBox="1">
            <a:spLocks noChangeArrowheads="1"/>
          </p:cNvSpPr>
          <p:nvPr/>
        </p:nvSpPr>
        <p:spPr bwMode="auto">
          <a:xfrm>
            <a:off x="685800" y="3395008"/>
            <a:ext cx="8382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149C56"/>
              </a:buClr>
              <a:buSzPct val="150000"/>
              <a:buChar char="•"/>
              <a:defRPr sz="3200">
                <a:solidFill>
                  <a:schemeClr val="tx1"/>
                </a:solidFill>
                <a:latin typeface="Gill Sans" panose="020B0502020104020203" pitchFamily="34" charset="-79"/>
                <a:ea typeface="ＭＳ Ｐゴシック" panose="020B0600070205080204" pitchFamily="34" charset="-128"/>
              </a:defRPr>
            </a:lvl1pPr>
            <a:lvl2pPr marL="742950" indent="-285750">
              <a:spcBef>
                <a:spcPct val="20000"/>
              </a:spcBef>
              <a:buClr>
                <a:schemeClr val="accent2"/>
              </a:buClr>
              <a:buFont typeface="Gill Sans" panose="020B0502020104020203" pitchFamily="34" charset="-79"/>
              <a:buChar char="–"/>
              <a:defRPr sz="2800">
                <a:solidFill>
                  <a:schemeClr val="tx1"/>
                </a:solidFill>
                <a:latin typeface="Gill Sans" panose="020B0502020104020203" pitchFamily="34" charset="-79"/>
                <a:ea typeface="ＭＳ Ｐゴシック" panose="020B0600070205080204" pitchFamily="34" charset="-128"/>
              </a:defRPr>
            </a:lvl2pPr>
            <a:lvl3pPr marL="1143000" indent="-228600">
              <a:spcBef>
                <a:spcPct val="20000"/>
              </a:spcBef>
              <a:buClr>
                <a:schemeClr val="folHlink"/>
              </a:buClr>
              <a:buSzPct val="150000"/>
              <a:buChar char="•"/>
              <a:defRPr sz="2400">
                <a:solidFill>
                  <a:schemeClr val="tx1"/>
                </a:solidFill>
                <a:latin typeface="Gill Sans" panose="020B0502020104020203" pitchFamily="34" charset="-79"/>
                <a:ea typeface="ＭＳ Ｐゴシック" panose="020B0600070205080204" pitchFamily="34" charset="-128"/>
              </a:defRPr>
            </a:lvl3pPr>
            <a:lvl4pPr marL="16002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4pPr>
            <a:lvl5pPr marL="2057400" indent="-228600">
              <a:spcBef>
                <a:spcPct val="20000"/>
              </a:spcBef>
              <a:buChar char="»"/>
              <a:defRPr sz="2000">
                <a:solidFill>
                  <a:schemeClr val="tx1"/>
                </a:solidFill>
                <a:latin typeface="Gill Sans" panose="020B0502020104020203" pitchFamily="34" charset="-79"/>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Gill Sans" panose="020B0502020104020203" pitchFamily="34" charset="-79"/>
                <a:ea typeface="ＭＳ Ｐゴシック" panose="020B0600070205080204" pitchFamily="34" charset="-128"/>
              </a:defRPr>
            </a:lvl9pPr>
          </a:lstStyle>
          <a:p>
            <a:pPr eaLnBrk="1" hangingPunct="1">
              <a:spcBef>
                <a:spcPct val="0"/>
              </a:spcBef>
              <a:buClrTx/>
              <a:buSzTx/>
              <a:buFontTx/>
              <a:buNone/>
            </a:pPr>
            <a:r>
              <a:rPr lang="en-US" altLang="en-US" sz="2400" dirty="0">
                <a:solidFill>
                  <a:srgbClr val="0070C0"/>
                </a:solidFill>
              </a:rPr>
              <a:t>Carsten </a:t>
            </a:r>
            <a:r>
              <a:rPr lang="en-US" altLang="en-US" sz="2400" dirty="0" err="1">
                <a:solidFill>
                  <a:srgbClr val="0070C0"/>
                </a:solidFill>
              </a:rPr>
              <a:t>Görg</a:t>
            </a:r>
            <a:r>
              <a:rPr lang="en-US" altLang="en-US" sz="2400" dirty="0">
                <a:solidFill>
                  <a:srgbClr val="0070C0"/>
                </a:solidFill>
              </a:rPr>
              <a:t>		Wilbur Franklin	Dan Merrick</a:t>
            </a:r>
          </a:p>
          <a:p>
            <a:pPr eaLnBrk="1" hangingPunct="1">
              <a:spcBef>
                <a:spcPct val="0"/>
              </a:spcBef>
              <a:buClrTx/>
              <a:buSzTx/>
              <a:buFontTx/>
              <a:buNone/>
            </a:pPr>
            <a:r>
              <a:rPr lang="en-US" altLang="en-US" sz="2400" i="1" dirty="0">
                <a:solidFill>
                  <a:srgbClr val="0070C0"/>
                </a:solidFill>
              </a:rPr>
              <a:t>Colorado School	University of Colorado Medical School</a:t>
            </a:r>
          </a:p>
          <a:p>
            <a:pPr eaLnBrk="1" hangingPunct="1">
              <a:spcBef>
                <a:spcPct val="0"/>
              </a:spcBef>
              <a:buClrTx/>
              <a:buSzTx/>
              <a:buFontTx/>
              <a:buNone/>
            </a:pPr>
            <a:r>
              <a:rPr lang="en-US" altLang="en-US" sz="2400" i="1" dirty="0">
                <a:solidFill>
                  <a:srgbClr val="0070C0"/>
                </a:solidFill>
              </a:rPr>
              <a:t>of Public Health</a:t>
            </a:r>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p>
          <a:p>
            <a:pPr eaLnBrk="1" hangingPunct="1">
              <a:spcBef>
                <a:spcPct val="0"/>
              </a:spcBef>
              <a:buClrTx/>
              <a:buSzTx/>
              <a:buFontTx/>
              <a:buNone/>
            </a:pPr>
            <a:r>
              <a:rPr lang="en-US" altLang="en-US" sz="2400" dirty="0" err="1"/>
              <a:t>Carsten.Goerg@CUAnschutz.edu</a:t>
            </a:r>
            <a:endParaRPr lang="en-US" altLang="en-US" sz="2400" dirty="0"/>
          </a:p>
          <a:p>
            <a:pPr eaLnBrk="1" hangingPunct="1">
              <a:spcBef>
                <a:spcPct val="0"/>
              </a:spcBef>
              <a:buClrTx/>
              <a:buSzTx/>
              <a:buFontTx/>
              <a:buNone/>
            </a:pPr>
            <a:endParaRPr lang="en-US" altLang="en-US" sz="2400" dirty="0"/>
          </a:p>
          <a:p>
            <a:pPr eaLnBrk="1" hangingPunct="1">
              <a:spcBef>
                <a:spcPct val="0"/>
              </a:spcBef>
              <a:buClrTx/>
              <a:buSzTx/>
              <a:buFontTx/>
              <a:buNone/>
            </a:pPr>
            <a:r>
              <a:rPr lang="en-US" altLang="en-US" sz="2400" dirty="0"/>
              <a:t>				Funding: NCI 1U2CCA233238</a:t>
            </a:r>
          </a:p>
        </p:txBody>
      </p:sp>
    </p:spTree>
    <p:extLst>
      <p:ext uri="{BB962C8B-B14F-4D97-AF65-F5344CB8AC3E}">
        <p14:creationId xmlns:p14="http://schemas.microsoft.com/office/powerpoint/2010/main" val="381286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Goals and Study Setup</a:t>
            </a:r>
          </a:p>
        </p:txBody>
      </p:sp>
      <p:sp>
        <p:nvSpPr>
          <p:cNvPr id="5" name="TextBox 4"/>
          <p:cNvSpPr txBox="1"/>
          <p:nvPr/>
        </p:nvSpPr>
        <p:spPr>
          <a:xfrm>
            <a:off x="533400" y="838200"/>
            <a:ext cx="8077200" cy="5556970"/>
          </a:xfrm>
          <a:prstGeom prst="rect">
            <a:avLst/>
          </a:prstGeom>
          <a:noFill/>
        </p:spPr>
        <p:txBody>
          <a:bodyPr wrap="square">
            <a:spAutoFit/>
          </a:bodyPr>
          <a:lstStyle/>
          <a:p>
            <a:pPr>
              <a:lnSpc>
                <a:spcPct val="150000"/>
              </a:lnSpc>
              <a:buFontTx/>
              <a:buNone/>
              <a:defRPr/>
            </a:pPr>
            <a:r>
              <a:rPr lang="en-US" sz="2400" u="sng" dirty="0"/>
              <a:t>Goals</a:t>
            </a:r>
            <a:r>
              <a:rPr lang="en-US" sz="2400" dirty="0"/>
              <a:t>: </a:t>
            </a:r>
          </a:p>
          <a:p>
            <a:pPr marL="342900" indent="-342900">
              <a:lnSpc>
                <a:spcPct val="150000"/>
              </a:lnSpc>
              <a:buFont typeface="Arial"/>
              <a:buChar char="•"/>
              <a:defRPr/>
            </a:pPr>
            <a:r>
              <a:rPr lang="en-US" sz="2400" dirty="0"/>
              <a:t>Facilitate a comprehensive analysis of these precancerous lesions</a:t>
            </a:r>
          </a:p>
          <a:p>
            <a:pPr marL="342900" indent="-342900">
              <a:lnSpc>
                <a:spcPct val="150000"/>
              </a:lnSpc>
              <a:buFont typeface="Arial"/>
              <a:buChar char="•"/>
              <a:defRPr/>
            </a:pPr>
            <a:r>
              <a:rPr lang="en-US" sz="2400" dirty="0"/>
              <a:t>Understand mechanisms of progression and identification of risk markers</a:t>
            </a:r>
          </a:p>
          <a:p>
            <a:pPr marL="342900" indent="-342900">
              <a:lnSpc>
                <a:spcPct val="150000"/>
              </a:lnSpc>
              <a:buFont typeface="Arial"/>
              <a:buChar char="•"/>
              <a:defRPr/>
            </a:pPr>
            <a:endParaRPr lang="en-US" sz="1800" dirty="0"/>
          </a:p>
          <a:p>
            <a:pPr>
              <a:lnSpc>
                <a:spcPct val="150000"/>
              </a:lnSpc>
              <a:defRPr/>
            </a:pPr>
            <a:r>
              <a:rPr lang="en-US" sz="2400" u="sng" dirty="0"/>
              <a:t>Longitudinal prospective pre-cancer cohort:</a:t>
            </a:r>
          </a:p>
          <a:p>
            <a:pPr marL="342900" indent="-342900">
              <a:lnSpc>
                <a:spcPct val="150000"/>
              </a:lnSpc>
              <a:buFont typeface="Arial" panose="020B0604020202020204" pitchFamily="34" charset="0"/>
              <a:buChar char="•"/>
              <a:defRPr/>
            </a:pPr>
            <a:r>
              <a:rPr lang="en-US" sz="2400" dirty="0"/>
              <a:t>240 cases from previously established bronchoscopy-based screenings at 4 sites</a:t>
            </a:r>
          </a:p>
          <a:p>
            <a:pPr marL="342900" indent="-342900">
              <a:lnSpc>
                <a:spcPct val="150000"/>
              </a:lnSpc>
              <a:buFont typeface="Arial" panose="020B0604020202020204" pitchFamily="34" charset="0"/>
              <a:buChar char="•"/>
              <a:defRPr/>
            </a:pPr>
            <a:r>
              <a:rPr lang="en-US" sz="2400" dirty="0"/>
              <a:t>3 serial bronchoscopies (baselines, 1 year, 2 years)</a:t>
            </a:r>
          </a:p>
        </p:txBody>
      </p:sp>
    </p:spTree>
    <p:extLst>
      <p:ext uri="{BB962C8B-B14F-4D97-AF65-F5344CB8AC3E}">
        <p14:creationId xmlns:p14="http://schemas.microsoft.com/office/powerpoint/2010/main" val="225190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Data Collection</a:t>
            </a:r>
          </a:p>
        </p:txBody>
      </p:sp>
      <p:sp>
        <p:nvSpPr>
          <p:cNvPr id="4" name="TextBox 3">
            <a:extLst>
              <a:ext uri="{FF2B5EF4-FFF2-40B4-BE49-F238E27FC236}">
                <a16:creationId xmlns:a16="http://schemas.microsoft.com/office/drawing/2014/main" id="{283E2381-6E3B-6442-A24A-1913106EC13C}"/>
              </a:ext>
            </a:extLst>
          </p:cNvPr>
          <p:cNvSpPr txBox="1"/>
          <p:nvPr/>
        </p:nvSpPr>
        <p:spPr>
          <a:xfrm>
            <a:off x="533400" y="1404525"/>
            <a:ext cx="8077200" cy="4587474"/>
          </a:xfrm>
          <a:prstGeom prst="rect">
            <a:avLst/>
          </a:prstGeom>
          <a:noFill/>
        </p:spPr>
        <p:txBody>
          <a:bodyPr wrap="square">
            <a:spAutoFit/>
          </a:bodyPr>
          <a:lstStyle/>
          <a:p>
            <a:pPr>
              <a:lnSpc>
                <a:spcPct val="150000"/>
              </a:lnSpc>
              <a:buFontTx/>
              <a:buNone/>
              <a:defRPr/>
            </a:pPr>
            <a:r>
              <a:rPr lang="en-US" sz="2400" u="sng" dirty="0"/>
              <a:t>Bronchoscopies</a:t>
            </a:r>
            <a:r>
              <a:rPr lang="en-US" sz="2400" dirty="0"/>
              <a:t>: </a:t>
            </a:r>
          </a:p>
          <a:p>
            <a:pPr marL="342900" indent="-342900">
              <a:lnSpc>
                <a:spcPct val="150000"/>
              </a:lnSpc>
              <a:buFont typeface="Arial"/>
              <a:buChar char="•"/>
              <a:defRPr/>
            </a:pPr>
            <a:r>
              <a:rPr lang="en-US" sz="2400" dirty="0"/>
              <a:t>Location of sites in lung</a:t>
            </a:r>
          </a:p>
          <a:p>
            <a:pPr marL="342900" indent="-342900">
              <a:lnSpc>
                <a:spcPct val="150000"/>
              </a:lnSpc>
              <a:buFont typeface="Arial"/>
              <a:buChar char="•"/>
              <a:defRPr/>
            </a:pPr>
            <a:r>
              <a:rPr lang="en-US" sz="2400" dirty="0"/>
              <a:t>Histological reports</a:t>
            </a:r>
          </a:p>
          <a:p>
            <a:pPr marL="342900" indent="-342900">
              <a:lnSpc>
                <a:spcPct val="150000"/>
              </a:lnSpc>
              <a:buFont typeface="Arial"/>
              <a:buChar char="•"/>
              <a:defRPr/>
            </a:pPr>
            <a:endParaRPr lang="en-US" sz="1800" dirty="0"/>
          </a:p>
          <a:p>
            <a:pPr marL="342900" indent="-342900">
              <a:lnSpc>
                <a:spcPct val="150000"/>
              </a:lnSpc>
              <a:buFont typeface="Arial"/>
              <a:buChar char="•"/>
              <a:defRPr/>
            </a:pPr>
            <a:endParaRPr lang="en-US" sz="1800" dirty="0"/>
          </a:p>
          <a:p>
            <a:pPr marL="342900" indent="-342900">
              <a:lnSpc>
                <a:spcPct val="150000"/>
              </a:lnSpc>
              <a:buFont typeface="Arial"/>
              <a:buChar char="•"/>
              <a:defRPr/>
            </a:pPr>
            <a:endParaRPr lang="en-US" sz="1800" dirty="0"/>
          </a:p>
          <a:p>
            <a:pPr>
              <a:lnSpc>
                <a:spcPct val="150000"/>
              </a:lnSpc>
              <a:defRPr/>
            </a:pPr>
            <a:r>
              <a:rPr lang="en-US" sz="2400" u="sng" dirty="0"/>
              <a:t>Clinical Report:</a:t>
            </a:r>
          </a:p>
          <a:p>
            <a:pPr marL="342900" indent="-342900">
              <a:lnSpc>
                <a:spcPct val="150000"/>
              </a:lnSpc>
              <a:buFont typeface="Arial" panose="020B0604020202020204" pitchFamily="34" charset="0"/>
              <a:buChar char="•"/>
              <a:defRPr/>
            </a:pPr>
            <a:r>
              <a:rPr lang="en-US" sz="2400" dirty="0"/>
              <a:t>Patient history: smoking, drinking, lung function, family history, known genetic mutations, etc.</a:t>
            </a:r>
          </a:p>
        </p:txBody>
      </p:sp>
      <p:pic>
        <p:nvPicPr>
          <p:cNvPr id="3" name="Picture 2" descr="A close up of a map&#10;&#10;Description automatically generated">
            <a:extLst>
              <a:ext uri="{FF2B5EF4-FFF2-40B4-BE49-F238E27FC236}">
                <a16:creationId xmlns:a16="http://schemas.microsoft.com/office/drawing/2014/main" id="{67B76815-708E-9842-AC48-F544B179B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115" y="1371600"/>
            <a:ext cx="4456676" cy="3505200"/>
          </a:xfrm>
          <a:prstGeom prst="rect">
            <a:avLst/>
          </a:prstGeom>
        </p:spPr>
      </p:pic>
    </p:spTree>
    <p:extLst>
      <p:ext uri="{BB962C8B-B14F-4D97-AF65-F5344CB8AC3E}">
        <p14:creationId xmlns:p14="http://schemas.microsoft.com/office/powerpoint/2010/main" val="404096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Use Cases and Tasks</a:t>
            </a:r>
          </a:p>
        </p:txBody>
      </p:sp>
      <p:sp>
        <p:nvSpPr>
          <p:cNvPr id="5" name="TextBox 4"/>
          <p:cNvSpPr txBox="1"/>
          <p:nvPr/>
        </p:nvSpPr>
        <p:spPr>
          <a:xfrm>
            <a:off x="685800" y="1600200"/>
            <a:ext cx="8229600" cy="5002973"/>
          </a:xfrm>
          <a:prstGeom prst="rect">
            <a:avLst/>
          </a:prstGeom>
          <a:noFill/>
        </p:spPr>
        <p:txBody>
          <a:bodyPr wrap="square">
            <a:spAutoFit/>
          </a:bodyPr>
          <a:lstStyle/>
          <a:p>
            <a:pPr>
              <a:lnSpc>
                <a:spcPct val="150000"/>
              </a:lnSpc>
              <a:buFontTx/>
              <a:buNone/>
              <a:defRPr/>
            </a:pPr>
            <a:r>
              <a:rPr lang="en-US" sz="2400" dirty="0"/>
              <a:t>(1) </a:t>
            </a:r>
            <a:r>
              <a:rPr lang="en-US" sz="2400" u="sng" dirty="0"/>
              <a:t>Pathologists and radiologists</a:t>
            </a:r>
            <a:r>
              <a:rPr lang="en-US" sz="2400" dirty="0"/>
              <a:t>:</a:t>
            </a:r>
          </a:p>
          <a:p>
            <a:pPr marL="342900" indent="-342900">
              <a:lnSpc>
                <a:spcPct val="150000"/>
              </a:lnSpc>
              <a:buFont typeface="Arial"/>
              <a:buChar char="•"/>
              <a:defRPr/>
            </a:pPr>
            <a:r>
              <a:rPr lang="en-US" sz="2400" dirty="0"/>
              <a:t>Patient-centric: analyzing one patient at a time</a:t>
            </a:r>
          </a:p>
          <a:p>
            <a:pPr marL="342900" indent="-342900">
              <a:lnSpc>
                <a:spcPct val="150000"/>
              </a:lnSpc>
              <a:buFont typeface="Arial"/>
              <a:buChar char="•"/>
              <a:defRPr/>
            </a:pPr>
            <a:r>
              <a:rPr lang="en-US" sz="2400" dirty="0"/>
              <a:t>Exploring spatial and temporal context of multiple identified lesions</a:t>
            </a:r>
          </a:p>
          <a:p>
            <a:pPr>
              <a:lnSpc>
                <a:spcPct val="150000"/>
              </a:lnSpc>
              <a:defRPr/>
            </a:pPr>
            <a:r>
              <a:rPr lang="en-US" sz="2400" dirty="0"/>
              <a:t>(2) </a:t>
            </a:r>
            <a:r>
              <a:rPr lang="en-US" sz="2400" u="sng" dirty="0"/>
              <a:t>Secondary research purposes</a:t>
            </a:r>
            <a:r>
              <a:rPr lang="en-US" sz="2400" dirty="0"/>
              <a:t>:</a:t>
            </a:r>
          </a:p>
          <a:p>
            <a:pPr marL="342900" indent="-342900">
              <a:lnSpc>
                <a:spcPct val="150000"/>
              </a:lnSpc>
              <a:buFont typeface="Arial"/>
              <a:buChar char="•"/>
              <a:defRPr/>
            </a:pPr>
            <a:r>
              <a:rPr lang="en-US" sz="2400" dirty="0"/>
              <a:t>Utilize histologic diagnoses, genomic features, and clinical history to define patient cohorts</a:t>
            </a:r>
          </a:p>
          <a:p>
            <a:pPr marL="342900" indent="-342900">
              <a:lnSpc>
                <a:spcPct val="150000"/>
              </a:lnSpc>
              <a:buFont typeface="Arial"/>
              <a:buChar char="•"/>
              <a:defRPr/>
            </a:pPr>
            <a:r>
              <a:rPr lang="en-US" sz="2400" dirty="0"/>
              <a:t>Study progression within and across cohorts</a:t>
            </a:r>
          </a:p>
          <a:p>
            <a:pPr>
              <a:lnSpc>
                <a:spcPct val="150000"/>
              </a:lnSpc>
              <a:defRPr/>
            </a:pPr>
            <a:endParaRPr lang="en-US" sz="2400" dirty="0"/>
          </a:p>
        </p:txBody>
      </p:sp>
    </p:spTree>
    <p:extLst>
      <p:ext uri="{BB962C8B-B14F-4D97-AF65-F5344CB8AC3E}">
        <p14:creationId xmlns:p14="http://schemas.microsoft.com/office/powerpoint/2010/main" val="2348230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Design Considerations</a:t>
            </a:r>
          </a:p>
        </p:txBody>
      </p:sp>
      <p:sp>
        <p:nvSpPr>
          <p:cNvPr id="5" name="TextBox 4"/>
          <p:cNvSpPr txBox="1"/>
          <p:nvPr/>
        </p:nvSpPr>
        <p:spPr>
          <a:xfrm>
            <a:off x="609600" y="1524000"/>
            <a:ext cx="7772400" cy="4448975"/>
          </a:xfrm>
          <a:prstGeom prst="rect">
            <a:avLst/>
          </a:prstGeom>
          <a:noFill/>
        </p:spPr>
        <p:txBody>
          <a:bodyPr wrap="square">
            <a:spAutoFit/>
          </a:bodyPr>
          <a:lstStyle/>
          <a:p>
            <a:pPr>
              <a:lnSpc>
                <a:spcPct val="150000"/>
              </a:lnSpc>
              <a:defRPr/>
            </a:pPr>
            <a:r>
              <a:rPr lang="en-US" sz="2400" u="sng" dirty="0"/>
              <a:t>Representing space at multiple scales</a:t>
            </a:r>
            <a:r>
              <a:rPr lang="en-US" sz="2400" dirty="0"/>
              <a:t>:</a:t>
            </a:r>
          </a:p>
          <a:p>
            <a:pPr marL="342900" indent="-342900">
              <a:lnSpc>
                <a:spcPct val="150000"/>
              </a:lnSpc>
              <a:buFont typeface="Arial"/>
              <a:buChar char="•"/>
              <a:defRPr/>
            </a:pPr>
            <a:r>
              <a:rPr lang="en-US" sz="2400" dirty="0"/>
              <a:t>Overview to show aggregated data</a:t>
            </a:r>
          </a:p>
          <a:p>
            <a:pPr marL="342900" indent="-342900">
              <a:lnSpc>
                <a:spcPct val="150000"/>
              </a:lnSpc>
              <a:buFont typeface="Arial"/>
              <a:buChar char="•"/>
              <a:defRPr/>
            </a:pPr>
            <a:r>
              <a:rPr lang="en-US" sz="2400" dirty="0"/>
              <a:t>Detail to show selected features</a:t>
            </a:r>
          </a:p>
          <a:p>
            <a:pPr>
              <a:lnSpc>
                <a:spcPct val="150000"/>
              </a:lnSpc>
              <a:buFontTx/>
              <a:buNone/>
              <a:defRPr/>
            </a:pPr>
            <a:endParaRPr lang="en-US" sz="2400" u="sng" dirty="0"/>
          </a:p>
          <a:p>
            <a:pPr>
              <a:lnSpc>
                <a:spcPct val="150000"/>
              </a:lnSpc>
              <a:buFontTx/>
              <a:buNone/>
              <a:defRPr/>
            </a:pPr>
            <a:r>
              <a:rPr lang="en-US" sz="2400" u="sng" dirty="0"/>
              <a:t>Representing time</a:t>
            </a:r>
            <a:r>
              <a:rPr lang="en-US" sz="2400" dirty="0"/>
              <a:t>:</a:t>
            </a:r>
          </a:p>
          <a:p>
            <a:pPr marL="342900" indent="-342900">
              <a:lnSpc>
                <a:spcPct val="150000"/>
              </a:lnSpc>
              <a:buFont typeface="Arial"/>
              <a:buChar char="•"/>
              <a:defRPr/>
            </a:pPr>
            <a:r>
              <a:rPr lang="en-US" sz="2400" dirty="0"/>
              <a:t>Animation</a:t>
            </a:r>
          </a:p>
          <a:p>
            <a:pPr marL="342900" indent="-342900">
              <a:lnSpc>
                <a:spcPct val="150000"/>
              </a:lnSpc>
              <a:buFont typeface="Arial"/>
              <a:buChar char="•"/>
              <a:defRPr/>
            </a:pPr>
            <a:r>
              <a:rPr lang="en-US" sz="2400" dirty="0"/>
              <a:t>Juxtaposition</a:t>
            </a:r>
          </a:p>
          <a:p>
            <a:pPr marL="342900" indent="-342900">
              <a:lnSpc>
                <a:spcPct val="150000"/>
              </a:lnSpc>
              <a:buFont typeface="Arial"/>
              <a:buChar char="•"/>
              <a:defRPr/>
            </a:pPr>
            <a:r>
              <a:rPr lang="en-US" sz="2400" dirty="0"/>
              <a:t>Superimposition</a:t>
            </a:r>
          </a:p>
        </p:txBody>
      </p:sp>
    </p:spTree>
    <p:extLst>
      <p:ext uri="{BB962C8B-B14F-4D97-AF65-F5344CB8AC3E}">
        <p14:creationId xmlns:p14="http://schemas.microsoft.com/office/powerpoint/2010/main" val="1540502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Patient-centric Design</a:t>
            </a:r>
          </a:p>
        </p:txBody>
      </p:sp>
      <p:pic>
        <p:nvPicPr>
          <p:cNvPr id="6" name="Picture 5" descr="A screenshot of a cell phone&#10;&#10;Description automatically generated">
            <a:extLst>
              <a:ext uri="{FF2B5EF4-FFF2-40B4-BE49-F238E27FC236}">
                <a16:creationId xmlns:a16="http://schemas.microsoft.com/office/drawing/2014/main" id="{BDC155A5-AFCC-8844-A7D2-D04F6BF928F4}"/>
              </a:ext>
            </a:extLst>
          </p:cNvPr>
          <p:cNvPicPr>
            <a:picLocks noChangeAspect="1"/>
          </p:cNvPicPr>
          <p:nvPr/>
        </p:nvPicPr>
        <p:blipFill rotWithShape="1">
          <a:blip r:embed="rId2">
            <a:extLst>
              <a:ext uri="{28A0092B-C50C-407E-A947-70E740481C1C}">
                <a14:useLocalDpi xmlns:a14="http://schemas.microsoft.com/office/drawing/2010/main" val="0"/>
              </a:ext>
            </a:extLst>
          </a:blip>
          <a:srcRect t="5334" b="5334"/>
          <a:stretch/>
        </p:blipFill>
        <p:spPr>
          <a:xfrm>
            <a:off x="0" y="1447800"/>
            <a:ext cx="9144000" cy="5105400"/>
          </a:xfrm>
          <a:prstGeom prst="rect">
            <a:avLst/>
          </a:prstGeom>
        </p:spPr>
      </p:pic>
    </p:spTree>
    <p:extLst>
      <p:ext uri="{BB962C8B-B14F-4D97-AF65-F5344CB8AC3E}">
        <p14:creationId xmlns:p14="http://schemas.microsoft.com/office/powerpoint/2010/main" val="277847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Patient-centric Design</a:t>
            </a:r>
          </a:p>
        </p:txBody>
      </p:sp>
      <p:pic>
        <p:nvPicPr>
          <p:cNvPr id="3" name="Picture 2" descr="A close up of text on a white background&#10;&#10;Description automatically generated">
            <a:extLst>
              <a:ext uri="{FF2B5EF4-FFF2-40B4-BE49-F238E27FC236}">
                <a16:creationId xmlns:a16="http://schemas.microsoft.com/office/drawing/2014/main" id="{0E51358B-CD29-704F-8F35-964A48B7B7CA}"/>
              </a:ext>
            </a:extLst>
          </p:cNvPr>
          <p:cNvPicPr>
            <a:picLocks noChangeAspect="1"/>
          </p:cNvPicPr>
          <p:nvPr/>
        </p:nvPicPr>
        <p:blipFill rotWithShape="1">
          <a:blip r:embed="rId2">
            <a:extLst>
              <a:ext uri="{28A0092B-C50C-407E-A947-70E740481C1C}">
                <a14:useLocalDpi xmlns:a14="http://schemas.microsoft.com/office/drawing/2010/main" val="0"/>
              </a:ext>
            </a:extLst>
          </a:blip>
          <a:srcRect t="5334" b="5334"/>
          <a:stretch/>
        </p:blipFill>
        <p:spPr>
          <a:xfrm>
            <a:off x="0" y="1447800"/>
            <a:ext cx="9144000" cy="5105400"/>
          </a:xfrm>
          <a:prstGeom prst="rect">
            <a:avLst/>
          </a:prstGeom>
        </p:spPr>
      </p:pic>
    </p:spTree>
    <p:extLst>
      <p:ext uri="{BB962C8B-B14F-4D97-AF65-F5344CB8AC3E}">
        <p14:creationId xmlns:p14="http://schemas.microsoft.com/office/powerpoint/2010/main" val="312520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Patient-centric Design</a:t>
            </a:r>
          </a:p>
        </p:txBody>
      </p:sp>
      <p:pic>
        <p:nvPicPr>
          <p:cNvPr id="3" name="Picture 2" descr="A screenshot of text&#10;&#10;Description automatically generated">
            <a:extLst>
              <a:ext uri="{FF2B5EF4-FFF2-40B4-BE49-F238E27FC236}">
                <a16:creationId xmlns:a16="http://schemas.microsoft.com/office/drawing/2014/main" id="{FFA5AAA4-AB3B-6541-BC5C-580145647C57}"/>
              </a:ext>
            </a:extLst>
          </p:cNvPr>
          <p:cNvPicPr>
            <a:picLocks noChangeAspect="1"/>
          </p:cNvPicPr>
          <p:nvPr/>
        </p:nvPicPr>
        <p:blipFill rotWithShape="1">
          <a:blip r:embed="rId3">
            <a:extLst>
              <a:ext uri="{28A0092B-C50C-407E-A947-70E740481C1C}">
                <a14:useLocalDpi xmlns:a14="http://schemas.microsoft.com/office/drawing/2010/main" val="0"/>
              </a:ext>
            </a:extLst>
          </a:blip>
          <a:srcRect t="5334" b="5334"/>
          <a:stretch/>
        </p:blipFill>
        <p:spPr>
          <a:xfrm>
            <a:off x="0" y="1447800"/>
            <a:ext cx="9144000" cy="5105400"/>
          </a:xfrm>
          <a:prstGeom prst="rect">
            <a:avLst/>
          </a:prstGeom>
        </p:spPr>
      </p:pic>
    </p:spTree>
    <p:extLst>
      <p:ext uri="{BB962C8B-B14F-4D97-AF65-F5344CB8AC3E}">
        <p14:creationId xmlns:p14="http://schemas.microsoft.com/office/powerpoint/2010/main" val="33463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latin typeface="Gill Sans" charset="0"/>
                <a:ea typeface="ＭＳ Ｐゴシック" charset="0"/>
                <a:cs typeface="ＭＳ Ｐゴシック" charset="0"/>
              </a:rPr>
              <a:t>Cohort-centric Design</a:t>
            </a:r>
          </a:p>
        </p:txBody>
      </p:sp>
      <p:pic>
        <p:nvPicPr>
          <p:cNvPr id="4" name="Picture 3">
            <a:extLst>
              <a:ext uri="{FF2B5EF4-FFF2-40B4-BE49-F238E27FC236}">
                <a16:creationId xmlns:a16="http://schemas.microsoft.com/office/drawing/2014/main" id="{1C5D7CBF-6690-1C4B-8103-9D1C2C87B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1295400"/>
            <a:ext cx="6261100" cy="5465197"/>
          </a:xfrm>
          <a:prstGeom prst="rect">
            <a:avLst/>
          </a:prstGeom>
        </p:spPr>
      </p:pic>
      <p:sp>
        <p:nvSpPr>
          <p:cNvPr id="3" name="Rectangle 2">
            <a:extLst>
              <a:ext uri="{FF2B5EF4-FFF2-40B4-BE49-F238E27FC236}">
                <a16:creationId xmlns:a16="http://schemas.microsoft.com/office/drawing/2014/main" id="{4F2CD121-10DA-0C4C-B39D-71ECFDC94AA1}"/>
              </a:ext>
            </a:extLst>
          </p:cNvPr>
          <p:cNvSpPr/>
          <p:nvPr/>
        </p:nvSpPr>
        <p:spPr>
          <a:xfrm>
            <a:off x="2743200" y="1371600"/>
            <a:ext cx="990600" cy="381000"/>
          </a:xfrm>
          <a:prstGeom prst="rect">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Smoker</a:t>
            </a:r>
          </a:p>
        </p:txBody>
      </p:sp>
      <p:sp>
        <p:nvSpPr>
          <p:cNvPr id="7" name="Rectangle 6">
            <a:extLst>
              <a:ext uri="{FF2B5EF4-FFF2-40B4-BE49-F238E27FC236}">
                <a16:creationId xmlns:a16="http://schemas.microsoft.com/office/drawing/2014/main" id="{826FBC6B-28D2-6F4A-812F-3DE1D2B6E271}"/>
              </a:ext>
            </a:extLst>
          </p:cNvPr>
          <p:cNvSpPr/>
          <p:nvPr/>
        </p:nvSpPr>
        <p:spPr>
          <a:xfrm>
            <a:off x="3657600" y="2667000"/>
            <a:ext cx="1295400" cy="381000"/>
          </a:xfrm>
          <a:prstGeom prst="rect">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F-History</a:t>
            </a:r>
          </a:p>
        </p:txBody>
      </p:sp>
      <p:sp>
        <p:nvSpPr>
          <p:cNvPr id="8" name="Rectangle 7">
            <a:extLst>
              <a:ext uri="{FF2B5EF4-FFF2-40B4-BE49-F238E27FC236}">
                <a16:creationId xmlns:a16="http://schemas.microsoft.com/office/drawing/2014/main" id="{F9FA9821-0E70-A54E-8659-12A6B89FF168}"/>
              </a:ext>
            </a:extLst>
          </p:cNvPr>
          <p:cNvSpPr/>
          <p:nvPr/>
        </p:nvSpPr>
        <p:spPr>
          <a:xfrm>
            <a:off x="1676400" y="2667000"/>
            <a:ext cx="1295400" cy="381000"/>
          </a:xfrm>
          <a:prstGeom prst="rect">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F-History</a:t>
            </a:r>
          </a:p>
        </p:txBody>
      </p:sp>
      <p:sp>
        <p:nvSpPr>
          <p:cNvPr id="9" name="TextBox 8">
            <a:extLst>
              <a:ext uri="{FF2B5EF4-FFF2-40B4-BE49-F238E27FC236}">
                <a16:creationId xmlns:a16="http://schemas.microsoft.com/office/drawing/2014/main" id="{DE2BEB3E-55A6-7346-B745-2E7FF0D63658}"/>
              </a:ext>
            </a:extLst>
          </p:cNvPr>
          <p:cNvSpPr txBox="1"/>
          <p:nvPr/>
        </p:nvSpPr>
        <p:spPr>
          <a:xfrm>
            <a:off x="4038600" y="1981200"/>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yes</a:t>
            </a:r>
          </a:p>
        </p:txBody>
      </p:sp>
      <p:sp>
        <p:nvSpPr>
          <p:cNvPr id="10" name="TextBox 9">
            <a:extLst>
              <a:ext uri="{FF2B5EF4-FFF2-40B4-BE49-F238E27FC236}">
                <a16:creationId xmlns:a16="http://schemas.microsoft.com/office/drawing/2014/main" id="{280DC59A-D275-784C-B2BC-7C64F84B25D9}"/>
              </a:ext>
            </a:extLst>
          </p:cNvPr>
          <p:cNvSpPr txBox="1"/>
          <p:nvPr/>
        </p:nvSpPr>
        <p:spPr>
          <a:xfrm>
            <a:off x="2133600" y="1981200"/>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no</a:t>
            </a:r>
          </a:p>
        </p:txBody>
      </p:sp>
      <p:sp>
        <p:nvSpPr>
          <p:cNvPr id="11" name="TextBox 10">
            <a:extLst>
              <a:ext uri="{FF2B5EF4-FFF2-40B4-BE49-F238E27FC236}">
                <a16:creationId xmlns:a16="http://schemas.microsoft.com/office/drawing/2014/main" id="{138D23FA-4DB1-8642-A033-690324F368D9}"/>
              </a:ext>
            </a:extLst>
          </p:cNvPr>
          <p:cNvSpPr txBox="1"/>
          <p:nvPr/>
        </p:nvSpPr>
        <p:spPr>
          <a:xfrm>
            <a:off x="2514600" y="3283057"/>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yes</a:t>
            </a:r>
          </a:p>
        </p:txBody>
      </p:sp>
      <p:sp>
        <p:nvSpPr>
          <p:cNvPr id="12" name="TextBox 11">
            <a:extLst>
              <a:ext uri="{FF2B5EF4-FFF2-40B4-BE49-F238E27FC236}">
                <a16:creationId xmlns:a16="http://schemas.microsoft.com/office/drawing/2014/main" id="{C95F5A4C-09A9-9845-ACB9-25728451A2DA}"/>
              </a:ext>
            </a:extLst>
          </p:cNvPr>
          <p:cNvSpPr txBox="1"/>
          <p:nvPr/>
        </p:nvSpPr>
        <p:spPr>
          <a:xfrm>
            <a:off x="4485564" y="3283057"/>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yes</a:t>
            </a:r>
          </a:p>
        </p:txBody>
      </p:sp>
      <p:sp>
        <p:nvSpPr>
          <p:cNvPr id="13" name="TextBox 12">
            <a:extLst>
              <a:ext uri="{FF2B5EF4-FFF2-40B4-BE49-F238E27FC236}">
                <a16:creationId xmlns:a16="http://schemas.microsoft.com/office/drawing/2014/main" id="{A74A66D6-E1D8-D94F-89EE-711825F6248C}"/>
              </a:ext>
            </a:extLst>
          </p:cNvPr>
          <p:cNvSpPr txBox="1"/>
          <p:nvPr/>
        </p:nvSpPr>
        <p:spPr>
          <a:xfrm>
            <a:off x="3581400" y="3283057"/>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no</a:t>
            </a:r>
          </a:p>
        </p:txBody>
      </p:sp>
      <p:sp>
        <p:nvSpPr>
          <p:cNvPr id="14" name="TextBox 13">
            <a:extLst>
              <a:ext uri="{FF2B5EF4-FFF2-40B4-BE49-F238E27FC236}">
                <a16:creationId xmlns:a16="http://schemas.microsoft.com/office/drawing/2014/main" id="{AC8EB0CF-032E-8548-B46E-6B5D0CFE3BAC}"/>
              </a:ext>
            </a:extLst>
          </p:cNvPr>
          <p:cNvSpPr txBox="1"/>
          <p:nvPr/>
        </p:nvSpPr>
        <p:spPr>
          <a:xfrm>
            <a:off x="1676400" y="3283057"/>
            <a:ext cx="457200" cy="338554"/>
          </a:xfrm>
          <a:prstGeom prst="rect">
            <a:avLst/>
          </a:prstGeom>
          <a:noFill/>
        </p:spPr>
        <p:txBody>
          <a:bodyPr wrap="square">
            <a:spAutoFit/>
          </a:bodyPr>
          <a:lstStyle/>
          <a:p>
            <a:pPr defTabSz="685800" eaLnBrk="1" fontAlgn="auto" hangingPunct="1">
              <a:spcBef>
                <a:spcPts val="0"/>
              </a:spcBef>
              <a:spcAft>
                <a:spcPts val="0"/>
              </a:spcAft>
              <a:defRPr/>
            </a:pPr>
            <a:r>
              <a:rPr kumimoji="0" lang="en-US" sz="1600" dirty="0">
                <a:latin typeface="Lub Dub Medium" panose="020B0603030403020204" pitchFamily="34" charset="0"/>
              </a:rPr>
              <a:t>no</a:t>
            </a:r>
          </a:p>
        </p:txBody>
      </p:sp>
      <p:sp>
        <p:nvSpPr>
          <p:cNvPr id="15" name="Rectangle 14">
            <a:extLst>
              <a:ext uri="{FF2B5EF4-FFF2-40B4-BE49-F238E27FC236}">
                <a16:creationId xmlns:a16="http://schemas.microsoft.com/office/drawing/2014/main" id="{C1F18022-1D7A-894E-9275-8B8972E77EBE}"/>
              </a:ext>
            </a:extLst>
          </p:cNvPr>
          <p:cNvSpPr/>
          <p:nvPr/>
        </p:nvSpPr>
        <p:spPr>
          <a:xfrm>
            <a:off x="4857219" y="6192326"/>
            <a:ext cx="1010181" cy="381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20  40  60  80</a:t>
            </a:r>
          </a:p>
          <a:p>
            <a:pPr algn="ctr"/>
            <a:r>
              <a:rPr lang="en-US" sz="1050" dirty="0">
                <a:solidFill>
                  <a:schemeClr val="tx1"/>
                </a:solidFill>
              </a:rPr>
              <a:t>Age</a:t>
            </a:r>
          </a:p>
        </p:txBody>
      </p:sp>
      <p:sp>
        <p:nvSpPr>
          <p:cNvPr id="17" name="Rectangle 16">
            <a:extLst>
              <a:ext uri="{FF2B5EF4-FFF2-40B4-BE49-F238E27FC236}">
                <a16:creationId xmlns:a16="http://schemas.microsoft.com/office/drawing/2014/main" id="{4F7422EE-EC29-E84F-9A0F-94F7575D38AF}"/>
              </a:ext>
            </a:extLst>
          </p:cNvPr>
          <p:cNvSpPr/>
          <p:nvPr/>
        </p:nvSpPr>
        <p:spPr>
          <a:xfrm>
            <a:off x="3429000" y="6172200"/>
            <a:ext cx="1010181" cy="381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20  40  60  80</a:t>
            </a:r>
          </a:p>
          <a:p>
            <a:pPr algn="ctr"/>
            <a:r>
              <a:rPr lang="en-US" sz="1050" dirty="0">
                <a:solidFill>
                  <a:schemeClr val="tx1"/>
                </a:solidFill>
              </a:rPr>
              <a:t>Age</a:t>
            </a:r>
          </a:p>
        </p:txBody>
      </p:sp>
      <p:sp>
        <p:nvSpPr>
          <p:cNvPr id="18" name="Rectangle 17">
            <a:extLst>
              <a:ext uri="{FF2B5EF4-FFF2-40B4-BE49-F238E27FC236}">
                <a16:creationId xmlns:a16="http://schemas.microsoft.com/office/drawing/2014/main" id="{E7A3AFB2-9F20-FD4B-90AB-E708E3E58074}"/>
              </a:ext>
            </a:extLst>
          </p:cNvPr>
          <p:cNvSpPr/>
          <p:nvPr/>
        </p:nvSpPr>
        <p:spPr>
          <a:xfrm>
            <a:off x="1961619" y="6248400"/>
            <a:ext cx="1010181" cy="381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20  40  60  80</a:t>
            </a:r>
          </a:p>
          <a:p>
            <a:pPr algn="ctr"/>
            <a:r>
              <a:rPr lang="en-US" sz="1050" dirty="0">
                <a:solidFill>
                  <a:schemeClr val="tx1"/>
                </a:solidFill>
              </a:rPr>
              <a:t>Age</a:t>
            </a:r>
          </a:p>
        </p:txBody>
      </p:sp>
      <p:sp>
        <p:nvSpPr>
          <p:cNvPr id="19" name="Rectangle 18">
            <a:extLst>
              <a:ext uri="{FF2B5EF4-FFF2-40B4-BE49-F238E27FC236}">
                <a16:creationId xmlns:a16="http://schemas.microsoft.com/office/drawing/2014/main" id="{36CFC65B-B2E6-EA4F-868F-3C9772C92F46}"/>
              </a:ext>
            </a:extLst>
          </p:cNvPr>
          <p:cNvSpPr/>
          <p:nvPr/>
        </p:nvSpPr>
        <p:spPr>
          <a:xfrm>
            <a:off x="513819" y="6248400"/>
            <a:ext cx="1010181" cy="3810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20  40  60  80</a:t>
            </a:r>
          </a:p>
          <a:p>
            <a:pPr algn="ctr"/>
            <a:r>
              <a:rPr lang="en-US" sz="1050" dirty="0">
                <a:solidFill>
                  <a:schemeClr val="tx1"/>
                </a:solidFill>
              </a:rPr>
              <a:t>Age</a:t>
            </a:r>
          </a:p>
        </p:txBody>
      </p:sp>
      <p:sp>
        <p:nvSpPr>
          <p:cNvPr id="20" name="Rectangle 19">
            <a:extLst>
              <a:ext uri="{FF2B5EF4-FFF2-40B4-BE49-F238E27FC236}">
                <a16:creationId xmlns:a16="http://schemas.microsoft.com/office/drawing/2014/main" id="{5412331D-4C5B-0349-83A7-8D0C8188224D}"/>
              </a:ext>
            </a:extLst>
          </p:cNvPr>
          <p:cNvSpPr/>
          <p:nvPr/>
        </p:nvSpPr>
        <p:spPr>
          <a:xfrm>
            <a:off x="4857219" y="5105400"/>
            <a:ext cx="1010181" cy="2286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21" name="Rectangle 20">
            <a:extLst>
              <a:ext uri="{FF2B5EF4-FFF2-40B4-BE49-F238E27FC236}">
                <a16:creationId xmlns:a16="http://schemas.microsoft.com/office/drawing/2014/main" id="{0C814459-BC72-3B4B-97D8-B9047EEC5379}"/>
              </a:ext>
            </a:extLst>
          </p:cNvPr>
          <p:cNvSpPr/>
          <p:nvPr/>
        </p:nvSpPr>
        <p:spPr>
          <a:xfrm>
            <a:off x="3409419" y="5105400"/>
            <a:ext cx="1010181" cy="2286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22" name="Rectangle 21">
            <a:extLst>
              <a:ext uri="{FF2B5EF4-FFF2-40B4-BE49-F238E27FC236}">
                <a16:creationId xmlns:a16="http://schemas.microsoft.com/office/drawing/2014/main" id="{93D3B652-B02C-004F-929A-565D5D5A235B}"/>
              </a:ext>
            </a:extLst>
          </p:cNvPr>
          <p:cNvSpPr/>
          <p:nvPr/>
        </p:nvSpPr>
        <p:spPr>
          <a:xfrm>
            <a:off x="1961619" y="5105400"/>
            <a:ext cx="1010181" cy="2286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23" name="Rectangle 22">
            <a:extLst>
              <a:ext uri="{FF2B5EF4-FFF2-40B4-BE49-F238E27FC236}">
                <a16:creationId xmlns:a16="http://schemas.microsoft.com/office/drawing/2014/main" id="{4C57C114-3B66-E04E-AE65-B5637AED6733}"/>
              </a:ext>
            </a:extLst>
          </p:cNvPr>
          <p:cNvSpPr/>
          <p:nvPr/>
        </p:nvSpPr>
        <p:spPr>
          <a:xfrm>
            <a:off x="457200" y="5105400"/>
            <a:ext cx="1010181" cy="228600"/>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chemeClr val="tx1"/>
              </a:solidFill>
            </a:endParaRPr>
          </a:p>
        </p:txBody>
      </p:sp>
      <p:sp>
        <p:nvSpPr>
          <p:cNvPr id="6" name="Rectangle 5">
            <a:extLst>
              <a:ext uri="{FF2B5EF4-FFF2-40B4-BE49-F238E27FC236}">
                <a16:creationId xmlns:a16="http://schemas.microsoft.com/office/drawing/2014/main" id="{13474964-08F7-8542-B505-5DE58D058343}"/>
              </a:ext>
            </a:extLst>
          </p:cNvPr>
          <p:cNvSpPr/>
          <p:nvPr/>
        </p:nvSpPr>
        <p:spPr>
          <a:xfrm>
            <a:off x="5181600" y="5715000"/>
            <a:ext cx="152400" cy="4572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A screenshot of text&#10;&#10;Description automatically generated">
            <a:extLst>
              <a:ext uri="{FF2B5EF4-FFF2-40B4-BE49-F238E27FC236}">
                <a16:creationId xmlns:a16="http://schemas.microsoft.com/office/drawing/2014/main" id="{08501E2A-2ED8-5A46-877F-BF3363FEB8B8}"/>
              </a:ext>
            </a:extLst>
          </p:cNvPr>
          <p:cNvPicPr>
            <a:picLocks noChangeAspect="1"/>
          </p:cNvPicPr>
          <p:nvPr/>
        </p:nvPicPr>
        <p:blipFill rotWithShape="1">
          <a:blip r:embed="rId3">
            <a:extLst>
              <a:ext uri="{28A0092B-C50C-407E-A947-70E740481C1C}">
                <a14:useLocalDpi xmlns:a14="http://schemas.microsoft.com/office/drawing/2010/main" val="0"/>
              </a:ext>
            </a:extLst>
          </a:blip>
          <a:srcRect t="5334" b="5334"/>
          <a:stretch/>
        </p:blipFill>
        <p:spPr>
          <a:xfrm>
            <a:off x="3733800" y="1143000"/>
            <a:ext cx="6858000" cy="3829050"/>
          </a:xfrm>
          <a:prstGeom prst="rect">
            <a:avLst/>
          </a:prstGeom>
        </p:spPr>
      </p:pic>
    </p:spTree>
    <p:extLst>
      <p:ext uri="{BB962C8B-B14F-4D97-AF65-F5344CB8AC3E}">
        <p14:creationId xmlns:p14="http://schemas.microsoft.com/office/powerpoint/2010/main" val="4141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CBP">
  <a:themeElements>
    <a:clrScheme name="CBP 13">
      <a:dk1>
        <a:srgbClr val="000000"/>
      </a:dk1>
      <a:lt1>
        <a:srgbClr val="FFFFFF"/>
      </a:lt1>
      <a:dk2>
        <a:srgbClr val="000000"/>
      </a:dk2>
      <a:lt2>
        <a:srgbClr val="808080"/>
      </a:lt2>
      <a:accent1>
        <a:srgbClr val="89BE2E"/>
      </a:accent1>
      <a:accent2>
        <a:srgbClr val="005194"/>
      </a:accent2>
      <a:accent3>
        <a:srgbClr val="FFFFFF"/>
      </a:accent3>
      <a:accent4>
        <a:srgbClr val="000000"/>
      </a:accent4>
      <a:accent5>
        <a:srgbClr val="C4DBAD"/>
      </a:accent5>
      <a:accent6>
        <a:srgbClr val="004986"/>
      </a:accent6>
      <a:hlink>
        <a:srgbClr val="EA9B20"/>
      </a:hlink>
      <a:folHlink>
        <a:srgbClr val="B10050"/>
      </a:folHlink>
    </a:clrScheme>
    <a:fontScheme name="CBP">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B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B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B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B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B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B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B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B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B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B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B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B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BP 13">
        <a:dk1>
          <a:srgbClr val="000000"/>
        </a:dk1>
        <a:lt1>
          <a:srgbClr val="FFFFFF"/>
        </a:lt1>
        <a:dk2>
          <a:srgbClr val="000000"/>
        </a:dk2>
        <a:lt2>
          <a:srgbClr val="808080"/>
        </a:lt2>
        <a:accent1>
          <a:srgbClr val="89BE2E"/>
        </a:accent1>
        <a:accent2>
          <a:srgbClr val="005194"/>
        </a:accent2>
        <a:accent3>
          <a:srgbClr val="FFFFFF"/>
        </a:accent3>
        <a:accent4>
          <a:srgbClr val="000000"/>
        </a:accent4>
        <a:accent5>
          <a:srgbClr val="C4DBAD"/>
        </a:accent5>
        <a:accent6>
          <a:srgbClr val="004986"/>
        </a:accent6>
        <a:hlink>
          <a:srgbClr val="EA9B20"/>
        </a:hlink>
        <a:folHlink>
          <a:srgbClr val="B1005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Verspoor_3R_IPAM_2009.pptx</Template>
  <TotalTime>21614</TotalTime>
  <Words>431</Words>
  <Application>Microsoft Macintosh PowerPoint</Application>
  <PresentationFormat>On-screen Show (4:3)</PresentationFormat>
  <Paragraphs>83</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Gill Sans</vt:lpstr>
      <vt:lpstr>Lub Dub Medium</vt:lpstr>
      <vt:lpstr>Tahoma</vt:lpstr>
      <vt:lpstr>Times New Roman</vt:lpstr>
      <vt:lpstr>CBP</vt:lpstr>
      <vt:lpstr>The design of an interactive lung map for studying premalignant lesions in the lung over time</vt:lpstr>
      <vt:lpstr>Goals and Study Setup</vt:lpstr>
      <vt:lpstr>Data Collection</vt:lpstr>
      <vt:lpstr>Use Cases and Tasks</vt:lpstr>
      <vt:lpstr>Design Considerations</vt:lpstr>
      <vt:lpstr>Patient-centric Design</vt:lpstr>
      <vt:lpstr>Patient-centric Design</vt:lpstr>
      <vt:lpstr>Patient-centric Design</vt:lpstr>
      <vt:lpstr>Cohort-centric Design</vt:lpstr>
    </vt:vector>
  </TitlesOfParts>
  <Company>College of Computing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Human-Computer Interaction</dc:title>
  <dc:creator>Carsten Goerg</dc:creator>
  <cp:lastModifiedBy>Microsoft Office User</cp:lastModifiedBy>
  <cp:revision>394</cp:revision>
  <cp:lastPrinted>2019-11-12T22:51:20Z</cp:lastPrinted>
  <dcterms:created xsi:type="dcterms:W3CDTF">2010-08-30T16:14:21Z</dcterms:created>
  <dcterms:modified xsi:type="dcterms:W3CDTF">2019-12-05T22:54:31Z</dcterms:modified>
</cp:coreProperties>
</file>