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62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A"/>
    <a:srgbClr val="AED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82993"/>
  </p:normalViewPr>
  <p:slideViewPr>
    <p:cSldViewPr snapToGrid="0">
      <p:cViewPr varScale="1">
        <p:scale>
          <a:sx n="111" d="100"/>
          <a:sy n="111" d="100"/>
        </p:scale>
        <p:origin x="1348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bttc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noc.u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Goal: describe the landscape of tumors in the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Children's Brain Tumor Tissue Consortium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and the PNOC003 DIPG clinical trial from the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Pediatric Pacific Neuro-oncology Consortium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8f0c179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8f0c179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8f0c179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8f0c179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that fit in </a:t>
            </a:r>
            <a:r>
              <a:rPr lang="en-US" dirty="0" err="1"/>
              <a:t>github</a:t>
            </a:r>
            <a:r>
              <a:rPr lang="en-US" dirty="0"/>
              <a:t>… some are too big, and are stored in on S3 or other locations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CI test: also catches sensitivity to data; requires general purpose analysis for when data updates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1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8f0c179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8f0c179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state of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of contributors 16 + contributors (only counting those on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of institutions: CCDL, CHOP, Rider, Treehouse, Rowan, </a:t>
            </a:r>
            <a:r>
              <a:rPr lang="en-US" dirty="0" err="1"/>
              <a:t>Uchicago</a:t>
            </a:r>
            <a:r>
              <a:rPr lang="en-US" dirty="0"/>
              <a:t>, Mount Sinai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of analyses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&gt;151 PRs merged (Since July) First data available in August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Announced publicly Sept 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8f0c179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8f0c179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Progress improvements: push early and often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78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98f0c179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98f0c179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7" y="0"/>
            <a:ext cx="9154376" cy="7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100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29972" y="-13999"/>
            <a:ext cx="548700" cy="51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37372" y="202775"/>
            <a:ext cx="392600" cy="49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00" y="0"/>
            <a:ext cx="9154376" cy="7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aseline="0">
                <a:solidFill>
                  <a:schemeClr val="dk2"/>
                </a:solidFill>
                <a:latin typeface="Lato" panose="020F0502020204030203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Lato" panose="020F0502020204030203" pitchFamily="34" charset="0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1700" y="762000"/>
            <a:ext cx="8520600" cy="1990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Open Collaborative Analysis of the Pediatric Brain Tumor Atlas </a:t>
            </a:r>
            <a:endParaRPr sz="4400"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8" y="2752627"/>
            <a:ext cx="8520600" cy="2149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Joshua A Shapiro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Childhood Cancer Data Lab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err="1">
                <a:solidFill>
                  <a:schemeClr val="bg2"/>
                </a:solidFill>
              </a:rPr>
              <a:t>OpenPBTA</a:t>
            </a:r>
            <a:r>
              <a:rPr lang="en-US" dirty="0">
                <a:solidFill>
                  <a:schemeClr val="bg2"/>
                </a:solidFill>
              </a:rPr>
              <a:t> Collaborators Consortium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21FA36-4344-6B41-97E9-A3915B26A47A}"/>
              </a:ext>
            </a:extLst>
          </p:cNvPr>
          <p:cNvSpPr/>
          <p:nvPr/>
        </p:nvSpPr>
        <p:spPr>
          <a:xfrm>
            <a:off x="7055963" y="4512421"/>
            <a:ext cx="2088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2400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jashapiro</a:t>
            </a:r>
            <a:endParaRPr lang="en-US" sz="2400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Pediatric Brain Tumor Atlas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210450" y="1085099"/>
            <a:ext cx="3750556" cy="3613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000"/>
              </a:spcAft>
            </a:pPr>
            <a:r>
              <a:rPr lang="en-US" dirty="0"/>
              <a:t>Initial data processing performed in CAVATICA (protected data)</a:t>
            </a:r>
          </a:p>
          <a:p>
            <a:pPr marL="285750" indent="-285750">
              <a:spcAft>
                <a:spcPts val="1000"/>
              </a:spcAft>
            </a:pPr>
            <a:r>
              <a:rPr lang="en-US" dirty="0"/>
              <a:t>Deidentified data fully public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dirty="0"/>
              <a:t>Sample metadata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dirty="0" err="1"/>
              <a:t>RNAseq</a:t>
            </a:r>
            <a:r>
              <a:rPr lang="en-US" dirty="0"/>
              <a:t> expression quantification</a:t>
            </a:r>
          </a:p>
          <a:p>
            <a:pPr marL="1200150" lvl="2" indent="-285750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RSEM, </a:t>
            </a:r>
            <a:r>
              <a:rPr lang="en-US" dirty="0" err="1"/>
              <a:t>Kallisto</a:t>
            </a:r>
            <a:endParaRPr lang="en-US" dirty="0"/>
          </a:p>
          <a:p>
            <a:pPr marL="742950" lvl="1" indent="-285750">
              <a:spcAft>
                <a:spcPts val="400"/>
              </a:spcAft>
            </a:pPr>
            <a:r>
              <a:rPr lang="en-US" dirty="0"/>
              <a:t>Tumor mutation calls from WGS</a:t>
            </a:r>
          </a:p>
          <a:p>
            <a:pPr marL="1200150" lvl="2" indent="-285750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4 SNV calling algorithms</a:t>
            </a:r>
          </a:p>
          <a:p>
            <a:pPr marL="1200150" lvl="2" indent="-285750"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3 copy number/structural variant algorithms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EECA6-5975-314B-8DF2-A3C3F5F15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94" y="1023939"/>
            <a:ext cx="5027456" cy="3416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DFF063-0F33-D34E-BF98-B533C3707D14}"/>
              </a:ext>
            </a:extLst>
          </p:cNvPr>
          <p:cNvSpPr/>
          <p:nvPr/>
        </p:nvSpPr>
        <p:spPr>
          <a:xfrm>
            <a:off x="311700" y="4501499"/>
            <a:ext cx="3794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cbttc.org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/pediatric-brain-tumor-atlas/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289CB78-0A38-8143-B479-A833D58E2942}"/>
              </a:ext>
            </a:extLst>
          </p:cNvPr>
          <p:cNvSpPr/>
          <p:nvPr/>
        </p:nvSpPr>
        <p:spPr>
          <a:xfrm>
            <a:off x="4149424" y="3615200"/>
            <a:ext cx="3003820" cy="1221982"/>
          </a:xfrm>
          <a:prstGeom prst="roundRect">
            <a:avLst/>
          </a:prstGeom>
          <a:ln>
            <a:solidFill>
              <a:srgbClr val="AED1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5A07FA3-C5E4-CD42-891D-33E2F936BEED}"/>
              </a:ext>
            </a:extLst>
          </p:cNvPr>
          <p:cNvSpPr/>
          <p:nvPr/>
        </p:nvSpPr>
        <p:spPr>
          <a:xfrm>
            <a:off x="4359896" y="966036"/>
            <a:ext cx="3830820" cy="1882268"/>
          </a:xfrm>
          <a:prstGeom prst="roundRect">
            <a:avLst/>
          </a:prstGeom>
          <a:ln>
            <a:solidFill>
              <a:srgbClr val="AED1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1DBFF0-A142-F743-A514-E109300C648B}"/>
              </a:ext>
            </a:extLst>
          </p:cNvPr>
          <p:cNvSpPr/>
          <p:nvPr/>
        </p:nvSpPr>
        <p:spPr>
          <a:xfrm>
            <a:off x="167283" y="1444923"/>
            <a:ext cx="3165159" cy="2404126"/>
          </a:xfrm>
          <a:prstGeom prst="roundRect">
            <a:avLst/>
          </a:prstGeom>
          <a:ln>
            <a:solidFill>
              <a:srgbClr val="AED1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Infrastructure For Open Collaboration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2C0DA-6963-C84B-AE60-7DCCE74AC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121" y="1419243"/>
            <a:ext cx="530934" cy="454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C2F859-F891-274C-83AD-D50A437CD0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937" y="1942695"/>
            <a:ext cx="779303" cy="77930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DE0C26E-2DF1-0D48-80E8-DEAB7EC976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717" y="3849049"/>
            <a:ext cx="1231035" cy="502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61C5FF-C766-0048-AFFF-46AF6BB82794}"/>
              </a:ext>
            </a:extLst>
          </p:cNvPr>
          <p:cNvSpPr txBox="1"/>
          <p:nvPr/>
        </p:nvSpPr>
        <p:spPr>
          <a:xfrm>
            <a:off x="456016" y="1724933"/>
            <a:ext cx="27578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code and results* hosted in a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repository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 includes a script to download current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data 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S3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Analyses are planned  and discussed in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issue</a:t>
            </a:r>
            <a:r>
              <a:rPr lang="en-US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tickets</a:t>
            </a:r>
            <a:endParaRPr lang="en-US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69CE1-9125-2C4E-AB8D-0E6144FB97EF}"/>
              </a:ext>
            </a:extLst>
          </p:cNvPr>
          <p:cNvSpPr txBox="1"/>
          <p:nvPr/>
        </p:nvSpPr>
        <p:spPr>
          <a:xfrm>
            <a:off x="4587349" y="1049080"/>
            <a:ext cx="27578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Contributors write and </a:t>
            </a:r>
            <a:b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perform analysis on a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fork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File a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pull request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PRs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automatically tested </a:t>
            </a:r>
            <a:r>
              <a:rPr lang="en-US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CI 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w/ monolithic container and data subset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C78DBB-D12A-F146-A6FB-5FCD02064EC7}"/>
              </a:ext>
            </a:extLst>
          </p:cNvPr>
          <p:cNvGrpSpPr>
            <a:grpSpLocks noChangeAspect="1"/>
          </p:cNvGrpSpPr>
          <p:nvPr/>
        </p:nvGrpSpPr>
        <p:grpSpPr>
          <a:xfrm>
            <a:off x="3337690" y="2484487"/>
            <a:ext cx="1252945" cy="1088142"/>
            <a:chOff x="420844" y="1596832"/>
            <a:chExt cx="1317864" cy="1144521"/>
          </a:xfrm>
        </p:grpSpPr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331DD66-9A36-0C48-B872-626430DD4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631" y="1596832"/>
              <a:ext cx="696291" cy="73914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5B46EF35-B0A1-F04C-9F04-E1F9C7A8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844" y="2201029"/>
              <a:ext cx="1317864" cy="54032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C73066-51C2-2F43-AC27-05439D7C9DF7}"/>
              </a:ext>
            </a:extLst>
          </p:cNvPr>
          <p:cNvSpPr txBox="1"/>
          <p:nvPr/>
        </p:nvSpPr>
        <p:spPr>
          <a:xfrm>
            <a:off x="7228299" y="4242646"/>
            <a:ext cx="19412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Troubleshooting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tips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Logistics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discussion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63BE3-A316-184B-9BF1-69A39012063B}"/>
              </a:ext>
            </a:extLst>
          </p:cNvPr>
          <p:cNvSpPr txBox="1"/>
          <p:nvPr/>
        </p:nvSpPr>
        <p:spPr>
          <a:xfrm>
            <a:off x="4307346" y="3700342"/>
            <a:ext cx="2757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Reviews for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scientific accuracy </a:t>
            </a: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reproducibility</a:t>
            </a:r>
          </a:p>
          <a:p>
            <a:pPr marL="102870" indent="-10287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Approved &amp; tested PRs </a:t>
            </a:r>
            <a:r>
              <a:rPr lang="en-US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merge to master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C06BCC1-5E5F-584B-8C78-2932A12D5876}"/>
              </a:ext>
            </a:extLst>
          </p:cNvPr>
          <p:cNvSpPr/>
          <p:nvPr/>
        </p:nvSpPr>
        <p:spPr>
          <a:xfrm rot="20874825">
            <a:off x="2991894" y="2056212"/>
            <a:ext cx="1612053" cy="327620"/>
          </a:xfrm>
          <a:custGeom>
            <a:avLst/>
            <a:gdLst>
              <a:gd name="connsiteX0" fmla="*/ 0 w 1456266"/>
              <a:gd name="connsiteY0" fmla="*/ 386080 h 386080"/>
              <a:gd name="connsiteX1" fmla="*/ 494453 w 1456266"/>
              <a:gd name="connsiteY1" fmla="*/ 277707 h 386080"/>
              <a:gd name="connsiteX2" fmla="*/ 1110826 w 1456266"/>
              <a:gd name="connsiteY2" fmla="*/ 47414 h 386080"/>
              <a:gd name="connsiteX3" fmla="*/ 1456266 w 1456266"/>
              <a:gd name="connsiteY3" fmla="*/ 0 h 386080"/>
              <a:gd name="connsiteX0" fmla="*/ 0 w 1456266"/>
              <a:gd name="connsiteY0" fmla="*/ 398673 h 398673"/>
              <a:gd name="connsiteX1" fmla="*/ 494453 w 1456266"/>
              <a:gd name="connsiteY1" fmla="*/ 290300 h 398673"/>
              <a:gd name="connsiteX2" fmla="*/ 985180 w 1456266"/>
              <a:gd name="connsiteY2" fmla="*/ 23766 h 398673"/>
              <a:gd name="connsiteX3" fmla="*/ 1456266 w 1456266"/>
              <a:gd name="connsiteY3" fmla="*/ 12593 h 3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266" h="398673">
                <a:moveTo>
                  <a:pt x="0" y="398673"/>
                </a:moveTo>
                <a:cubicBezTo>
                  <a:pt x="154657" y="372708"/>
                  <a:pt x="330257" y="352784"/>
                  <a:pt x="494453" y="290300"/>
                </a:cubicBezTo>
                <a:cubicBezTo>
                  <a:pt x="658649" y="227816"/>
                  <a:pt x="824878" y="70050"/>
                  <a:pt x="985180" y="23766"/>
                </a:cubicBezTo>
                <a:cubicBezTo>
                  <a:pt x="1145482" y="-22518"/>
                  <a:pt x="1363697" y="13158"/>
                  <a:pt x="1456266" y="12593"/>
                </a:cubicBezTo>
              </a:path>
            </a:pathLst>
          </a:custGeom>
          <a:noFill/>
          <a:ln w="79375" cap="rnd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8153F36-49EA-E242-AE20-CAB89D71D7A3}"/>
              </a:ext>
            </a:extLst>
          </p:cNvPr>
          <p:cNvSpPr/>
          <p:nvPr/>
        </p:nvSpPr>
        <p:spPr>
          <a:xfrm rot="13495449">
            <a:off x="2785553" y="3469338"/>
            <a:ext cx="1612053" cy="327620"/>
          </a:xfrm>
          <a:custGeom>
            <a:avLst/>
            <a:gdLst>
              <a:gd name="connsiteX0" fmla="*/ 0 w 1456266"/>
              <a:gd name="connsiteY0" fmla="*/ 386080 h 386080"/>
              <a:gd name="connsiteX1" fmla="*/ 494453 w 1456266"/>
              <a:gd name="connsiteY1" fmla="*/ 277707 h 386080"/>
              <a:gd name="connsiteX2" fmla="*/ 1110826 w 1456266"/>
              <a:gd name="connsiteY2" fmla="*/ 47414 h 386080"/>
              <a:gd name="connsiteX3" fmla="*/ 1456266 w 1456266"/>
              <a:gd name="connsiteY3" fmla="*/ 0 h 386080"/>
              <a:gd name="connsiteX0" fmla="*/ 0 w 1456266"/>
              <a:gd name="connsiteY0" fmla="*/ 398673 h 398673"/>
              <a:gd name="connsiteX1" fmla="*/ 494453 w 1456266"/>
              <a:gd name="connsiteY1" fmla="*/ 290300 h 398673"/>
              <a:gd name="connsiteX2" fmla="*/ 985180 w 1456266"/>
              <a:gd name="connsiteY2" fmla="*/ 23766 h 398673"/>
              <a:gd name="connsiteX3" fmla="*/ 1456266 w 1456266"/>
              <a:gd name="connsiteY3" fmla="*/ 12593 h 3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266" h="398673">
                <a:moveTo>
                  <a:pt x="0" y="398673"/>
                </a:moveTo>
                <a:cubicBezTo>
                  <a:pt x="154657" y="372708"/>
                  <a:pt x="330257" y="352784"/>
                  <a:pt x="494453" y="290300"/>
                </a:cubicBezTo>
                <a:cubicBezTo>
                  <a:pt x="658649" y="227816"/>
                  <a:pt x="824878" y="70050"/>
                  <a:pt x="985180" y="23766"/>
                </a:cubicBezTo>
                <a:cubicBezTo>
                  <a:pt x="1145482" y="-22518"/>
                  <a:pt x="1363697" y="13158"/>
                  <a:pt x="1456266" y="12593"/>
                </a:cubicBezTo>
              </a:path>
            </a:pathLst>
          </a:custGeom>
          <a:noFill/>
          <a:ln w="79375" cap="rnd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039A45C-5839-EA4F-89F8-F06C9485AA17}"/>
              </a:ext>
            </a:extLst>
          </p:cNvPr>
          <p:cNvSpPr/>
          <p:nvPr/>
        </p:nvSpPr>
        <p:spPr>
          <a:xfrm rot="4423205" flipH="1">
            <a:off x="6047404" y="3058899"/>
            <a:ext cx="1027988" cy="262257"/>
          </a:xfrm>
          <a:custGeom>
            <a:avLst/>
            <a:gdLst>
              <a:gd name="connsiteX0" fmla="*/ 0 w 1456266"/>
              <a:gd name="connsiteY0" fmla="*/ 386080 h 386080"/>
              <a:gd name="connsiteX1" fmla="*/ 494453 w 1456266"/>
              <a:gd name="connsiteY1" fmla="*/ 277707 h 386080"/>
              <a:gd name="connsiteX2" fmla="*/ 1110826 w 1456266"/>
              <a:gd name="connsiteY2" fmla="*/ 47414 h 386080"/>
              <a:gd name="connsiteX3" fmla="*/ 1456266 w 1456266"/>
              <a:gd name="connsiteY3" fmla="*/ 0 h 386080"/>
              <a:gd name="connsiteX0" fmla="*/ 0 w 1456266"/>
              <a:gd name="connsiteY0" fmla="*/ 398673 h 398673"/>
              <a:gd name="connsiteX1" fmla="*/ 494453 w 1456266"/>
              <a:gd name="connsiteY1" fmla="*/ 290300 h 398673"/>
              <a:gd name="connsiteX2" fmla="*/ 985180 w 1456266"/>
              <a:gd name="connsiteY2" fmla="*/ 23766 h 398673"/>
              <a:gd name="connsiteX3" fmla="*/ 1456266 w 1456266"/>
              <a:gd name="connsiteY3" fmla="*/ 12593 h 3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266" h="398673">
                <a:moveTo>
                  <a:pt x="0" y="398673"/>
                </a:moveTo>
                <a:cubicBezTo>
                  <a:pt x="154657" y="372708"/>
                  <a:pt x="330257" y="352784"/>
                  <a:pt x="494453" y="290300"/>
                </a:cubicBezTo>
                <a:cubicBezTo>
                  <a:pt x="658649" y="227816"/>
                  <a:pt x="824878" y="70050"/>
                  <a:pt x="985180" y="23766"/>
                </a:cubicBezTo>
                <a:cubicBezTo>
                  <a:pt x="1145482" y="-22518"/>
                  <a:pt x="1363697" y="13158"/>
                  <a:pt x="1456266" y="12593"/>
                </a:cubicBezTo>
              </a:path>
            </a:pathLst>
          </a:custGeom>
          <a:noFill/>
          <a:ln w="79375" cap="rnd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20A7254-46C2-2045-98C2-98629B8B4E51}"/>
              </a:ext>
            </a:extLst>
          </p:cNvPr>
          <p:cNvSpPr/>
          <p:nvPr/>
        </p:nvSpPr>
        <p:spPr>
          <a:xfrm rot="15202126" flipH="1">
            <a:off x="5789236" y="3122946"/>
            <a:ext cx="1004629" cy="225141"/>
          </a:xfrm>
          <a:custGeom>
            <a:avLst/>
            <a:gdLst>
              <a:gd name="connsiteX0" fmla="*/ 0 w 1456266"/>
              <a:gd name="connsiteY0" fmla="*/ 386080 h 386080"/>
              <a:gd name="connsiteX1" fmla="*/ 494453 w 1456266"/>
              <a:gd name="connsiteY1" fmla="*/ 277707 h 386080"/>
              <a:gd name="connsiteX2" fmla="*/ 1110826 w 1456266"/>
              <a:gd name="connsiteY2" fmla="*/ 47414 h 386080"/>
              <a:gd name="connsiteX3" fmla="*/ 1456266 w 1456266"/>
              <a:gd name="connsiteY3" fmla="*/ 0 h 386080"/>
              <a:gd name="connsiteX0" fmla="*/ 0 w 1456266"/>
              <a:gd name="connsiteY0" fmla="*/ 398673 h 398673"/>
              <a:gd name="connsiteX1" fmla="*/ 494453 w 1456266"/>
              <a:gd name="connsiteY1" fmla="*/ 290300 h 398673"/>
              <a:gd name="connsiteX2" fmla="*/ 985180 w 1456266"/>
              <a:gd name="connsiteY2" fmla="*/ 23766 h 398673"/>
              <a:gd name="connsiteX3" fmla="*/ 1456266 w 1456266"/>
              <a:gd name="connsiteY3" fmla="*/ 12593 h 3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266" h="398673">
                <a:moveTo>
                  <a:pt x="0" y="398673"/>
                </a:moveTo>
                <a:cubicBezTo>
                  <a:pt x="154657" y="372708"/>
                  <a:pt x="330257" y="352784"/>
                  <a:pt x="494453" y="290300"/>
                </a:cubicBezTo>
                <a:cubicBezTo>
                  <a:pt x="658649" y="227816"/>
                  <a:pt x="824878" y="70050"/>
                  <a:pt x="985180" y="23766"/>
                </a:cubicBezTo>
                <a:cubicBezTo>
                  <a:pt x="1145482" y="-22518"/>
                  <a:pt x="1363697" y="13158"/>
                  <a:pt x="1456266" y="12593"/>
                </a:cubicBezTo>
              </a:path>
            </a:pathLst>
          </a:custGeom>
          <a:noFill/>
          <a:ln w="79375" cap="rnd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4D94DF-A458-8046-A170-D6751D0B67AC}"/>
              </a:ext>
            </a:extLst>
          </p:cNvPr>
          <p:cNvSpPr/>
          <p:nvPr/>
        </p:nvSpPr>
        <p:spPr>
          <a:xfrm>
            <a:off x="337733" y="1489650"/>
            <a:ext cx="3435480" cy="1082100"/>
          </a:xfrm>
          <a:prstGeom prst="roundRect">
            <a:avLst/>
          </a:prstGeom>
          <a:solidFill>
            <a:srgbClr val="AE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16+ active contributors</a:t>
            </a:r>
            <a:b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institutions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F583DA-EF7D-E145-8810-9D0AFE9819D0}"/>
              </a:ext>
            </a:extLst>
          </p:cNvPr>
          <p:cNvSpPr/>
          <p:nvPr/>
        </p:nvSpPr>
        <p:spPr>
          <a:xfrm>
            <a:off x="3957146" y="1489650"/>
            <a:ext cx="3285184" cy="1082100"/>
          </a:xfrm>
          <a:prstGeom prst="roundRect">
            <a:avLst/>
          </a:prstGeom>
          <a:solidFill>
            <a:srgbClr val="AE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150+ Pull Requests Merged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16A7EA-259C-6C4A-BC1D-A07B74E9E027}"/>
              </a:ext>
            </a:extLst>
          </p:cNvPr>
          <p:cNvSpPr/>
          <p:nvPr/>
        </p:nvSpPr>
        <p:spPr>
          <a:xfrm>
            <a:off x="750265" y="210209"/>
            <a:ext cx="6079532" cy="1082100"/>
          </a:xfrm>
          <a:prstGeom prst="roundRect">
            <a:avLst/>
          </a:prstGeom>
          <a:solidFill>
            <a:srgbClr val="AE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data published Aug 2019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Publicly </a:t>
            </a:r>
            <a:r>
              <a:rPr lang="en-US"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announced Sep </a:t>
            </a:r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30, 2019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2DF31A-AE45-FC4A-8409-9C372DB9F053}"/>
              </a:ext>
            </a:extLst>
          </p:cNvPr>
          <p:cNvSpPr/>
          <p:nvPr/>
        </p:nvSpPr>
        <p:spPr>
          <a:xfrm>
            <a:off x="337733" y="2769091"/>
            <a:ext cx="6904596" cy="2177995"/>
          </a:xfrm>
          <a:prstGeom prst="roundRect">
            <a:avLst>
              <a:gd name="adj" fmla="val 10394"/>
            </a:avLst>
          </a:prstGeom>
          <a:solidFill>
            <a:srgbClr val="FFF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 analyses:</a:t>
            </a:r>
          </a:p>
          <a:p>
            <a:r>
              <a:rPr lang="en-US" sz="2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SNV and CNV consensus calling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Gene Set Enrichment Analysis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Mutational Signatures</a:t>
            </a: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Sex prediction from </a:t>
            </a:r>
            <a:r>
              <a:rPr lang="en-US" sz="2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RNAseq</a:t>
            </a:r>
            <a:endParaRPr lang="en-US" sz="2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 of Open Collaboration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801300"/>
            <a:ext cx="8520600" cy="37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</a:pPr>
            <a:r>
              <a:rPr lang="en-US" sz="2400" dirty="0"/>
              <a:t>Unfamiliar Environments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800" dirty="0"/>
              <a:t>Git/GitHub basics are generally well understood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800" dirty="0"/>
              <a:t>Pull Requests, Code Review, and Continuous Integration are less familiar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</a:pPr>
            <a:r>
              <a:rPr lang="en-US" sz="2400" dirty="0"/>
              <a:t>Group coordination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800" dirty="0"/>
              <a:t>Dependent analyses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800" dirty="0"/>
              <a:t>Progress reporting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</a:pPr>
            <a:r>
              <a:rPr lang="en-US" sz="2400" dirty="0"/>
              <a:t>Reproducibility Standards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800" dirty="0"/>
              <a:t>Best practices are not widely adopted</a:t>
            </a:r>
          </a:p>
          <a:p>
            <a:pPr marL="742950" lvl="1" indent="-285750">
              <a:spcAft>
                <a:spcPts val="1600"/>
              </a:spcAft>
            </a:pPr>
            <a:endParaRPr lang="en-US" sz="1800" dirty="0"/>
          </a:p>
          <a:p>
            <a:pPr marL="742950" lvl="1" indent="-285750">
              <a:spcBef>
                <a:spcPts val="0"/>
              </a:spcBef>
              <a:spcAft>
                <a:spcPts val="1000"/>
              </a:spcAft>
            </a:pPr>
            <a:endParaRPr sz="1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7B07CD-A8C9-694F-89B1-7C92202D41BC}"/>
              </a:ext>
            </a:extLst>
          </p:cNvPr>
          <p:cNvSpPr/>
          <p:nvPr/>
        </p:nvSpPr>
        <p:spPr>
          <a:xfrm>
            <a:off x="5080958" y="2639683"/>
            <a:ext cx="3751342" cy="1929193"/>
          </a:xfrm>
          <a:prstGeom prst="roundRect">
            <a:avLst>
              <a:gd name="adj" fmla="val 10394"/>
            </a:avLst>
          </a:prstGeom>
          <a:solidFill>
            <a:srgbClr val="FFF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1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9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 Solutions</a:t>
            </a:r>
          </a:p>
          <a:p>
            <a:pPr marL="251460" indent="-16002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Multiple avenues of communication </a:t>
            </a:r>
            <a:br>
              <a:rPr lang="en-US" sz="23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3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(Docs, GitHub, Slack, in person)</a:t>
            </a:r>
          </a:p>
          <a:p>
            <a:pPr marL="251460" indent="-16002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Gentle but effective code review</a:t>
            </a:r>
            <a:endParaRPr lang="en-US" sz="23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C1CC9-E305-0B48-B403-13A2DA34248D}"/>
              </a:ext>
            </a:extLst>
          </p:cNvPr>
          <p:cNvSpPr txBox="1"/>
          <p:nvPr/>
        </p:nvSpPr>
        <p:spPr>
          <a:xfrm>
            <a:off x="438678" y="2083229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latin typeface="Lato" panose="020F0502020204030203" pitchFamily="34" charset="0"/>
              </a:rPr>
              <a:t>bit.ly</a:t>
            </a:r>
            <a:r>
              <a:rPr lang="en-US" sz="1800" dirty="0">
                <a:solidFill>
                  <a:schemeClr val="accent2"/>
                </a:solidFill>
                <a:latin typeface="Lato" panose="020F0502020204030203" pitchFamily="34" charset="0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latin typeface="Lato" panose="020F0502020204030203" pitchFamily="34" charset="0"/>
              </a:rPr>
              <a:t>PBTAanalysis</a:t>
            </a:r>
            <a:endParaRPr lang="en-US" sz="1800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A68C1-92C5-104E-A8D4-9F50A4E24244}"/>
              </a:ext>
            </a:extLst>
          </p:cNvPr>
          <p:cNvSpPr txBox="1"/>
          <p:nvPr/>
        </p:nvSpPr>
        <p:spPr>
          <a:xfrm>
            <a:off x="438678" y="2391006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latin typeface="Lato" panose="020F0502020204030203" pitchFamily="34" charset="0"/>
              </a:rPr>
              <a:t>bit.ly</a:t>
            </a:r>
            <a:r>
              <a:rPr lang="en-US" sz="1800" dirty="0">
                <a:solidFill>
                  <a:schemeClr val="accent2"/>
                </a:solidFill>
                <a:latin typeface="Lato" panose="020F0502020204030203" pitchFamily="34" charset="0"/>
              </a:rPr>
              <a:t>/</a:t>
            </a:r>
            <a:r>
              <a:rPr lang="en-US" sz="1800" dirty="0" err="1">
                <a:solidFill>
                  <a:schemeClr val="accent2"/>
                </a:solidFill>
                <a:latin typeface="Lato" panose="020F0502020204030203" pitchFamily="34" charset="0"/>
              </a:rPr>
              <a:t>PBTAmanuscript</a:t>
            </a:r>
            <a:endParaRPr lang="en-US" sz="1800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pic>
        <p:nvPicPr>
          <p:cNvPr id="8" name="Picture 7" descr="Childhood Cancer Data Lab, Powered by Alex's Lemonade Stand">
            <a:extLst>
              <a:ext uri="{FF2B5EF4-FFF2-40B4-BE49-F238E27FC236}">
                <a16:creationId xmlns:a16="http://schemas.microsoft.com/office/drawing/2014/main" id="{E42D275D-CF80-BA4B-BA47-CD3FCD3A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6" y="3763645"/>
            <a:ext cx="1726112" cy="840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0E9D5-8B6B-CC4C-BDDB-AEF571E30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58" y="3743457"/>
            <a:ext cx="2368142" cy="78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31DBC-1ACF-AB4D-A406-5E08E77D1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311" y="3763645"/>
            <a:ext cx="1943102" cy="811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75E63-0AF0-064D-B2C2-90818E02F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20" y="3802050"/>
            <a:ext cx="2147270" cy="6794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EBA15C-1004-224F-8401-3E45C52C28E8}"/>
              </a:ext>
            </a:extLst>
          </p:cNvPr>
          <p:cNvSpPr/>
          <p:nvPr/>
        </p:nvSpPr>
        <p:spPr>
          <a:xfrm>
            <a:off x="5551106" y="1777018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Cancer Data Science Slack: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CEAC9C9-1316-684D-A2C7-DD606262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as a contributor!          </a:t>
            </a:r>
            <a:r>
              <a:rPr lang="en-US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chat at Poster 71</a:t>
            </a:r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BCE7C4-0566-3C4B-83A8-C8717B349A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626" y="2146350"/>
            <a:ext cx="580109" cy="6158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EE3EEE5-2DE8-2F47-8D0E-D011AF0A093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424" y="1833878"/>
            <a:ext cx="1029607" cy="10296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C010AD-1FB1-404F-AD2B-711849F62552}"/>
              </a:ext>
            </a:extLst>
          </p:cNvPr>
          <p:cNvSpPr/>
          <p:nvPr/>
        </p:nvSpPr>
        <p:spPr>
          <a:xfrm>
            <a:off x="241956" y="1780554"/>
            <a:ext cx="453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Contribute to the Analysis and Manuscript: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C52E7-A6C5-BD43-BB9E-494278E1A7A2}"/>
              </a:ext>
            </a:extLst>
          </p:cNvPr>
          <p:cNvSpPr/>
          <p:nvPr/>
        </p:nvSpPr>
        <p:spPr>
          <a:xfrm>
            <a:off x="5705597" y="2067840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ccdatalab.org</a:t>
            </a:r>
            <a:r>
              <a:rPr lang="en-US" sz="20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/slack</a:t>
            </a: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FEFFA6-4DB5-FA4E-A133-AC76BDC1D00E}"/>
              </a:ext>
            </a:extLst>
          </p:cNvPr>
          <p:cNvSpPr/>
          <p:nvPr/>
        </p:nvSpPr>
        <p:spPr>
          <a:xfrm>
            <a:off x="304953" y="4575176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@</a:t>
            </a:r>
            <a:r>
              <a:rPr lang="en-US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CancerDataLab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21DF44-BD32-604A-A323-8964369032C2}"/>
              </a:ext>
            </a:extLst>
          </p:cNvPr>
          <p:cNvSpPr/>
          <p:nvPr/>
        </p:nvSpPr>
        <p:spPr>
          <a:xfrm>
            <a:off x="5067868" y="4575012"/>
            <a:ext cx="94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@CBTTC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768F60-E1D6-1645-BF40-5F815CD12850}"/>
              </a:ext>
            </a:extLst>
          </p:cNvPr>
          <p:cNvSpPr/>
          <p:nvPr/>
        </p:nvSpPr>
        <p:spPr>
          <a:xfrm>
            <a:off x="7213785" y="4575176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PNOC_kids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51A40-6791-EC48-8882-C5546BA99BDF}"/>
              </a:ext>
            </a:extLst>
          </p:cNvPr>
          <p:cNvSpPr/>
          <p:nvPr/>
        </p:nvSpPr>
        <p:spPr>
          <a:xfrm>
            <a:off x="2694506" y="4575011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CHOP_Research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CDL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2F6C"/>
      </a:accent1>
      <a:accent2>
        <a:srgbClr val="386DB0"/>
      </a:accent2>
      <a:accent3>
        <a:srgbClr val="E56E60"/>
      </a:accent3>
      <a:accent4>
        <a:srgbClr val="41A36D"/>
      </a:accent4>
      <a:accent5>
        <a:srgbClr val="F3E500"/>
      </a:accent5>
      <a:accent6>
        <a:srgbClr val="31910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DL Light Theme.potx" id="{931A9111-986F-3340-8C67-7A3DAF4C18E6}" vid="{A035B796-D7AE-2141-B6CB-1FCD93FFA9F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353</Words>
  <Application>Microsoft Office PowerPoint</Application>
  <PresentationFormat>On-screen Show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Lato</vt:lpstr>
      <vt:lpstr>Arial</vt:lpstr>
      <vt:lpstr>CCDL Light</vt:lpstr>
      <vt:lpstr>Open Collaborative Analysis of the Pediatric Brain Tumor Atlas </vt:lpstr>
      <vt:lpstr>The Pediatric Brain Tumor Atlas</vt:lpstr>
      <vt:lpstr>Infrastructure For Open Collaboration</vt:lpstr>
      <vt:lpstr>PowerPoint Presentation</vt:lpstr>
      <vt:lpstr>Challenges of Open Collaboration</vt:lpstr>
      <vt:lpstr>Join us as a contributor!          Come chat at Poster 71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Joshua Shapiro</dc:creator>
  <cp:keywords/>
  <dc:description/>
  <cp:lastModifiedBy>Moloney, Caitlin</cp:lastModifiedBy>
  <cp:revision>68</cp:revision>
  <dcterms:created xsi:type="dcterms:W3CDTF">2019-11-21T14:35:35Z</dcterms:created>
  <dcterms:modified xsi:type="dcterms:W3CDTF">2019-11-27T20:51:25Z</dcterms:modified>
  <cp:category/>
</cp:coreProperties>
</file>