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Comfortaa" panose="020B0604020202020204" charset="0"/>
      <p:regular r:id="rId9"/>
      <p:bold r:id="rId10"/>
    </p:embeddedFont>
    <p:embeddedFont>
      <p:font typeface="Comfortaa Regular" panose="020B0604020202020204" charset="0"/>
      <p:regular r:id="rId11"/>
      <p:bold r:id="rId12"/>
    </p:embeddedFont>
    <p:embeddedFont>
      <p:font typeface="Cambria Math" panose="02040503050406030204" pitchFamily="18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3F3F3"/>
    <a:srgbClr val="009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CE8CFB-8F80-4162-BA07-1BB6B20967B5}">
  <a:tblStyle styleId="{8CCE8CFB-8F80-4162-BA07-1BB6B20967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9265722-FB9C-4DBF-AAB6-E6016663C82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1"/>
    <p:restoredTop sz="88714"/>
  </p:normalViewPr>
  <p:slideViewPr>
    <p:cSldViewPr snapToGrid="0">
      <p:cViewPr varScale="1">
        <p:scale>
          <a:sx n="81" d="100"/>
          <a:sy n="81" d="100"/>
        </p:scale>
        <p:origin x="101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6b778ae3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g6b778ae3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I have three amazing advisors, which enables me to engage in translational research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endParaRPr sz="1200" dirty="0"/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 dirty="0"/>
              <a:t>Today, I’d like to briefly tell you about our current work, </a:t>
            </a:r>
            <a:r>
              <a:rPr lang="en" sz="1200" dirty="0" err="1"/>
              <a:t>PheKnowVec</a:t>
            </a:r>
            <a:r>
              <a:rPr lang="en" sz="1200" dirty="0"/>
              <a:t>, a novel framework for the development and evaluation of CPs</a:t>
            </a:r>
            <a:endParaRPr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b778ae36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b778ae36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CPs are machine-readable instructions to find patients with/without specific diseases (ex hypertension CP shown on the right)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endParaRPr sz="1200" dirty="0"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The typical workflow includes:</a:t>
            </a:r>
            <a:endParaRPr sz="12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/>
              <a:t>Identifying a set of relevant clinical codes (e.g. </a:t>
            </a:r>
            <a:r>
              <a:rPr lang="en" sz="1200" dirty="0" err="1"/>
              <a:t>dxs</a:t>
            </a:r>
            <a:r>
              <a:rPr lang="en" sz="1200" dirty="0"/>
              <a:t>, </a:t>
            </a:r>
            <a:r>
              <a:rPr lang="en" sz="1200" dirty="0" err="1"/>
              <a:t>rxs</a:t>
            </a:r>
            <a:r>
              <a:rPr lang="en" sz="1200" dirty="0"/>
              <a:t>, labs), which are combined with clinical logic in order to retrieve a cohort of patients</a:t>
            </a:r>
            <a:endParaRPr sz="1200"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/>
              <a:t>The resulting cohort is then reviewed with a clinical expert</a:t>
            </a: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endParaRPr sz="1200" dirty="0"/>
          </a:p>
          <a:p>
            <a:pPr marL="457200" lvl="0" indent="-304800" algn="l" rtl="0"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 dirty="0"/>
              <a:t>While effective, this process is incredibly time-consuming and is usually limited to clinical data (i.e. no use of molecular data) from a specific hospital resulting in a process that is not generalizable and CPs that are not reproducible.</a:t>
            </a:r>
            <a:endParaRPr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b778ae367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b778ae367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Most existing CPs can’t be easily applied to new data sources b/c they were built using a specific set of clinical concepts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endParaRPr sz="1200" dirty="0"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CDMs are tools which help data from different hospitals speak the same language</a:t>
            </a: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endParaRPr sz="1200" dirty="0"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While CDMs are helpful for future CP development, existing CPs knowledge-bases like </a:t>
            </a:r>
            <a:r>
              <a:rPr lang="en" sz="1200" dirty="0" err="1"/>
              <a:t>eMERGE</a:t>
            </a:r>
            <a:r>
              <a:rPr lang="en" sz="1200" dirty="0"/>
              <a:t>, still require mapping to CDMs</a:t>
            </a: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endParaRPr sz="1200" dirty="0"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 err="1"/>
              <a:t>Hripcsak</a:t>
            </a:r>
            <a:r>
              <a:rPr lang="en" sz="1200" dirty="0"/>
              <a:t> → First to understand the impact of different ways to map CPs to OMOP CDM, but it was limited</a:t>
            </a: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endParaRPr sz="1200" dirty="0"/>
          </a:p>
          <a:p>
            <a:pPr marL="457200" lvl="0" indent="-304800" algn="l" rtl="0"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 dirty="0"/>
              <a:t>Our work extends </a:t>
            </a:r>
            <a:r>
              <a:rPr lang="en" sz="1200" dirty="0" err="1"/>
              <a:t>Hripcsak</a:t>
            </a:r>
            <a:r>
              <a:rPr lang="en" sz="1200" dirty="0"/>
              <a:t> by building cases and controls, codes + clinical logic, and using all clinical domain data</a:t>
            </a:r>
            <a:endParaRPr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b778ae367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b778ae367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Figure on left provides a high-level overview of the experimental design</a:t>
            </a: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To fully understand the impact of the different ways to map CP definition codes to a CDM, we varied several things: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Approach to building CPs: Codes only vs. </a:t>
            </a:r>
            <a:r>
              <a:rPr lang="en" dirty="0" err="1"/>
              <a:t>codes+logic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Data type: only conditions vs all available clinical data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Code mapping: exact match, fuzzy, or both with and without ancestors and synonyms code vocab to OMOP </a:t>
            </a:r>
          </a:p>
          <a:p>
            <a:pPr marL="61595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All mappings were compared to the exact-mapping between the codes provided in </a:t>
            </a:r>
            <a:r>
              <a:rPr lang="en" dirty="0" err="1"/>
              <a:t>eMERGE</a:t>
            </a:r>
            <a:r>
              <a:rPr lang="en" dirty="0"/>
              <a:t> and the CDM (this is consistent with </a:t>
            </a:r>
            <a:r>
              <a:rPr lang="en" dirty="0" err="1"/>
              <a:t>Hripcsak</a:t>
            </a:r>
            <a:r>
              <a:rPr lang="en" dirty="0"/>
              <a:t>)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b778ae367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b778ae367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Chart shows the results for CHCO case cohort groups</a:t>
            </a:r>
            <a:endParaRPr sz="1200" dirty="0"/>
          </a:p>
          <a:p>
            <a:pPr marL="914400" marR="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 err="1"/>
              <a:t>Actual+Predicted</a:t>
            </a:r>
            <a:r>
              <a:rPr lang="en" sz="1200" dirty="0"/>
              <a:t> columns → the range of the cohort sizes returned across all mapping strategies</a:t>
            </a:r>
            <a:endParaRPr sz="1200" dirty="0"/>
          </a:p>
          <a:p>
            <a:pPr marL="914400" marR="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/>
              <a:t>FP+FN → range of false positive and false negative values across all mapping strategies</a:t>
            </a:r>
          </a:p>
          <a:p>
            <a:pPr marL="609600" marR="0" lvl="1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200" dirty="0"/>
          </a:p>
          <a:p>
            <a:pPr marL="457200" marR="0" lvl="0" indent="-3048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Yellow column are the gold standard - for the exact-mapped codes to OMOP CDM (consistent with </a:t>
            </a:r>
            <a:r>
              <a:rPr lang="en" sz="1200" dirty="0" err="1"/>
              <a:t>Hripcsak</a:t>
            </a:r>
            <a:r>
              <a:rPr lang="en" sz="1200" dirty="0"/>
              <a:t>)</a:t>
            </a:r>
          </a:p>
          <a:p>
            <a:pPr marL="152400" marR="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</a:pPr>
            <a:endParaRPr sz="1200" dirty="0"/>
          </a:p>
          <a:p>
            <a:pPr marL="457200" marR="0" lvl="0" indent="-3048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Read slide findings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b778ae367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b778ae367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Comfortaa Regular"/>
              <a:buNone/>
              <a:defRPr sz="26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Comfortaa Regular"/>
              <a:buNone/>
              <a:defRPr sz="26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Comfortaa Regular"/>
              <a:buNone/>
              <a:defRPr sz="26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Comfortaa Regular"/>
              <a:buNone/>
              <a:defRPr sz="26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Comfortaa Regular"/>
              <a:buNone/>
              <a:defRPr sz="26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Comfortaa Regular"/>
              <a:buNone/>
              <a:defRPr sz="26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Comfortaa Regular"/>
              <a:buNone/>
              <a:defRPr sz="26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Comfortaa Regular"/>
              <a:buNone/>
              <a:defRPr sz="26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Comfortaa Regular"/>
              <a:buNone/>
              <a:defRPr sz="26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>
                <a:solidFill>
                  <a:srgbClr val="595959"/>
                </a:solidFill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595959"/>
                </a:solidFill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595959"/>
                </a:solidFill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595959"/>
                </a:solidFill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595959"/>
                </a:solidFill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595959"/>
                </a:solidFill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595959"/>
                </a:solidFill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595959"/>
                </a:solidFill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59595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" name="Google Shape;20;p4"/>
          <p:cNvCxnSpPr/>
          <p:nvPr/>
        </p:nvCxnSpPr>
        <p:spPr>
          <a:xfrm rot="10800000" flipH="1">
            <a:off x="336975" y="773425"/>
            <a:ext cx="8506500" cy="183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jamia/article-abstract/21/2/221/290921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www.sciencedirect.com/science/article/pii/S0828282X1830183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jamia/article/25/12/1618/515950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/>
        </p:nvSpPr>
        <p:spPr>
          <a:xfrm>
            <a:off x="0" y="1704975"/>
            <a:ext cx="9144000" cy="125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200">
                <a:solidFill>
                  <a:srgbClr val="595959"/>
                </a:solidFill>
                <a:latin typeface="Comfortaa"/>
                <a:ea typeface="Comfortaa"/>
                <a:cs typeface="Comfortaa"/>
                <a:sym typeface="Comfortaa"/>
              </a:rPr>
              <a:t>Towards Automating Computational Phenotyping:</a:t>
            </a:r>
            <a:endParaRPr sz="2200">
              <a:solidFill>
                <a:srgbClr val="59595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100">
                <a:solidFill>
                  <a:srgbClr val="595959"/>
                </a:solidFill>
                <a:latin typeface="Comfortaa"/>
                <a:ea typeface="Comfortaa"/>
                <a:cs typeface="Comfortaa"/>
                <a:sym typeface="Comfortaa"/>
              </a:rPr>
              <a:t>Exploring the Trade-offs of Different Vocabulary</a:t>
            </a:r>
            <a:endParaRPr sz="2100">
              <a:solidFill>
                <a:srgbClr val="59595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100">
                <a:solidFill>
                  <a:srgbClr val="595959"/>
                </a:solidFill>
                <a:latin typeface="Comfortaa"/>
                <a:ea typeface="Comfortaa"/>
                <a:cs typeface="Comfortaa"/>
                <a:sym typeface="Comfortaa"/>
              </a:rPr>
              <a:t>Mapping Strategies</a:t>
            </a:r>
            <a:endParaRPr sz="2100" i="0" u="none" strike="noStrike" cap="none">
              <a:solidFill>
                <a:srgbClr val="59595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" name="Google Shape;57;p14"/>
          <p:cNvSpPr txBox="1"/>
          <p:nvPr/>
        </p:nvSpPr>
        <p:spPr>
          <a:xfrm>
            <a:off x="76200" y="4616700"/>
            <a:ext cx="53736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" sz="12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Rocky Mountain Bioinformatics Conference</a:t>
            </a:r>
            <a:r>
              <a:rPr lang="en" sz="1200" u="none" strike="noStrike" cap="non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 - </a:t>
            </a:r>
            <a:r>
              <a:rPr lang="en" sz="12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December 5</a:t>
            </a:r>
            <a:r>
              <a:rPr lang="en" sz="1200" u="none" strike="noStrike" cap="non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, 2019</a:t>
            </a:r>
            <a:endParaRPr sz="1200" u="none" strike="noStrike" cap="non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224250" y="3444650"/>
            <a:ext cx="8610300" cy="1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Tiffany J. Callahan</a:t>
            </a:r>
            <a:endParaRPr sz="1600" b="1" dirty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dirty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Jordan </a:t>
            </a:r>
            <a:r>
              <a:rPr lang="en" dirty="0" err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Wyrwa</a:t>
            </a:r>
            <a:r>
              <a:rPr lang="en" dirty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, Katy E. Trinkley, Lawrence E. Hunter, Michael G. Kahn, </a:t>
            </a:r>
            <a:r>
              <a:rPr lang="en" dirty="0" err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Tellen</a:t>
            </a:r>
            <a:r>
              <a:rPr lang="en" dirty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D. Bennett</a:t>
            </a:r>
            <a:r>
              <a:rPr lang="en" b="0" i="0" u="none" strike="noStrike" cap="none" dirty="0">
                <a:solidFill>
                  <a:srgbClr val="758185"/>
                </a:solidFill>
                <a:latin typeface="Comfortaa"/>
                <a:ea typeface="Comfortaa"/>
                <a:cs typeface="Comfortaa"/>
                <a:sym typeface="Comfortaa"/>
              </a:rPr>
              <a:t>   </a:t>
            </a:r>
            <a:r>
              <a:rPr lang="en" sz="1450" b="0" i="0" u="none" strike="noStrike" cap="none" dirty="0">
                <a:solidFill>
                  <a:srgbClr val="758185"/>
                </a:solidFill>
                <a:latin typeface="Comfortaa"/>
                <a:ea typeface="Comfortaa"/>
                <a:cs typeface="Comfortaa"/>
                <a:sym typeface="Comfortaa"/>
              </a:rPr>
              <a:t>    </a:t>
            </a:r>
            <a:endParaRPr sz="145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" name="Google Shape;59;p14"/>
          <p:cNvGrpSpPr/>
          <p:nvPr/>
        </p:nvGrpSpPr>
        <p:grpSpPr>
          <a:xfrm>
            <a:off x="7434204" y="4696775"/>
            <a:ext cx="1594300" cy="342562"/>
            <a:chOff x="151025" y="4133450"/>
            <a:chExt cx="1594300" cy="342562"/>
          </a:xfrm>
        </p:grpSpPr>
        <p:pic>
          <p:nvPicPr>
            <p:cNvPr id="60" name="Google Shape;60;p14"/>
            <p:cNvPicPr preferRelativeResize="0"/>
            <p:nvPr/>
          </p:nvPicPr>
          <p:blipFill rotWithShape="1">
            <a:blip r:embed="rId3">
              <a:alphaModFix/>
            </a:blip>
            <a:srcRect l="14906" t="15488" r="13873" b="9068"/>
            <a:stretch/>
          </p:blipFill>
          <p:spPr>
            <a:xfrm>
              <a:off x="151025" y="4157538"/>
              <a:ext cx="349575" cy="318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61;p14"/>
            <p:cNvSpPr txBox="1"/>
            <p:nvPr/>
          </p:nvSpPr>
          <p:spPr>
            <a:xfrm>
              <a:off x="444825" y="4133450"/>
              <a:ext cx="1300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9E9E9E"/>
                  </a:solidFill>
                  <a:latin typeface="Comfortaa"/>
                  <a:ea typeface="Comfortaa"/>
                  <a:cs typeface="Comfortaa"/>
                  <a:sym typeface="Comfortaa"/>
                </a:rPr>
                <a:t>@tiff_callahan</a:t>
              </a:r>
              <a:endParaRPr sz="1100">
                <a:solidFill>
                  <a:srgbClr val="9E9E9E"/>
                </a:solidFill>
              </a:endParaRPr>
            </a:p>
          </p:txBody>
        </p:sp>
      </p:grpSp>
      <p:grpSp>
        <p:nvGrpSpPr>
          <p:cNvPr id="62" name="Google Shape;62;p14"/>
          <p:cNvGrpSpPr/>
          <p:nvPr/>
        </p:nvGrpSpPr>
        <p:grpSpPr>
          <a:xfrm>
            <a:off x="0" y="-5650"/>
            <a:ext cx="9144001" cy="1441202"/>
            <a:chOff x="0" y="-5650"/>
            <a:chExt cx="9144001" cy="1441202"/>
          </a:xfrm>
        </p:grpSpPr>
        <p:pic>
          <p:nvPicPr>
            <p:cNvPr id="63" name="Google Shape;63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2"/>
              <a:ext cx="9144001" cy="14355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4"/>
            <p:cNvPicPr preferRelativeResize="0"/>
            <p:nvPr/>
          </p:nvPicPr>
          <p:blipFill rotWithShape="1">
            <a:blip r:embed="rId5">
              <a:alphaModFix/>
            </a:blip>
            <a:srcRect l="24368" t="72203"/>
            <a:stretch/>
          </p:blipFill>
          <p:spPr>
            <a:xfrm>
              <a:off x="2228100" y="1032250"/>
              <a:ext cx="6915898" cy="403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14"/>
            <p:cNvSpPr/>
            <p:nvPr/>
          </p:nvSpPr>
          <p:spPr>
            <a:xfrm>
              <a:off x="0" y="-5650"/>
              <a:ext cx="9144000" cy="1435500"/>
            </a:xfrm>
            <a:prstGeom prst="rect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What is Computational Phenotyping?</a:t>
            </a:r>
            <a:endParaRPr sz="240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540517"/>
            <a:ext cx="4567500" cy="306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/>
              <a:t>Typical Workflow:</a:t>
            </a:r>
            <a:endParaRPr sz="1500" b="1" dirty="0"/>
          </a:p>
          <a:p>
            <a:pPr marL="285750" lvl="0" indent="-152400" algn="l" rtl="0"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500"/>
              <a:buChar char="-"/>
            </a:pPr>
            <a:r>
              <a:rPr lang="en" sz="1500" dirty="0"/>
              <a:t>Identify relevant phenotype codes</a:t>
            </a:r>
            <a:endParaRPr sz="1500" dirty="0"/>
          </a:p>
          <a:p>
            <a:pPr marL="285750" lvl="0" indent="-152400" algn="l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500"/>
              <a:buChar char="-"/>
            </a:pPr>
            <a:r>
              <a:rPr lang="en" sz="1500" dirty="0"/>
              <a:t>Create cohort from EHR using phenotype codes + clinical logic</a:t>
            </a:r>
            <a:endParaRPr sz="1500" dirty="0"/>
          </a:p>
          <a:p>
            <a:pPr marL="285750" lvl="0" indent="-152400" algn="l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500"/>
              <a:buChar char="-"/>
            </a:pPr>
            <a:r>
              <a:rPr lang="en" sz="1500" dirty="0"/>
              <a:t>Review/revise cohort with clinician</a:t>
            </a:r>
            <a:endParaRPr sz="1500"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500" b="1" dirty="0"/>
              <a:t>Limitations:</a:t>
            </a:r>
            <a:endParaRPr sz="1500" dirty="0"/>
          </a:p>
          <a:p>
            <a:pPr marL="285750" lvl="0" indent="-152400" algn="l" rtl="0">
              <a:spcAft>
                <a:spcPts val="800"/>
              </a:spcAft>
              <a:buClr>
                <a:schemeClr val="accent5"/>
              </a:buClr>
              <a:buSzPts val="1500"/>
              <a:buChar char="-"/>
            </a:pPr>
            <a:r>
              <a:rPr lang="en" sz="1500" dirty="0"/>
              <a:t>Time-consuming</a:t>
            </a:r>
            <a:endParaRPr sz="1500" dirty="0"/>
          </a:p>
          <a:p>
            <a:pPr marL="285750" lvl="0" indent="-152400" algn="l" rtl="0">
              <a:spcAft>
                <a:spcPts val="800"/>
              </a:spcAft>
              <a:buClr>
                <a:schemeClr val="accent5"/>
              </a:buClr>
              <a:buSzPts val="1500"/>
              <a:buChar char="-"/>
            </a:pPr>
            <a:r>
              <a:rPr lang="en" sz="1500" dirty="0"/>
              <a:t>Usually limited to </a:t>
            </a:r>
            <a:r>
              <a:rPr lang="en-US" sz="1500" dirty="0"/>
              <a:t>clinical data</a:t>
            </a:r>
            <a:endParaRPr sz="1500" dirty="0"/>
          </a:p>
          <a:p>
            <a:pPr marL="285750" lvl="0" indent="-152400" algn="l" rtl="0">
              <a:spcAft>
                <a:spcPts val="800"/>
              </a:spcAft>
              <a:buClr>
                <a:schemeClr val="accent5"/>
              </a:buClr>
              <a:buSzPts val="1500"/>
              <a:buChar char="-"/>
            </a:pPr>
            <a:r>
              <a:rPr lang="en" sz="1500" dirty="0">
                <a:solidFill>
                  <a:schemeClr val="dk2"/>
                </a:solidFill>
              </a:rPr>
              <a:t>Not generalizable to phenotypes</a:t>
            </a:r>
            <a:endParaRPr sz="1500" dirty="0"/>
          </a:p>
        </p:txBody>
      </p:sp>
      <p:sp>
        <p:nvSpPr>
          <p:cNvPr id="72" name="Google Shape;72;p15"/>
          <p:cNvSpPr txBox="1"/>
          <p:nvPr/>
        </p:nvSpPr>
        <p:spPr>
          <a:xfrm>
            <a:off x="4572000" y="4849575"/>
            <a:ext cx="45378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aseline="30000" dirty="0">
                <a:solidFill>
                  <a:schemeClr val="dk2"/>
                </a:solidFill>
              </a:rPr>
              <a:t>1</a:t>
            </a:r>
            <a:r>
              <a:rPr lang="en" sz="700" u="sng" dirty="0">
                <a:solidFill>
                  <a:schemeClr val="hlink"/>
                </a:solidFill>
                <a:hlinkClick r:id="rId3"/>
              </a:rPr>
              <a:t>Shivade et al. J Am Med Inform Assoc. 2013</a:t>
            </a:r>
            <a:r>
              <a:rPr lang="en" sz="700" dirty="0">
                <a:solidFill>
                  <a:schemeClr val="dk2"/>
                </a:solidFill>
              </a:rPr>
              <a:t>; </a:t>
            </a:r>
            <a:r>
              <a:rPr lang="en" sz="700" dirty="0" err="1">
                <a:solidFill>
                  <a:schemeClr val="dk2"/>
                </a:solidFill>
              </a:rPr>
              <a:t>image:</a:t>
            </a:r>
            <a:r>
              <a:rPr lang="en" sz="700" u="sng" dirty="0" err="1">
                <a:solidFill>
                  <a:schemeClr val="hlink"/>
                </a:solidFill>
                <a:hlinkClick r:id="rId4"/>
              </a:rPr>
              <a:t>Nerenberg</a:t>
            </a:r>
            <a:r>
              <a:rPr lang="en" sz="700" u="sng" dirty="0">
                <a:solidFill>
                  <a:schemeClr val="hlink"/>
                </a:solidFill>
                <a:hlinkClick r:id="rId4"/>
              </a:rPr>
              <a:t> et al. Can J Cardiol. 2018</a:t>
            </a:r>
            <a:endParaRPr sz="700" dirty="0">
              <a:solidFill>
                <a:schemeClr val="dk2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76200" y="4684675"/>
            <a:ext cx="35514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25" rIns="91425" bIns="91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0097A7"/>
                </a:solidFill>
              </a:rPr>
              <a:t>EHR</a:t>
            </a:r>
            <a:r>
              <a:rPr lang="en" sz="1100" dirty="0">
                <a:solidFill>
                  <a:srgbClr val="595959"/>
                </a:solidFill>
              </a:rPr>
              <a:t> </a:t>
            </a:r>
            <a:r>
              <a:rPr lang="en" sz="1100" dirty="0">
                <a:solidFill>
                  <a:schemeClr val="bg1">
                    <a:lumMod val="65000"/>
                  </a:schemeClr>
                </a:solidFill>
              </a:rPr>
              <a:t>→ Electronic Health Record</a:t>
            </a:r>
            <a:endParaRPr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311700" y="1031625"/>
            <a:ext cx="5047200" cy="48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highlight>
                  <a:srgbClr val="FFF2CC"/>
                </a:highlight>
              </a:rPr>
              <a:t>Machine-readable</a:t>
            </a:r>
            <a:r>
              <a:rPr lang="en" sz="1500" dirty="0">
                <a:solidFill>
                  <a:schemeClr val="dk2"/>
                </a:solidFill>
              </a:rPr>
              <a:t> characterization of patient conditions</a:t>
            </a:r>
            <a:r>
              <a:rPr lang="en" sz="1500" baseline="30000" dirty="0">
                <a:solidFill>
                  <a:schemeClr val="dk2"/>
                </a:solidFill>
              </a:rPr>
              <a:t>1</a:t>
            </a:r>
            <a:endParaRPr sz="15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B0726-FB16-3140-9391-49824D2ABB96}"/>
              </a:ext>
            </a:extLst>
          </p:cNvPr>
          <p:cNvSpPr txBox="1"/>
          <p:nvPr/>
        </p:nvSpPr>
        <p:spPr>
          <a:xfrm>
            <a:off x="5609246" y="1842531"/>
            <a:ext cx="3044703" cy="18774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97A7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chemeClr val="bg2"/>
                </a:solidFill>
              </a:rPr>
              <a:t>Hypertension (ICD10: I10) Phenotype:</a:t>
            </a:r>
          </a:p>
          <a:p>
            <a:pPr marL="285750" indent="-166688">
              <a:buClr>
                <a:srgbClr val="0097A7"/>
              </a:buClr>
              <a:buFontTx/>
              <a:buChar char="-"/>
            </a:pPr>
            <a:r>
              <a:rPr lang="en-US" sz="1100" dirty="0">
                <a:solidFill>
                  <a:schemeClr val="bg2"/>
                </a:solidFill>
              </a:rPr>
              <a:t>Blood Pressure </a:t>
            </a:r>
            <a:r>
              <a:rPr lang="en-US" sz="1100" u="sng" dirty="0">
                <a:solidFill>
                  <a:schemeClr val="bg2"/>
                </a:solidFill>
              </a:rPr>
              <a:t>&gt;</a:t>
            </a:r>
            <a:r>
              <a:rPr lang="en-US" sz="1100" dirty="0">
                <a:solidFill>
                  <a:schemeClr val="bg2"/>
                </a:solidFill>
              </a:rPr>
              <a:t> 180/110mm Hg</a:t>
            </a:r>
          </a:p>
          <a:p>
            <a:pPr marL="460375" indent="-114300">
              <a:buClr>
                <a:srgbClr val="0097A7"/>
              </a:buClr>
              <a:buFontTx/>
              <a:buChar char="-"/>
            </a:pPr>
            <a:r>
              <a:rPr lang="en-US" sz="1100" dirty="0">
                <a:solidFill>
                  <a:schemeClr val="bg2"/>
                </a:solidFill>
              </a:rPr>
              <a:t>LOINC 76532-1</a:t>
            </a:r>
          </a:p>
          <a:p>
            <a:pPr marL="460375" indent="-114300">
              <a:buClr>
                <a:srgbClr val="0097A7"/>
              </a:buClr>
              <a:buFontTx/>
              <a:buChar char="-"/>
            </a:pPr>
            <a:r>
              <a:rPr lang="en-US" sz="1100" dirty="0">
                <a:solidFill>
                  <a:schemeClr val="bg2"/>
                </a:solidFill>
              </a:rPr>
              <a:t>SNOMED CT: 386534000</a:t>
            </a:r>
          </a:p>
          <a:p>
            <a:pPr marL="460375" indent="-114300">
              <a:buClr>
                <a:srgbClr val="0097A7"/>
              </a:buClr>
              <a:buFontTx/>
              <a:buChar char="-"/>
            </a:pPr>
            <a:r>
              <a:rPr lang="en-US" sz="1100" dirty="0" err="1">
                <a:solidFill>
                  <a:schemeClr val="bg2"/>
                </a:solidFill>
              </a:rPr>
              <a:t>MeSH</a:t>
            </a:r>
            <a:r>
              <a:rPr lang="en-US" sz="1100" dirty="0">
                <a:solidFill>
                  <a:schemeClr val="bg2"/>
                </a:solidFill>
              </a:rPr>
              <a:t>: D001794</a:t>
            </a:r>
          </a:p>
          <a:p>
            <a:pPr marL="119062">
              <a:buClr>
                <a:srgbClr val="0097A7"/>
              </a:buClr>
            </a:pPr>
            <a:endParaRPr lang="en-US" sz="1100" dirty="0">
              <a:solidFill>
                <a:schemeClr val="bg2"/>
              </a:solidFill>
            </a:endParaRPr>
          </a:p>
          <a:p>
            <a:pPr marL="285750" indent="-166688">
              <a:buClr>
                <a:srgbClr val="0097A7"/>
              </a:buClr>
              <a:buFontTx/>
              <a:buChar char="-"/>
            </a:pPr>
            <a:r>
              <a:rPr lang="en-US" sz="1100" dirty="0">
                <a:solidFill>
                  <a:schemeClr val="bg2"/>
                </a:solidFill>
              </a:rPr>
              <a:t>Diabetes</a:t>
            </a:r>
          </a:p>
          <a:p>
            <a:pPr marL="460375" indent="-114300">
              <a:buClr>
                <a:srgbClr val="0097A7"/>
              </a:buClr>
              <a:buFontTx/>
              <a:buChar char="-"/>
            </a:pPr>
            <a:r>
              <a:rPr lang="en-US" sz="1100" dirty="0">
                <a:solidFill>
                  <a:schemeClr val="bg2"/>
                </a:solidFill>
              </a:rPr>
              <a:t>ICD10: E23.1</a:t>
            </a:r>
          </a:p>
          <a:p>
            <a:pPr marL="460375" indent="-114300">
              <a:buClr>
                <a:srgbClr val="0097A7"/>
              </a:buClr>
              <a:buFontTx/>
              <a:buChar char="-"/>
            </a:pPr>
            <a:r>
              <a:rPr lang="en-US" sz="1100" dirty="0">
                <a:solidFill>
                  <a:schemeClr val="bg2"/>
                </a:solidFill>
              </a:rPr>
              <a:t>SNOMED CT: 73211009</a:t>
            </a:r>
          </a:p>
          <a:p>
            <a:pPr marL="460375" indent="-114300">
              <a:buClr>
                <a:srgbClr val="0097A7"/>
              </a:buClr>
              <a:buFontTx/>
              <a:buChar char="-"/>
            </a:pPr>
            <a:r>
              <a:rPr lang="en-US" sz="1100" dirty="0">
                <a:solidFill>
                  <a:schemeClr val="bg2"/>
                </a:solidFill>
              </a:rPr>
              <a:t>CIEL: 119481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AAE124-480A-8143-BBDB-38966C29E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7561" y="1052351"/>
            <a:ext cx="3299750" cy="3555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384550" y="1004729"/>
            <a:ext cx="8434500" cy="14115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2"/>
                </a:solidFill>
                <a:highlight>
                  <a:srgbClr val="FFF2CC"/>
                </a:highlight>
              </a:rPr>
              <a:t>Problem:</a:t>
            </a:r>
            <a:r>
              <a:rPr lang="en" sz="1500" dirty="0">
                <a:solidFill>
                  <a:schemeClr val="dk2"/>
                </a:solidFill>
              </a:rPr>
              <a:t> CPs rely on specific </a:t>
            </a:r>
            <a:r>
              <a:rPr lang="en-US" sz="1500" dirty="0">
                <a:solidFill>
                  <a:schemeClr val="dk2"/>
                </a:solidFill>
              </a:rPr>
              <a:t>hospital</a:t>
            </a:r>
            <a:r>
              <a:rPr lang="en" sz="1500" dirty="0">
                <a:solidFill>
                  <a:schemeClr val="dk2"/>
                </a:solidFill>
              </a:rPr>
              <a:t> vocabularies</a:t>
            </a:r>
            <a:endParaRPr sz="1500" dirty="0">
              <a:solidFill>
                <a:schemeClr val="dk2"/>
              </a:solidFill>
            </a:endParaRPr>
          </a:p>
          <a:p>
            <a:pPr marL="45720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-"/>
            </a:pPr>
            <a:r>
              <a:rPr lang="en" sz="1500" dirty="0">
                <a:solidFill>
                  <a:schemeClr val="dk2"/>
                </a:solidFill>
              </a:rPr>
              <a:t>CDMs → help EHRs with different vocabularies speak the same language</a:t>
            </a:r>
            <a:endParaRPr sz="1500" dirty="0">
              <a:solidFill>
                <a:schemeClr val="dk2"/>
              </a:solidFill>
            </a:endParaRPr>
          </a:p>
          <a:p>
            <a:pPr marL="45720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-"/>
            </a:pPr>
            <a:r>
              <a:rPr lang="en" sz="1500" dirty="0">
                <a:solidFill>
                  <a:schemeClr val="dk2"/>
                </a:solidFill>
              </a:rPr>
              <a:t>Existing CP knowledge-bases are not mapped to CDMs</a:t>
            </a:r>
            <a:endParaRPr sz="15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2"/>
                </a:solidFill>
                <a:highlight>
                  <a:srgbClr val="FFF2CC"/>
                </a:highlight>
              </a:rPr>
              <a:t>Goal:</a:t>
            </a:r>
            <a:r>
              <a:rPr lang="en" sz="1500" dirty="0">
                <a:solidFill>
                  <a:schemeClr val="dk2"/>
                </a:solidFill>
              </a:rPr>
              <a:t> Examine different vocabulary mapping strategies on patient cohort construction</a:t>
            </a:r>
            <a:endParaRPr sz="1500" b="1" dirty="0">
              <a:solidFill>
                <a:srgbClr val="24292E"/>
              </a:solidFill>
            </a:endParaRPr>
          </a:p>
        </p:txBody>
      </p:sp>
      <p:graphicFrame>
        <p:nvGraphicFramePr>
          <p:cNvPr id="81" name="Google Shape;81;p16"/>
          <p:cNvGraphicFramePr/>
          <p:nvPr>
            <p:extLst>
              <p:ext uri="{D42A27DB-BD31-4B8C-83A1-F6EECF244321}">
                <p14:modId xmlns:p14="http://schemas.microsoft.com/office/powerpoint/2010/main" val="1816149686"/>
              </p:ext>
            </p:extLst>
          </p:nvPr>
        </p:nvGraphicFramePr>
        <p:xfrm>
          <a:off x="364480" y="2680567"/>
          <a:ext cx="8415039" cy="1863677"/>
        </p:xfrm>
        <a:graphic>
          <a:graphicData uri="http://schemas.openxmlformats.org/drawingml/2006/table">
            <a:tbl>
              <a:tblPr>
                <a:noFill/>
                <a:tableStyleId>{8CCE8CFB-8F80-4162-BA07-1BB6B20967B5}</a:tableStyleId>
              </a:tblPr>
              <a:tblGrid>
                <a:gridCol w="1363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3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8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Task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25" marR="9125" marT="0" marB="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Hripcsak 2018 Evaluation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25" marR="9125" marT="0" marB="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rgbClr val="FFFFFF"/>
                          </a:solidFill>
                        </a:rPr>
                        <a:t>Our Evaluation</a:t>
                      </a:r>
                      <a:endParaRPr dirty="0">
                        <a:solidFill>
                          <a:srgbClr val="FFFFFF"/>
                        </a:solidFill>
                      </a:endParaRPr>
                    </a:p>
                  </a:txBody>
                  <a:tcPr marL="9125" marR="9125" marT="0" marB="0" anchor="ctr"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3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dk2"/>
                          </a:solidFill>
                        </a:rPr>
                        <a:t>Cohort Groups</a:t>
                      </a:r>
                      <a:endParaRPr sz="1300" dirty="0">
                        <a:solidFill>
                          <a:schemeClr val="dk2"/>
                        </a:solidFill>
                      </a:endParaRPr>
                    </a:p>
                  </a:txBody>
                  <a:tcPr marL="100575" marR="91425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</a:rPr>
                        <a:t>Only Cases</a:t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L="100575" marR="91425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</a:rPr>
                        <a:t>Cases and controls</a:t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L="100575" marR="91425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8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</a:rPr>
                        <a:t>Query Strategy</a:t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L="100575" marR="91425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dk2"/>
                          </a:solidFill>
                        </a:rPr>
                        <a:t>Occurrence of </a:t>
                      </a:r>
                      <a:r>
                        <a:rPr lang="en" sz="1300" u="sng" dirty="0">
                          <a:solidFill>
                            <a:schemeClr val="dk2"/>
                          </a:solidFill>
                        </a:rPr>
                        <a:t>&gt;</a:t>
                      </a:r>
                      <a:r>
                        <a:rPr lang="en" sz="1300" dirty="0">
                          <a:solidFill>
                            <a:schemeClr val="dk2"/>
                          </a:solidFill>
                        </a:rPr>
                        <a:t> 1 clinical code</a:t>
                      </a:r>
                      <a:endParaRPr sz="1300" dirty="0">
                        <a:solidFill>
                          <a:schemeClr val="dk2"/>
                        </a:solidFill>
                      </a:endParaRPr>
                    </a:p>
                  </a:txBody>
                  <a:tcPr marL="100575" marR="91425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397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Char char="-"/>
                      </a:pPr>
                      <a:r>
                        <a:rPr lang="en" sz="1300">
                          <a:solidFill>
                            <a:schemeClr val="dk2"/>
                          </a:solidFill>
                        </a:rPr>
                        <a:t>Clinical codes only (occurrence of </a:t>
                      </a:r>
                      <a:r>
                        <a:rPr lang="en" sz="1300" u="sng">
                          <a:solidFill>
                            <a:schemeClr val="dk2"/>
                          </a:solidFill>
                        </a:rPr>
                        <a:t>&gt;</a:t>
                      </a:r>
                      <a:r>
                        <a:rPr lang="en" sz="1300">
                          <a:solidFill>
                            <a:schemeClr val="dk2"/>
                          </a:solidFill>
                        </a:rPr>
                        <a:t> 1)</a:t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  <a:p>
                      <a:pPr marL="171450" lvl="0" indent="-1397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Char char="-"/>
                      </a:pPr>
                      <a:r>
                        <a:rPr lang="en" sz="1300">
                          <a:solidFill>
                            <a:schemeClr val="dk2"/>
                          </a:solidFill>
                        </a:rPr>
                        <a:t>Clinical codes + clinical logic</a:t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L="100575" marR="91425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8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</a:rPr>
                        <a:t>Data Types</a:t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L="100575" marR="91425" marT="0" marB="0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dk2"/>
                          </a:solidFill>
                        </a:rPr>
                        <a:t>Conditions (i.e. diagnosis)</a:t>
                      </a:r>
                      <a:endParaRPr sz="1300" dirty="0">
                        <a:solidFill>
                          <a:schemeClr val="dk2"/>
                        </a:solidFill>
                      </a:endParaRPr>
                    </a:p>
                  </a:txBody>
                  <a:tcPr marL="100575" marR="91425" marT="0" marB="0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</a:rPr>
                        <a:t>All clinical domains</a:t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</a:rPr>
                        <a:t>(i.e. conditions, medications, measurements, procedures)</a:t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L="100575" marR="9142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dk2"/>
                          </a:solidFill>
                        </a:rPr>
                        <a:t>Population</a:t>
                      </a:r>
                      <a:endParaRPr sz="1300" dirty="0">
                        <a:solidFill>
                          <a:schemeClr val="dk2"/>
                        </a:solidFill>
                      </a:endParaRPr>
                    </a:p>
                  </a:txBody>
                  <a:tcPr marL="100575" marR="91425" marT="0" marB="0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</a:rPr>
                        <a:t>New York Presbyterian/Columbia University Irving Medical Center</a:t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L="100575" marR="91425" marT="0" marB="0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397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Char char="-"/>
                      </a:pPr>
                      <a:r>
                        <a:rPr lang="en" sz="1300" dirty="0">
                          <a:solidFill>
                            <a:schemeClr val="dk2"/>
                          </a:solidFill>
                        </a:rPr>
                        <a:t>Children’s Hospital Colorado</a:t>
                      </a:r>
                      <a:endParaRPr sz="1300" dirty="0">
                        <a:solidFill>
                          <a:schemeClr val="dk2"/>
                        </a:solidFill>
                      </a:endParaRPr>
                    </a:p>
                    <a:p>
                      <a:pPr marL="171450" lvl="0" indent="-1397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300"/>
                        <a:buChar char="-"/>
                      </a:pPr>
                      <a:r>
                        <a:rPr lang="en" sz="1300" dirty="0">
                          <a:solidFill>
                            <a:schemeClr val="dk2"/>
                          </a:solidFill>
                        </a:rPr>
                        <a:t>MIMIC III Adult ICU</a:t>
                      </a:r>
                      <a:endParaRPr sz="1300" dirty="0">
                        <a:solidFill>
                          <a:schemeClr val="dk2"/>
                        </a:solidFill>
                      </a:endParaRPr>
                    </a:p>
                  </a:txBody>
                  <a:tcPr marL="100575" marR="91425" marT="0" marB="0" anchor="ctr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224325" y="0"/>
            <a:ext cx="8919600" cy="9225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300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Project Objective</a:t>
            </a:r>
            <a:endParaRPr sz="2400" dirty="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6906882" y="4790882"/>
            <a:ext cx="2204411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Hripcsak </a:t>
            </a:r>
            <a:r>
              <a:rPr lang="en" sz="700" u="sng">
                <a:solidFill>
                  <a:schemeClr val="hlink"/>
                </a:solidFill>
                <a:highlight>
                  <a:schemeClr val="lt1"/>
                </a:highlight>
                <a:hlinkClick r:id="rId3"/>
              </a:rPr>
              <a:t>et al. J Am Med Inform Assoc. 2018</a:t>
            </a:r>
            <a:endParaRPr sz="700"/>
          </a:p>
        </p:txBody>
      </p:sp>
      <p:sp>
        <p:nvSpPr>
          <p:cNvPr id="84" name="Google Shape;84;p16"/>
          <p:cNvSpPr txBox="1"/>
          <p:nvPr/>
        </p:nvSpPr>
        <p:spPr>
          <a:xfrm>
            <a:off x="73175" y="4747936"/>
            <a:ext cx="65376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25" rIns="91425" bIns="91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accent5"/>
                </a:solidFill>
              </a:rPr>
              <a:t>CP</a:t>
            </a:r>
            <a:r>
              <a:rPr lang="en" sz="1100" dirty="0">
                <a:solidFill>
                  <a:schemeClr val="dk2"/>
                </a:solidFill>
              </a:rPr>
              <a:t> </a:t>
            </a:r>
            <a:r>
              <a:rPr lang="en" sz="1100" dirty="0">
                <a:solidFill>
                  <a:schemeClr val="bg1">
                    <a:lumMod val="65000"/>
                  </a:schemeClr>
                </a:solidFill>
              </a:rPr>
              <a:t>→ Computational Phenotype; </a:t>
            </a:r>
            <a:r>
              <a:rPr lang="en" sz="1100" b="1" dirty="0">
                <a:solidFill>
                  <a:schemeClr val="accent5"/>
                </a:solidFill>
              </a:rPr>
              <a:t>CDM</a:t>
            </a:r>
            <a:r>
              <a:rPr lang="en" sz="1100" dirty="0">
                <a:solidFill>
                  <a:schemeClr val="dk2"/>
                </a:solidFill>
              </a:rPr>
              <a:t> </a:t>
            </a:r>
            <a:r>
              <a:rPr lang="en" sz="1100" dirty="0">
                <a:solidFill>
                  <a:schemeClr val="bg1">
                    <a:lumMod val="65000"/>
                  </a:schemeClr>
                </a:solidFill>
              </a:rPr>
              <a:t>→ Common Data Model; </a:t>
            </a:r>
            <a:r>
              <a:rPr lang="en" sz="1100" b="1" dirty="0">
                <a:solidFill>
                  <a:srgbClr val="0097A7"/>
                </a:solidFill>
              </a:rPr>
              <a:t>EHR</a:t>
            </a:r>
            <a:r>
              <a:rPr lang="en" sz="1100" dirty="0">
                <a:solidFill>
                  <a:srgbClr val="595959"/>
                </a:solidFill>
              </a:rPr>
              <a:t> </a:t>
            </a:r>
            <a:r>
              <a:rPr lang="en" sz="1100" dirty="0">
                <a:solidFill>
                  <a:schemeClr val="bg1">
                    <a:lumMod val="65000"/>
                  </a:schemeClr>
                </a:solidFill>
              </a:rPr>
              <a:t>→ Electronic Health Record</a:t>
            </a:r>
            <a:endParaRPr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9" name="Google Shape;89;p17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563704" y="787246"/>
                <a:ext cx="3570825" cy="40727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 dirty="0"/>
                  <a:t>Investigate Cohorts by Varying:</a:t>
                </a:r>
                <a:endParaRPr sz="1400" b="1" dirty="0"/>
              </a:p>
              <a:p>
                <a:pPr marL="114300" lvl="0" indent="0" algn="l" rtl="0">
                  <a:spcBef>
                    <a:spcPts val="100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chemeClr val="dk2"/>
                    </a:solidFill>
                    <a:highlight>
                      <a:srgbClr val="FFF2CC"/>
                    </a:highlight>
                  </a:rPr>
                  <a:t>CP Approaches</a:t>
                </a:r>
                <a:r>
                  <a:rPr lang="en" sz="1400" dirty="0">
                    <a:solidFill>
                      <a:schemeClr val="dk2"/>
                    </a:solidFill>
                  </a:rPr>
                  <a:t> (n=2)</a:t>
                </a:r>
                <a:endParaRPr sz="1400" dirty="0">
                  <a:solidFill>
                    <a:schemeClr val="dk2"/>
                  </a:solidFill>
                </a:endParaRPr>
              </a:p>
              <a:p>
                <a:pPr marL="457200" lvl="0" indent="-203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accent5"/>
                  </a:buClr>
                  <a:buSzPts val="1400"/>
                  <a:buChar char="-"/>
                </a:pPr>
                <a:r>
                  <a:rPr lang="en" sz="1400" dirty="0">
                    <a:solidFill>
                      <a:schemeClr val="dk2"/>
                    </a:solidFill>
                  </a:rPr>
                  <a:t>Codes only</a:t>
                </a:r>
                <a:endParaRPr sz="1400" dirty="0">
                  <a:solidFill>
                    <a:schemeClr val="dk2"/>
                  </a:solidFill>
                </a:endParaRPr>
              </a:p>
              <a:p>
                <a:pPr marL="457200" lvl="0" indent="-203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accent5"/>
                  </a:buClr>
                  <a:buSzPts val="1400"/>
                  <a:buChar char="-"/>
                </a:pPr>
                <a:r>
                  <a:rPr lang="en" sz="1400" dirty="0">
                    <a:solidFill>
                      <a:schemeClr val="dk2"/>
                    </a:solidFill>
                  </a:rPr>
                  <a:t>Codes + clinical logic </a:t>
                </a:r>
                <a:endParaRPr sz="1400" dirty="0">
                  <a:solidFill>
                    <a:schemeClr val="dk2"/>
                  </a:solidFill>
                  <a:highlight>
                    <a:srgbClr val="FFF2CC"/>
                  </a:highlight>
                </a:endParaRPr>
              </a:p>
              <a:p>
                <a:pPr marL="114300" lvl="0" indent="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highlight>
                      <a:srgbClr val="FFF2CC"/>
                    </a:highlight>
                  </a:rPr>
                  <a:t>Mapping Strategies</a:t>
                </a:r>
                <a:r>
                  <a:rPr lang="en" sz="1400" dirty="0"/>
                  <a:t> (n=36)</a:t>
                </a:r>
                <a:endParaRPr sz="1400" b="1" dirty="0"/>
              </a:p>
              <a:p>
                <a:pPr marL="114300" lvl="0" indent="1397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5"/>
                  </a:buClr>
                  <a:buSzPts val="1400"/>
                  <a:buChar char="-"/>
                </a:pPr>
                <a:r>
                  <a:rPr lang="en" sz="1400" dirty="0"/>
                  <a:t>Code → CDM SV →  CDM ST</a:t>
                </a:r>
                <a:endParaRPr sz="1400" dirty="0"/>
              </a:p>
              <a:p>
                <a:pPr lvl="0" indent="-17145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5"/>
                  </a:buClr>
                  <a:buSzPts val="1200"/>
                  <a:buChar char="●"/>
                </a:pPr>
                <a14:m>
                  <m:oMath xmlns:m="http://schemas.openxmlformats.org/officeDocument/2006/math">
                    <m:r>
                      <a:rPr lang="en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" sz="1400" dirty="0"/>
                  <a:t> ancestors/descendants, synonyms</a:t>
                </a:r>
              </a:p>
              <a:p>
                <a:pPr marL="114300" lvl="0" indent="0">
                  <a:spcBef>
                    <a:spcPts val="1000"/>
                  </a:spcBef>
                  <a:buClr>
                    <a:schemeClr val="dk1"/>
                  </a:buClr>
                  <a:buSzPts val="1100"/>
                  <a:buNone/>
                </a:pPr>
                <a:r>
                  <a:rPr lang="en-US" sz="1400" dirty="0">
                    <a:solidFill>
                      <a:schemeClr val="dk2"/>
                    </a:solidFill>
                    <a:highlight>
                      <a:srgbClr val="FFF2CC"/>
                    </a:highlight>
                  </a:rPr>
                  <a:t>Data Types</a:t>
                </a:r>
                <a:r>
                  <a:rPr lang="en-US" sz="1400" dirty="0">
                    <a:solidFill>
                      <a:schemeClr val="dk2"/>
                    </a:solidFill>
                  </a:rPr>
                  <a:t> (n=2)</a:t>
                </a:r>
              </a:p>
              <a:p>
                <a:pPr lvl="0" indent="-203200">
                  <a:buClr>
                    <a:schemeClr val="accent5"/>
                  </a:buClr>
                  <a:buSzPts val="1400"/>
                  <a:buChar char="-"/>
                </a:pPr>
                <a:r>
                  <a:rPr lang="en-US" sz="1400" dirty="0">
                    <a:solidFill>
                      <a:schemeClr val="dk2"/>
                    </a:solidFill>
                  </a:rPr>
                  <a:t>Conditions</a:t>
                </a:r>
              </a:p>
              <a:p>
                <a:pPr lvl="0" indent="-203200">
                  <a:buClr>
                    <a:schemeClr val="accent5"/>
                  </a:buClr>
                  <a:buSzPts val="1400"/>
                  <a:buChar char="-"/>
                </a:pPr>
                <a:r>
                  <a:rPr lang="en-US" sz="1400" dirty="0">
                    <a:solidFill>
                      <a:schemeClr val="dk2"/>
                    </a:solidFill>
                  </a:rPr>
                  <a:t>All clinical domains</a:t>
                </a:r>
                <a:endParaRPr lang="en" sz="1400" dirty="0"/>
              </a:p>
              <a:p>
                <a:pPr marL="4763" indent="0" algn="ctr">
                  <a:spcBef>
                    <a:spcPts val="1200"/>
                  </a:spcBef>
                  <a:spcAft>
                    <a:spcPts val="1200"/>
                  </a:spcAft>
                  <a:buClr>
                    <a:schemeClr val="accent5"/>
                  </a:buClr>
                  <a:buSzPts val="1200"/>
                  <a:buNone/>
                </a:pPr>
                <a:r>
                  <a:rPr lang="en-US" sz="1400" i="1" dirty="0"/>
                  <a:t>144 different comparisons</a:t>
                </a:r>
                <a:endParaRPr lang="en" sz="1400" dirty="0"/>
              </a:p>
              <a:p>
                <a:pPr marL="4763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5"/>
                  </a:buClr>
                  <a:buSzPts val="1200"/>
                  <a:buNone/>
                </a:pPr>
                <a:r>
                  <a:rPr lang="en" sz="1400" b="1" dirty="0"/>
                  <a:t>Evaluation</a:t>
                </a:r>
                <a:endParaRPr sz="1400" b="1" dirty="0"/>
              </a:p>
              <a:p>
                <a:pPr marL="285750" lvl="0" indent="-17145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5"/>
                  </a:buClr>
                  <a:buSzPts val="1400"/>
                  <a:buChar char="-"/>
                </a:pPr>
                <a:r>
                  <a:rPr lang="en" sz="1400" dirty="0"/>
                  <a:t>5 </a:t>
                </a:r>
                <a:r>
                  <a:rPr lang="en" sz="1400" dirty="0" err="1"/>
                  <a:t>eMERGE</a:t>
                </a:r>
                <a:r>
                  <a:rPr lang="en" sz="1400" dirty="0"/>
                  <a:t> CPs</a:t>
                </a:r>
                <a:endParaRPr sz="1400" dirty="0"/>
              </a:p>
              <a:p>
                <a:pPr marL="285750" lvl="0" indent="-17145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5"/>
                  </a:buClr>
                  <a:buSzPts val="1400"/>
                  <a:buChar char="-"/>
                </a:pPr>
                <a:r>
                  <a:rPr lang="en" sz="1400" dirty="0"/>
                  <a:t>Pediatric, Adult EHR data</a:t>
                </a:r>
                <a:endParaRPr sz="1400" dirty="0"/>
              </a:p>
              <a:p>
                <a:pPr marL="285750" lvl="0" indent="-17145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5"/>
                  </a:buClr>
                  <a:buSzPts val="1400"/>
                  <a:buChar char="-"/>
                </a:pPr>
                <a:r>
                  <a:rPr lang="en" sz="1400" dirty="0"/>
                  <a:t>SV Gold Standard → FN, FP</a:t>
                </a:r>
                <a:endParaRPr sz="1400" dirty="0"/>
              </a:p>
            </p:txBody>
          </p:sp>
        </mc:Choice>
        <mc:Fallback xmlns="">
          <p:sp>
            <p:nvSpPr>
              <p:cNvPr id="89" name="Google Shape;89;p1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563704" y="787246"/>
                <a:ext cx="3570825" cy="4072788"/>
              </a:xfrm>
              <a:prstGeom prst="rect">
                <a:avLst/>
              </a:prstGeom>
              <a:blipFill>
                <a:blip r:embed="rId3"/>
                <a:stretch>
                  <a:fillRect l="-355" b="-3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224325" y="0"/>
            <a:ext cx="8919600" cy="6546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3000"/>
              </a:spcAft>
              <a:buNone/>
            </a:pPr>
            <a:r>
              <a:rPr lang="en" sz="24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Methods</a:t>
            </a:r>
            <a:endParaRPr sz="2400">
              <a:solidFill>
                <a:schemeClr val="accent5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38799" y="4832969"/>
            <a:ext cx="8919593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1000" b="1" dirty="0">
                <a:solidFill>
                  <a:schemeClr val="accent5"/>
                </a:solidFill>
              </a:rPr>
              <a:t>SV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>
                <a:solidFill>
                  <a:schemeClr val="bg1">
                    <a:lumMod val="65000"/>
                  </a:schemeClr>
                </a:solidFill>
              </a:rPr>
              <a:t>→ Source Vocabulary; </a:t>
            </a:r>
            <a:r>
              <a:rPr lang="en" sz="1000" b="1" dirty="0">
                <a:solidFill>
                  <a:schemeClr val="accent5"/>
                </a:solidFill>
              </a:rPr>
              <a:t>ST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>
                <a:solidFill>
                  <a:schemeClr val="bg1">
                    <a:lumMod val="65000"/>
                  </a:schemeClr>
                </a:solidFill>
              </a:rPr>
              <a:t>→ Standard Terminology; </a:t>
            </a:r>
            <a:r>
              <a:rPr lang="en" sz="1000" b="1" dirty="0">
                <a:solidFill>
                  <a:schemeClr val="accent5"/>
                </a:solidFill>
              </a:rPr>
              <a:t>CDM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>
                <a:solidFill>
                  <a:schemeClr val="bg1">
                    <a:lumMod val="65000"/>
                  </a:schemeClr>
                </a:solidFill>
              </a:rPr>
              <a:t>→ Common Data Model; </a:t>
            </a:r>
            <a:r>
              <a:rPr lang="en" sz="1000" b="1" dirty="0">
                <a:solidFill>
                  <a:schemeClr val="accent5"/>
                </a:solidFill>
              </a:rPr>
              <a:t>CP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r>
              <a:rPr lang="en" sz="1000" dirty="0">
                <a:solidFill>
                  <a:schemeClr val="bg1">
                    <a:lumMod val="65000"/>
                  </a:schemeClr>
                </a:solidFill>
              </a:rPr>
              <a:t>→ Computational Phenotype</a:t>
            </a:r>
            <a:endParaRPr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2" name="Google Shape;92;p17"/>
          <p:cNvCxnSpPr>
            <a:cxnSpLocks/>
          </p:cNvCxnSpPr>
          <p:nvPr/>
        </p:nvCxnSpPr>
        <p:spPr>
          <a:xfrm>
            <a:off x="5500443" y="846979"/>
            <a:ext cx="0" cy="3975629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88F590D-BBCA-064C-AAA5-9A60F0677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5" y="830873"/>
            <a:ext cx="5340760" cy="39102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F1A0ECF-2315-CD44-9D8A-BA1B6BEA1853}"/>
              </a:ext>
            </a:extLst>
          </p:cNvPr>
          <p:cNvSpPr/>
          <p:nvPr/>
        </p:nvSpPr>
        <p:spPr>
          <a:xfrm>
            <a:off x="840441" y="1163171"/>
            <a:ext cx="1223683" cy="1042147"/>
          </a:xfrm>
          <a:prstGeom prst="ellipse">
            <a:avLst/>
          </a:prstGeom>
          <a:noFill/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3D7DE2A-110B-C242-9117-6BE784C09000}"/>
              </a:ext>
            </a:extLst>
          </p:cNvPr>
          <p:cNvSpPr/>
          <p:nvPr/>
        </p:nvSpPr>
        <p:spPr>
          <a:xfrm>
            <a:off x="3274912" y="1066801"/>
            <a:ext cx="1223683" cy="1042147"/>
          </a:xfrm>
          <a:prstGeom prst="ellipse">
            <a:avLst/>
          </a:prstGeom>
          <a:noFill/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BF58AA-D8F2-764A-8715-1821F6304BFA}"/>
              </a:ext>
            </a:extLst>
          </p:cNvPr>
          <p:cNvSpPr/>
          <p:nvPr/>
        </p:nvSpPr>
        <p:spPr>
          <a:xfrm>
            <a:off x="52769" y="2527316"/>
            <a:ext cx="2434937" cy="1206874"/>
          </a:xfrm>
          <a:prstGeom prst="roundRect">
            <a:avLst/>
          </a:prstGeom>
          <a:noFill/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5F760B5-025D-2744-B371-3EF15333D7F3}"/>
              </a:ext>
            </a:extLst>
          </p:cNvPr>
          <p:cNvSpPr/>
          <p:nvPr/>
        </p:nvSpPr>
        <p:spPr>
          <a:xfrm>
            <a:off x="2871679" y="2527316"/>
            <a:ext cx="2434937" cy="1206874"/>
          </a:xfrm>
          <a:prstGeom prst="roundRect">
            <a:avLst/>
          </a:prstGeom>
          <a:noFill/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9CBBEB1-259D-394D-9BC7-A2E664569483}"/>
              </a:ext>
            </a:extLst>
          </p:cNvPr>
          <p:cNvSpPr/>
          <p:nvPr/>
        </p:nvSpPr>
        <p:spPr>
          <a:xfrm>
            <a:off x="226618" y="3830975"/>
            <a:ext cx="902483" cy="875044"/>
          </a:xfrm>
          <a:prstGeom prst="roundRect">
            <a:avLst/>
          </a:prstGeom>
          <a:noFill/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A755D15-33E9-2247-8C39-0BB6E075D93D}"/>
              </a:ext>
            </a:extLst>
          </p:cNvPr>
          <p:cNvSpPr/>
          <p:nvPr/>
        </p:nvSpPr>
        <p:spPr>
          <a:xfrm>
            <a:off x="3106478" y="3825279"/>
            <a:ext cx="902483" cy="875044"/>
          </a:xfrm>
          <a:prstGeom prst="roundRect">
            <a:avLst/>
          </a:prstGeom>
          <a:noFill/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4EC8261-E8EF-2445-A6C6-07879C6D0C0F}"/>
              </a:ext>
            </a:extLst>
          </p:cNvPr>
          <p:cNvSpPr/>
          <p:nvPr/>
        </p:nvSpPr>
        <p:spPr>
          <a:xfrm>
            <a:off x="1232037" y="3825279"/>
            <a:ext cx="1217469" cy="875044"/>
          </a:xfrm>
          <a:prstGeom prst="roundRect">
            <a:avLst/>
          </a:prstGeom>
          <a:noFill/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F0FA38D-0173-E744-8450-EAD96B746433}"/>
              </a:ext>
            </a:extLst>
          </p:cNvPr>
          <p:cNvSpPr/>
          <p:nvPr/>
        </p:nvSpPr>
        <p:spPr>
          <a:xfrm>
            <a:off x="4089147" y="3825279"/>
            <a:ext cx="1217469" cy="875044"/>
          </a:xfrm>
          <a:prstGeom prst="roundRect">
            <a:avLst/>
          </a:prstGeom>
          <a:noFill/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6" grpId="0" animBg="1"/>
      <p:bldP spid="27" grpId="0" animBg="1"/>
      <p:bldP spid="7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224325" y="0"/>
            <a:ext cx="8919600" cy="9225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3000"/>
              </a:spcAft>
              <a:buNone/>
            </a:pPr>
            <a:r>
              <a:rPr lang="en" sz="2400">
                <a:solidFill>
                  <a:schemeClr val="accent5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Results</a:t>
            </a:r>
            <a:endParaRPr sz="24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152400" y="3630705"/>
            <a:ext cx="8839200" cy="135887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03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-"/>
            </a:pPr>
            <a:r>
              <a:rPr lang="en" dirty="0">
                <a:solidFill>
                  <a:schemeClr val="dk2"/>
                </a:solidFill>
              </a:rPr>
              <a:t>Lowest error → codes + clinical logic using all clinical domains</a:t>
            </a:r>
            <a:endParaRPr dirty="0">
              <a:solidFill>
                <a:schemeClr val="dk2"/>
              </a:solidFill>
            </a:endParaRPr>
          </a:p>
          <a:p>
            <a:pPr marL="342900" lvl="0" indent="-203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-"/>
            </a:pPr>
            <a:r>
              <a:rPr lang="en" dirty="0">
                <a:solidFill>
                  <a:schemeClr val="dk2"/>
                </a:solidFill>
              </a:rPr>
              <a:t>Highest error → ADHD (25-88% FN), Appendicitis (37-75% FN), Crohn’s Disease (1-44% FP)</a:t>
            </a:r>
            <a:endParaRPr dirty="0">
              <a:solidFill>
                <a:schemeClr val="dk2"/>
              </a:solidFill>
            </a:endParaRPr>
          </a:p>
          <a:p>
            <a:pPr marL="342900" lvl="0" indent="-203200">
              <a:spcBef>
                <a:spcPts val="400"/>
              </a:spcBef>
              <a:buClr>
                <a:schemeClr val="accent5"/>
              </a:buClr>
              <a:buSzPts val="1400"/>
              <a:buChar char="-"/>
            </a:pPr>
            <a:r>
              <a:rPr lang="en" dirty="0">
                <a:solidFill>
                  <a:schemeClr val="dk2"/>
                </a:solidFill>
              </a:rPr>
              <a:t>Systemic Lupus Erythematosus cohort → </a:t>
            </a:r>
            <a:r>
              <a:rPr lang="en" u="sng" dirty="0">
                <a:solidFill>
                  <a:schemeClr val="dk2"/>
                </a:solidFill>
              </a:rPr>
              <a:t>ONLY</a:t>
            </a:r>
            <a:r>
              <a:rPr lang="en" dirty="0">
                <a:solidFill>
                  <a:schemeClr val="dk2"/>
                </a:solidFill>
              </a:rPr>
              <a:t> with codes only + conditions only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 i="1" dirty="0">
                <a:solidFill>
                  <a:srgbClr val="666666"/>
                </a:solidFill>
              </a:rPr>
              <a:t>Replicated results in CHCO control cohorts and MIMIC case/control cohorts</a:t>
            </a:r>
            <a:endParaRPr sz="1300" i="1" dirty="0">
              <a:solidFill>
                <a:srgbClr val="666666"/>
              </a:solidFill>
            </a:endParaRPr>
          </a:p>
        </p:txBody>
      </p:sp>
      <p:graphicFrame>
        <p:nvGraphicFramePr>
          <p:cNvPr id="111" name="Google Shape;111;p18"/>
          <p:cNvGraphicFramePr/>
          <p:nvPr>
            <p:extLst>
              <p:ext uri="{D42A27DB-BD31-4B8C-83A1-F6EECF244321}">
                <p14:modId xmlns:p14="http://schemas.microsoft.com/office/powerpoint/2010/main" val="3140710258"/>
              </p:ext>
            </p:extLst>
          </p:nvPr>
        </p:nvGraphicFramePr>
        <p:xfrm>
          <a:off x="166688" y="979648"/>
          <a:ext cx="8810625" cy="2352740"/>
        </p:xfrm>
        <a:graphic>
          <a:graphicData uri="http://schemas.openxmlformats.org/drawingml/2006/table">
            <a:tbl>
              <a:tblPr>
                <a:noFill/>
                <a:tableStyleId>{E9265722-FB9C-4DBF-AAB6-E6016663C824}</a:tableStyleId>
              </a:tblPr>
              <a:tblGrid>
                <a:gridCol w="110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8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7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02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92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78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203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190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</a:rPr>
                        <a:t>DATA TYPE</a:t>
                      </a:r>
                      <a:endParaRPr sz="900"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ONLY CONDITION DATA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ALL CLINICAL DATA</a:t>
                      </a:r>
                      <a:endParaRPr sz="900" b="1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4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 dirty="0">
                          <a:solidFill>
                            <a:srgbClr val="FFFFFF"/>
                          </a:solidFill>
                        </a:rPr>
                        <a:t>QUERY STRATEGY</a:t>
                      </a:r>
                      <a:endParaRPr sz="900" b="1" dirty="0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CODES ONLY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CODES + CLINICAL LOGIC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CODES ONLY</a:t>
                      </a:r>
                      <a:endParaRPr sz="900" b="1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1"/>
                          </a:solidFill>
                        </a:rPr>
                        <a:t>CODES + CLINICAL LOGIC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</a:rPr>
                        <a:t>PERFORMANCE (ALL MAPPINGS)*</a:t>
                      </a:r>
                      <a:endParaRPr sz="900"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Actual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Predicted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FP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FN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Actual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Predicted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FP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FN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Actual</a:t>
                      </a:r>
                      <a:endParaRPr sz="900" b="1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Predicted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FP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FN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Actual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Predicted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FP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/>
                        <a:t>FN</a:t>
                      </a:r>
                      <a:endParaRPr sz="900" b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</a:rPr>
                        <a:t>ADHD</a:t>
                      </a:r>
                      <a:endParaRPr sz="900"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19980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17639-20464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0-2853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0-4907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3624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2647-3624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0-78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0-1056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4472</a:t>
                      </a:r>
                      <a:endParaRPr sz="900" i="1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4209-8061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0-3937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0-1567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1706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1519-2541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0-835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0-615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</a:rPr>
                        <a:t>Appendicitis</a:t>
                      </a:r>
                      <a:endParaRPr sz="900"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4178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2629-4178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0-1549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4178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2629-4178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0-1549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2948</a:t>
                      </a:r>
                      <a:endParaRPr sz="900" i="1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1706-3088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0-140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0-1247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367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119-916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0-549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0-275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</a:rPr>
                        <a:t>Crohn's Disease</a:t>
                      </a:r>
                      <a:endParaRPr sz="900"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754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751-754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0-8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0-11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230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230-287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0-57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477</a:t>
                      </a:r>
                      <a:endParaRPr sz="900" i="1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477-679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0-212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0-10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199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199-280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0-81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</a:rPr>
                        <a:t>Sickle Cell Disease</a:t>
                      </a:r>
                      <a:endParaRPr sz="900"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333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333-338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0-5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1351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1351-1355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0-4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333</a:t>
                      </a:r>
                      <a:endParaRPr sz="900" i="1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333-338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0-5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1308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1308-1312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0-4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</a:rPr>
                        <a:t>Systemic Lupus Erythematosus</a:t>
                      </a:r>
                      <a:endParaRPr sz="900"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446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446-447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0-1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dirty="0"/>
                        <a:t>0</a:t>
                      </a:r>
                      <a:endParaRPr sz="900" dirty="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0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0</a:t>
                      </a:r>
                      <a:endParaRPr sz="900" i="1"/>
                    </a:p>
                  </a:txBody>
                  <a:tcPr marL="28575" marR="28575" marT="19050" marB="1905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/>
                        <a:t>0</a:t>
                      </a:r>
                      <a:endParaRPr sz="900" i="1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90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dirty="0"/>
                        <a:t>0</a:t>
                      </a:r>
                      <a:endParaRPr sz="900" dirty="0"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3434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2" name="Google Shape;112;p18"/>
          <p:cNvSpPr txBox="1"/>
          <p:nvPr/>
        </p:nvSpPr>
        <p:spPr>
          <a:xfrm>
            <a:off x="62725" y="3262065"/>
            <a:ext cx="89766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 dirty="0">
                <a:solidFill>
                  <a:schemeClr val="dk2"/>
                </a:solidFill>
              </a:rPr>
              <a:t>*Cell values contain the min-max of all 144 examined mapping strategies. A single number means the min/max were the same.</a:t>
            </a:r>
            <a:endParaRPr sz="1100" i="1" dirty="0">
              <a:solidFill>
                <a:schemeClr val="dk2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7771119-B2C0-1149-9AAD-4ACD3C911302}"/>
              </a:ext>
            </a:extLst>
          </p:cNvPr>
          <p:cNvSpPr/>
          <p:nvPr/>
        </p:nvSpPr>
        <p:spPr>
          <a:xfrm>
            <a:off x="8108576" y="1929653"/>
            <a:ext cx="868737" cy="14027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9FB135-694F-774D-A7AF-E7F2CD6BD5AC}"/>
              </a:ext>
            </a:extLst>
          </p:cNvPr>
          <p:cNvSpPr/>
          <p:nvPr/>
        </p:nvSpPr>
        <p:spPr>
          <a:xfrm>
            <a:off x="2857500" y="1929653"/>
            <a:ext cx="423583" cy="2353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FDBD29E-DFD0-7047-BFE6-745749C63AEB}"/>
              </a:ext>
            </a:extLst>
          </p:cNvPr>
          <p:cNvSpPr/>
          <p:nvPr/>
        </p:nvSpPr>
        <p:spPr>
          <a:xfrm>
            <a:off x="2857500" y="2213159"/>
            <a:ext cx="423583" cy="2353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2BD4B47-F5CF-2248-AD80-BC58D1A8D6D2}"/>
              </a:ext>
            </a:extLst>
          </p:cNvPr>
          <p:cNvSpPr/>
          <p:nvPr/>
        </p:nvSpPr>
        <p:spPr>
          <a:xfrm>
            <a:off x="6218143" y="2478775"/>
            <a:ext cx="423583" cy="2353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DD128D5-2793-E04A-AEA1-1212739EB044}"/>
              </a:ext>
            </a:extLst>
          </p:cNvPr>
          <p:cNvSpPr/>
          <p:nvPr/>
        </p:nvSpPr>
        <p:spPr>
          <a:xfrm>
            <a:off x="4747933" y="2207012"/>
            <a:ext cx="423583" cy="2353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EE00DF-10F4-5E42-A758-62B38DC84F34}"/>
              </a:ext>
            </a:extLst>
          </p:cNvPr>
          <p:cNvSpPr/>
          <p:nvPr/>
        </p:nvSpPr>
        <p:spPr>
          <a:xfrm>
            <a:off x="166408" y="3026742"/>
            <a:ext cx="8810625" cy="30564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0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495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Summary</a:t>
            </a:r>
            <a:endParaRPr sz="2400"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311700" y="879432"/>
            <a:ext cx="3577200" cy="3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50" b="1" dirty="0"/>
              <a:t>Preliminary Findings</a:t>
            </a:r>
            <a:endParaRPr sz="1550" b="1" dirty="0"/>
          </a:p>
          <a:p>
            <a:pPr marL="342900" lvl="0" indent="-212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50"/>
              <a:buChar char="-"/>
            </a:pPr>
            <a:r>
              <a:rPr lang="en" sz="1550" dirty="0"/>
              <a:t>Extends </a:t>
            </a:r>
            <a:r>
              <a:rPr lang="en" sz="1550" dirty="0" err="1"/>
              <a:t>Hripcsak</a:t>
            </a:r>
            <a:r>
              <a:rPr lang="en" sz="1550" dirty="0"/>
              <a:t> et al. 2018</a:t>
            </a:r>
            <a:endParaRPr sz="1550" dirty="0"/>
          </a:p>
          <a:p>
            <a:pPr marL="342900" lvl="0" indent="-2127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550"/>
              <a:buChar char="-"/>
            </a:pPr>
            <a:r>
              <a:rPr lang="en" sz="1550" dirty="0"/>
              <a:t>Some CPs only found when using codes + conditions</a:t>
            </a:r>
            <a:endParaRPr sz="1550" dirty="0"/>
          </a:p>
          <a:p>
            <a:pPr marL="342900" indent="-212725">
              <a:spcBef>
                <a:spcPts val="800"/>
              </a:spcBef>
              <a:buClr>
                <a:schemeClr val="accent5"/>
              </a:buClr>
              <a:buSzPts val="1550"/>
              <a:buFont typeface="Arial"/>
              <a:buChar char="-"/>
            </a:pPr>
            <a:r>
              <a:rPr lang="en-US" sz="1550" dirty="0"/>
              <a:t>Only codes resulted in highest error</a:t>
            </a:r>
            <a:endParaRPr lang="en" sz="1550" dirty="0">
              <a:solidFill>
                <a:schemeClr val="dk2"/>
              </a:solidFill>
            </a:endParaRPr>
          </a:p>
          <a:p>
            <a:pPr marL="342900" lvl="0" indent="-2127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550"/>
              <a:buChar char="-"/>
            </a:pPr>
            <a:r>
              <a:rPr lang="en" sz="1550" dirty="0">
                <a:solidFill>
                  <a:schemeClr val="dk2"/>
                </a:solidFill>
              </a:rPr>
              <a:t>Codes + clinical logic with all clinical data</a:t>
            </a:r>
            <a:r>
              <a:rPr lang="en" sz="1550" dirty="0"/>
              <a:t> results in lowest error</a:t>
            </a: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50" b="1" dirty="0"/>
              <a:t>Next Steps</a:t>
            </a:r>
            <a:endParaRPr sz="1550" b="1" dirty="0"/>
          </a:p>
          <a:p>
            <a:pPr marL="342900" lvl="0" indent="-212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50"/>
              <a:buChar char="-"/>
            </a:pPr>
            <a:r>
              <a:rPr lang="en" sz="1550" dirty="0"/>
              <a:t>Evaluate additional phenotypes</a:t>
            </a:r>
            <a:endParaRPr sz="1550" dirty="0"/>
          </a:p>
          <a:p>
            <a:pPr marL="342900" lvl="0" indent="-2127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550"/>
              <a:buChar char="-"/>
            </a:pPr>
            <a:r>
              <a:rPr lang="en" sz="1550" dirty="0"/>
              <a:t>Process domain expert reviewed code sets</a:t>
            </a:r>
            <a:endParaRPr sz="1550" dirty="0"/>
          </a:p>
        </p:txBody>
      </p:sp>
      <p:cxnSp>
        <p:nvCxnSpPr>
          <p:cNvPr id="119" name="Google Shape;119;p19"/>
          <p:cNvCxnSpPr/>
          <p:nvPr/>
        </p:nvCxnSpPr>
        <p:spPr>
          <a:xfrm flipH="1">
            <a:off x="4041875" y="1040800"/>
            <a:ext cx="8100" cy="32004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0" name="Google Shape;120;p19"/>
          <p:cNvGrpSpPr/>
          <p:nvPr/>
        </p:nvGrpSpPr>
        <p:grpSpPr>
          <a:xfrm>
            <a:off x="4205450" y="1269400"/>
            <a:ext cx="4840800" cy="3000000"/>
            <a:chOff x="3900650" y="1269400"/>
            <a:chExt cx="4840800" cy="3000000"/>
          </a:xfrm>
        </p:grpSpPr>
        <p:sp>
          <p:nvSpPr>
            <p:cNvPr id="121" name="Google Shape;121;p19"/>
            <p:cNvSpPr txBox="1"/>
            <p:nvPr/>
          </p:nvSpPr>
          <p:spPr>
            <a:xfrm>
              <a:off x="3900650" y="1269400"/>
              <a:ext cx="2668200" cy="30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2"/>
                  </a:solidFill>
                </a:rPr>
                <a:t>Informatics Team</a:t>
              </a:r>
              <a:endParaRPr b="1">
                <a:solidFill>
                  <a:schemeClr val="dk2"/>
                </a:solidFill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Sara Deakyne Davies</a:t>
              </a:r>
              <a:endParaRPr>
                <a:solidFill>
                  <a:schemeClr val="dk2"/>
                </a:solidFill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highlight>
                    <a:srgbClr val="FFF2CC"/>
                  </a:highlight>
                </a:rPr>
                <a:t>Dr. Michael Kahn</a:t>
              </a:r>
              <a:endParaRPr>
                <a:solidFill>
                  <a:schemeClr val="dk2"/>
                </a:solidFill>
                <a:highlight>
                  <a:srgbClr val="FFF2CC"/>
                </a:highlight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highlight>
                    <a:srgbClr val="FFF2CC"/>
                  </a:highlight>
                </a:rPr>
                <a:t>Dr. Lawrence Hunter</a:t>
              </a:r>
              <a:endParaRPr>
                <a:solidFill>
                  <a:schemeClr val="dk2"/>
                </a:solidFill>
                <a:highlight>
                  <a:srgbClr val="FFF2CC"/>
                </a:highlight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2"/>
                  </a:solidFill>
                </a:rPr>
                <a:t>Translational Research Team</a:t>
              </a:r>
              <a:endParaRPr b="1">
                <a:solidFill>
                  <a:schemeClr val="dk2"/>
                </a:solidFill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Dr. Adrianne Stefanski</a:t>
              </a:r>
              <a:endParaRPr>
                <a:solidFill>
                  <a:schemeClr val="dk2"/>
                </a:solidFill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Dr. Nicole Vasilevsky</a:t>
              </a:r>
              <a:endParaRPr>
                <a:solidFill>
                  <a:schemeClr val="dk2"/>
                </a:solidFill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Dr. Xingmin Aaron Zhang</a:t>
              </a:r>
              <a:endParaRPr>
                <a:solidFill>
                  <a:schemeClr val="dk2"/>
                </a:solidFill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Dr. Peter Robinson</a:t>
              </a:r>
              <a:endParaRPr>
                <a:solidFill>
                  <a:schemeClr val="dk2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2"/>
                  </a:solidFill>
                </a:rPr>
                <a:t>Funding:</a:t>
              </a:r>
              <a:r>
                <a:rPr lang="en">
                  <a:solidFill>
                    <a:schemeClr val="dk2"/>
                  </a:solidFill>
                </a:rPr>
                <a:t> NLM Training Grant</a:t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2" name="Google Shape;122;p19"/>
            <p:cNvSpPr txBox="1"/>
            <p:nvPr/>
          </p:nvSpPr>
          <p:spPr>
            <a:xfrm>
              <a:off x="6568850" y="1269400"/>
              <a:ext cx="2172600" cy="30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2"/>
                  </a:solidFill>
                </a:rPr>
                <a:t>Clinical Team</a:t>
              </a:r>
              <a:endParaRPr b="1">
                <a:solidFill>
                  <a:schemeClr val="dk2"/>
                </a:solidFill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highlight>
                    <a:srgbClr val="FFF2CC"/>
                  </a:highlight>
                </a:rPr>
                <a:t>Dr. Tellen Bennett</a:t>
              </a:r>
              <a:endParaRPr>
                <a:solidFill>
                  <a:schemeClr val="dk2"/>
                </a:solidFill>
                <a:highlight>
                  <a:srgbClr val="FFF2CC"/>
                </a:highlight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Dr. Jordan Wyrwa</a:t>
              </a:r>
              <a:endParaRPr>
                <a:solidFill>
                  <a:schemeClr val="dk2"/>
                </a:solidFill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Dr. Katy Trinkley</a:t>
              </a:r>
              <a:endParaRPr>
                <a:solidFill>
                  <a:schemeClr val="dk2"/>
                </a:solidFill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Dr. Whitley Yi</a:t>
              </a:r>
              <a:endParaRPr>
                <a:solidFill>
                  <a:schemeClr val="dk2"/>
                </a:solidFill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Dr. Catherine Derington</a:t>
              </a:r>
              <a:endParaRPr>
                <a:solidFill>
                  <a:schemeClr val="dk2"/>
                </a:solidFill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Emily Swenson</a:t>
              </a:r>
              <a:endParaRPr>
                <a:solidFill>
                  <a:schemeClr val="dk2"/>
                </a:solidFill>
              </a:endParaRPr>
            </a:p>
            <a:p>
              <a:pPr marL="5715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</a:rPr>
                <a:t>Kelsey Andrews</a:t>
              </a: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123" name="Google Shape;123;p19"/>
          <p:cNvGrpSpPr/>
          <p:nvPr/>
        </p:nvGrpSpPr>
        <p:grpSpPr>
          <a:xfrm>
            <a:off x="294987" y="4518950"/>
            <a:ext cx="8554040" cy="439161"/>
            <a:chOff x="294512" y="4559525"/>
            <a:chExt cx="8554040" cy="439161"/>
          </a:xfrm>
        </p:grpSpPr>
        <p:pic>
          <p:nvPicPr>
            <p:cNvPr id="124" name="Google Shape;124;p19" descr="mage result for health data compas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10117" y="4559536"/>
              <a:ext cx="1226570" cy="439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4512" y="4559525"/>
              <a:ext cx="1733305" cy="43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9" descr="mage result for PEDSnet"/>
            <p:cNvPicPr preferRelativeResize="0"/>
            <p:nvPr/>
          </p:nvPicPr>
          <p:blipFill rotWithShape="1">
            <a:blip r:embed="rId5">
              <a:alphaModFix/>
            </a:blip>
            <a:srcRect t="24057" r="1710" b="22002"/>
            <a:stretch/>
          </p:blipFill>
          <p:spPr>
            <a:xfrm>
              <a:off x="5569227" y="4569569"/>
              <a:ext cx="1403025" cy="419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9"/>
            <p:cNvPicPr preferRelativeResize="0"/>
            <p:nvPr/>
          </p:nvPicPr>
          <p:blipFill rotWithShape="1">
            <a:blip r:embed="rId6">
              <a:alphaModFix/>
            </a:blip>
            <a:srcRect l="19801"/>
            <a:stretch/>
          </p:blipFill>
          <p:spPr>
            <a:xfrm>
              <a:off x="7272027" y="4620861"/>
              <a:ext cx="1576525" cy="316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284162" y="4590013"/>
              <a:ext cx="1469631" cy="378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4205450" y="835000"/>
            <a:ext cx="4862100" cy="358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500" b="1"/>
              <a:t>ACKNOWLEDGEMENTS</a:t>
            </a:r>
            <a:endParaRPr sz="15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A0772-1994-BA4B-841C-67C570ADF5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368" y="140225"/>
            <a:ext cx="2426882" cy="5280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1095</Words>
  <Application>Microsoft Office PowerPoint</Application>
  <PresentationFormat>On-screen Show (16:9)</PresentationFormat>
  <Paragraphs>250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Comfortaa</vt:lpstr>
      <vt:lpstr>Comfortaa Regular</vt:lpstr>
      <vt:lpstr>Cambria Math</vt:lpstr>
      <vt:lpstr>Arial</vt:lpstr>
      <vt:lpstr>Simple Light</vt:lpstr>
      <vt:lpstr>PowerPoint Presentation</vt:lpstr>
      <vt:lpstr>What is Computational Phenotyping?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Moloney, Caitlin</dc:creator>
  <cp:lastModifiedBy>Moloney, Caitlin</cp:lastModifiedBy>
  <cp:revision>43</cp:revision>
  <dcterms:modified xsi:type="dcterms:W3CDTF">2019-12-04T03:02:33Z</dcterms:modified>
</cp:coreProperties>
</file>