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7" r:id="rId2"/>
    <p:sldId id="557" r:id="rId3"/>
    <p:sldId id="655" r:id="rId4"/>
    <p:sldId id="660" r:id="rId5"/>
    <p:sldId id="562" r:id="rId6"/>
    <p:sldId id="66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0"/>
    <p:restoredTop sz="90520"/>
  </p:normalViewPr>
  <p:slideViewPr>
    <p:cSldViewPr snapToGrid="0" snapToObjects="1">
      <p:cViewPr varScale="1">
        <p:scale>
          <a:sx n="62" d="100"/>
          <a:sy n="62" d="100"/>
        </p:scale>
        <p:origin x="8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375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8E89B-2C40-174F-928C-1E34F1343EA1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36938-AF58-2A4D-8AD5-96F0D9621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70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fitness impact of mutation on phenotype</a:t>
            </a:r>
          </a:p>
          <a:p>
            <a:r>
              <a:rPr lang="en-US" dirty="0"/>
              <a:t>Already have EA to predict impact</a:t>
            </a:r>
          </a:p>
          <a:p>
            <a:r>
              <a:rPr lang="en-US" dirty="0"/>
              <a:t>Solution as ET based on conserved position across evolutionary- conserved are more important and as seen here usually fall in the active site</a:t>
            </a:r>
          </a:p>
          <a:p>
            <a:r>
              <a:rPr lang="en-US" dirty="0"/>
              <a:t>and EA predicts the impact of the mutation from 0-100, with 100 being predicted to be a loss of function mutation</a:t>
            </a:r>
          </a:p>
          <a:p>
            <a:r>
              <a:rPr lang="en-US" dirty="0"/>
              <a:t>We create a </a:t>
            </a:r>
            <a:r>
              <a:rPr lang="en-US" dirty="0" err="1"/>
              <a:t>distrivution</a:t>
            </a:r>
            <a:r>
              <a:rPr lang="en-US" dirty="0"/>
              <a:t> as seen here for a melanogaster individual, where we see and abundance of low impact mutations in accordance with the nearly neutral theory of evolution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36938-AF58-2A4D-8AD5-96F0D9621B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7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EA distribution we get an exponential decay constant </a:t>
            </a:r>
          </a:p>
          <a:p>
            <a:r>
              <a:rPr lang="en-US" dirty="0"/>
              <a:t>We define this as lambda</a:t>
            </a:r>
          </a:p>
          <a:p>
            <a:r>
              <a:rPr lang="en-US" dirty="0"/>
              <a:t>lambda, which represents strength of selection against mutations with large fitness effects</a:t>
            </a:r>
          </a:p>
          <a:p>
            <a:r>
              <a:rPr lang="en-US" dirty="0"/>
              <a:t>We shoes to apply this</a:t>
            </a:r>
          </a:p>
          <a:p>
            <a:pPr marL="0" indent="0">
              <a:buNone/>
            </a:pPr>
            <a:r>
              <a:rPr lang="en-US" sz="2000" dirty="0"/>
              <a:t>Talking Lambda: </a:t>
            </a:r>
          </a:p>
          <a:p>
            <a:pPr marL="0" indent="0">
              <a:buNone/>
            </a:pPr>
            <a:r>
              <a:rPr lang="en-US" sz="2000" dirty="0"/>
              <a:t>Decay rate as mutations increase in phenotypic impact can be found for</a:t>
            </a:r>
            <a:r>
              <a:rPr lang="en-US" sz="1800" dirty="0"/>
              <a:t> Individuals &amp; Species  and across functional fitness units</a:t>
            </a:r>
          </a:p>
          <a:p>
            <a:pPr marL="0" indent="0">
              <a:buNone/>
            </a:pPr>
            <a:r>
              <a:rPr lang="en-US" sz="1800" dirty="0"/>
              <a:t>Functional fitness, species composed of populations, of individuals</a:t>
            </a:r>
          </a:p>
          <a:p>
            <a:pPr marL="0" indent="0">
              <a:buNone/>
            </a:pPr>
            <a:r>
              <a:rPr lang="en-US" sz="1800" dirty="0"/>
              <a:t>Talking today about individuals and populations as well as </a:t>
            </a:r>
            <a:r>
              <a:rPr lang="en-US" sz="1800" dirty="0" err="1"/>
              <a:t>chromsomes</a:t>
            </a:r>
            <a:r>
              <a:rPr lang="en-US" sz="1800" dirty="0"/>
              <a:t> and finally pathways</a:t>
            </a:r>
          </a:p>
          <a:p>
            <a:pPr marL="0" indent="0">
              <a:buNone/>
            </a:pPr>
            <a:r>
              <a:rPr lang="en-US" sz="1800" dirty="0" err="1"/>
              <a:t>Drosophilids</a:t>
            </a:r>
            <a:r>
              <a:rPr lang="en-US" sz="1800" dirty="0"/>
              <a:t> are phenotypically nearly identical</a:t>
            </a:r>
          </a:p>
          <a:p>
            <a:pPr marL="0" indent="0">
              <a:buNone/>
            </a:pPr>
            <a:r>
              <a:rPr lang="en-US" sz="2000" dirty="0"/>
              <a:t>Low lambda: Higher proportion of deleterious mutations in variant population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36938-AF58-2A4D-8AD5-96F0D9621B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71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phenotypes have similar lambdas, at </a:t>
            </a:r>
            <a:r>
              <a:rPr lang="en-US" dirty="0" err="1"/>
              <a:t>ind</a:t>
            </a:r>
            <a:r>
              <a:rPr lang="en-US" dirty="0"/>
              <a:t> level macaques harbor more impactful variants</a:t>
            </a:r>
          </a:p>
          <a:p>
            <a:r>
              <a:rPr lang="en-US" dirty="0"/>
              <a:t>Stronger selection against high impact </a:t>
            </a:r>
            <a:r>
              <a:rPr lang="en-US" dirty="0" err="1"/>
              <a:t>muts</a:t>
            </a:r>
            <a:r>
              <a:rPr lang="en-US" dirty="0"/>
              <a:t> in </a:t>
            </a:r>
            <a:r>
              <a:rPr lang="en-US" dirty="0" err="1"/>
              <a:t>diptera</a:t>
            </a:r>
            <a:r>
              <a:rPr lang="en-US" dirty="0"/>
              <a:t>, </a:t>
            </a:r>
          </a:p>
          <a:p>
            <a:r>
              <a:rPr lang="en-US" dirty="0"/>
              <a:t>How do </a:t>
            </a:r>
            <a:r>
              <a:rPr lang="en-US" dirty="0" err="1"/>
              <a:t>thay</a:t>
            </a:r>
            <a:r>
              <a:rPr lang="en-US" dirty="0"/>
              <a:t> decay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36938-AF58-2A4D-8AD5-96F0D9621B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94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observe at individual level, but do observe at population level</a:t>
            </a:r>
          </a:p>
          <a:p>
            <a:r>
              <a:rPr lang="en-US" dirty="0"/>
              <a:t>Do we observe this in Humans too, across the metazoan tree?</a:t>
            </a:r>
          </a:p>
          <a:p>
            <a:r>
              <a:rPr lang="en-US" dirty="0"/>
              <a:t>Indeed we do</a:t>
            </a:r>
          </a:p>
          <a:p>
            <a:r>
              <a:rPr lang="en-US" dirty="0"/>
              <a:t>Based on this validation of our data…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36938-AF58-2A4D-8AD5-96F0D9621B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0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Ranking is based on which gene groups and pathways </a:t>
            </a:r>
            <a:r>
              <a:rPr lang="en-US" sz="1200" i="1" u="sng" dirty="0"/>
              <a:t>Best Separate</a:t>
            </a:r>
            <a:r>
              <a:rPr lang="en-US" sz="1200" dirty="0"/>
              <a:t> the given Case and Control groups, hence differential selection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Aggregate impact on function, accounting for nearly neutral mutations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hypothesized we would find our positive and negative control groups at the top and bottom of the MCC Rankings based on past literature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find numerous components of endocytic trafficking and recycling, signal transduction, Translation and the spliceosome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36938-AF58-2A4D-8AD5-96F0D9621B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83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Novel habitats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836938-AF58-2A4D-8AD5-96F0D9621B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3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1EE28-CB44-4E48-81C1-4754102D1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73861D-E7D0-9B43-81A1-885F9AE0D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2A44A-C9B5-7049-B79F-DA1BEB34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F93A-EC49-6941-A45F-16F3DC9984CF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EFF81-B7D9-FF4B-89DB-21DE35013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DBC38-1D12-D343-B00A-FFD019C6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93B6-B009-2E47-85B8-A90BB50A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6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ABD74-06E4-254F-B220-331DF2E05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C76255-6F40-DA46-8533-32EE8CFCA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6091C-2B78-B244-B92A-B74257F07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F93A-EC49-6941-A45F-16F3DC9984CF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EF349-9FA2-3B4C-94AA-A6D4A422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05CBD-4A46-2542-8C2E-1FCC7959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93B6-B009-2E47-85B8-A90BB50A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7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BFFA1B-CF8F-ED43-84A0-0E0F60F16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73A8EA-9960-B845-B82A-49417920D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DE301-E975-D449-9FE0-3223DDB80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F93A-EC49-6941-A45F-16F3DC9984CF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6189D-53D5-444C-AB0D-A69CC6DEB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E9B6D-8B0F-1F4D-AC42-789C66025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93B6-B009-2E47-85B8-A90BB50A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92540-2733-1544-894B-DB339D8D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8F401-477E-F343-BD9F-8A368CF35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E4A28-DDA8-2F46-A103-14573AEB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F93A-EC49-6941-A45F-16F3DC9984CF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67819-582A-1248-88E9-C63DDEBC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2791F-DDB6-A647-87A8-280B1824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93B6-B009-2E47-85B8-A90BB50A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4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8DFDD-34DD-7645-B0A7-EF9CB34B9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F9E49-2FCA-FB44-BB9F-1BC677C3B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7D4B7-95CF-1A47-9161-551493A33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F93A-EC49-6941-A45F-16F3DC9984CF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D618B-2B93-F04D-A57F-5CED6392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4D76A-D84D-A249-9F4A-23A5B07F5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93B6-B009-2E47-85B8-A90BB50A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9F2F9-D3EE-944C-9019-878ADF068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71F7A-C34E-DC41-8F41-C6DE6D429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509EB-5F9F-E54A-AEB3-7521F36F1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2A57A-84D0-EC46-B2A0-4259F404F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F93A-EC49-6941-A45F-16F3DC9984CF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34B88B-1709-684A-A040-8B2C5AC6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76AD8-76EA-6B4D-AEE3-C00D4F0B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93B6-B009-2E47-85B8-A90BB50A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9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8C9EF-9D52-7844-AC93-F4F1A885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477CA-7642-E24A-9191-D6D72F34C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F88C-29AA-F94C-BF30-2B2D078FAA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0C617E-8ED6-7949-A42C-51CEBB3B8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AC0C53-E9D6-9740-8073-64E3E0A52D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0BB638-FE12-1A4F-8580-7A5211DAD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F93A-EC49-6941-A45F-16F3DC9984CF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E65268-40D6-C248-9310-374AF048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4C79FD-1126-474C-AC2A-84CA03FB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93B6-B009-2E47-85B8-A90BB50A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8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02781-7E77-2343-8388-B52126D04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516DB-6BB4-BF47-A774-EBFE1BD4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F93A-EC49-6941-A45F-16F3DC9984CF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E6BEE0-C4C9-884C-B960-6125208E2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E8833-A9A0-8944-924B-E9F9B952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93B6-B009-2E47-85B8-A90BB50A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5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AFF04A-BAA8-B442-A968-385D4EA5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F93A-EC49-6941-A45F-16F3DC9984CF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26146A-5AF6-3546-8693-2231DD79A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D2B34-0F4E-8A43-BCB1-664B443F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93B6-B009-2E47-85B8-A90BB50A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29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AAC23-9158-BD4B-A1DC-B60EABC1C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E6D84-2E9C-CD46-BDA8-43BBD238B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315EA-F82E-174D-A86E-F26ACDEC3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C138B-C91A-3E4A-A392-3F1E1E31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F93A-EC49-6941-A45F-16F3DC9984CF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D89185-A331-CC4C-A2EA-16ED8A7F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F4D3A-6745-8246-8D26-AF059D31E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93B6-B009-2E47-85B8-A90BB50A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5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DC25A-FF33-0F42-AF2A-CE7887AF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A67769-9DAB-0240-9972-989AE4C153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38629A-9A8C-3542-BFA1-45C807B95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0FCCDB-18DC-E84D-8C96-306ACFFE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F93A-EC49-6941-A45F-16F3DC9984CF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3CD37D-9486-5845-9AEB-F40CAA005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C7E21-7057-5348-AD3A-9444A4F0F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893B6-B009-2E47-85B8-A90BB50A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58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5CD4F5-1C80-FE49-97EF-7A40E3C5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5C46D-D349-AC46-8EE0-A7F12D179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89AA4-A043-9346-ABA7-33335A4D9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0F93A-EC49-6941-A45F-16F3DC9984CF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3FD39-DE06-7E4F-9022-D5AA00415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0C460-85FA-2F49-9DD1-449C1F1AC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893B6-B009-2E47-85B8-A90BB50A2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2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emf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2A1E8-EBC1-9B4F-ACD5-5CCD2ACDA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160" y="9504"/>
            <a:ext cx="10994567" cy="1127821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Evolutionary Action is a Unifying Framework for Assessing Missense Variant Structures Within &amp; Across Phyla</a:t>
            </a:r>
            <a:r>
              <a:rPr lang="en-US" sz="3600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EBE659-2D8F-FF4A-8DCC-6BFF02A2E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8449" y="1116228"/>
            <a:ext cx="3823551" cy="1655762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Nicholas Abel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800" dirty="0" err="1"/>
              <a:t>nabel@bcm.edu</a:t>
            </a:r>
            <a:endParaRPr lang="en-US" sz="1800" dirty="0"/>
          </a:p>
        </p:txBody>
      </p:sp>
      <p:pic>
        <p:nvPicPr>
          <p:cNvPr id="4" name="image12.png" descr="pasted-image.pdf">
            <a:extLst>
              <a:ext uri="{FF2B5EF4-FFF2-40B4-BE49-F238E27FC236}">
                <a16:creationId xmlns:a16="http://schemas.microsoft.com/office/drawing/2014/main" id="{89A34D69-AEF5-4A4A-AFCD-516D2DE0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966" y="0"/>
            <a:ext cx="1151034" cy="112782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4AA2EB-7A02-9D44-B70F-6D53FDC96AE6}"/>
              </a:ext>
            </a:extLst>
          </p:cNvPr>
          <p:cNvSpPr/>
          <p:nvPr/>
        </p:nvSpPr>
        <p:spPr>
          <a:xfrm>
            <a:off x="367862" y="3801070"/>
            <a:ext cx="4372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Evolutionary Trace (ET): Uses evolution to quantify importance of a sequence position</a:t>
            </a:r>
          </a:p>
        </p:txBody>
      </p:sp>
      <p:pic>
        <p:nvPicPr>
          <p:cNvPr id="7" name="Picture 6" descr="Screen Shot 2014-11-13 at 2.16.20 PM.png">
            <a:extLst>
              <a:ext uri="{FF2B5EF4-FFF2-40B4-BE49-F238E27FC236}">
                <a16:creationId xmlns:a16="http://schemas.microsoft.com/office/drawing/2014/main" id="{21F2EB9D-1232-BB49-BA16-6984A581C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261" b="12987"/>
          <a:stretch/>
        </p:blipFill>
        <p:spPr>
          <a:xfrm>
            <a:off x="212046" y="4737594"/>
            <a:ext cx="2341967" cy="16316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616ED8-669A-994B-9598-5A9922A607D3}"/>
              </a:ext>
            </a:extLst>
          </p:cNvPr>
          <p:cNvSpPr/>
          <p:nvPr/>
        </p:nvSpPr>
        <p:spPr>
          <a:xfrm>
            <a:off x="-60228" y="6647801"/>
            <a:ext cx="56172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Tataru</a:t>
            </a:r>
            <a:r>
              <a:rPr lang="en-US" sz="1100" dirty="0"/>
              <a:t> et al 2017, Castellano et al, 2019; Sanchez-Garcia, 2017; </a:t>
            </a:r>
            <a:r>
              <a:rPr lang="en-US" sz="1100" dirty="0" err="1"/>
              <a:t>Katsonis</a:t>
            </a:r>
            <a:r>
              <a:rPr lang="en-US" sz="1100" dirty="0"/>
              <a:t> and </a:t>
            </a:r>
            <a:r>
              <a:rPr lang="en-US" sz="1100" dirty="0" err="1"/>
              <a:t>Lichtarge</a:t>
            </a:r>
            <a:r>
              <a:rPr lang="en-US" sz="1100" dirty="0"/>
              <a:t>, 2014)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71075D-1C73-A241-910D-7DD4DBB30403}"/>
              </a:ext>
            </a:extLst>
          </p:cNvPr>
          <p:cNvSpPr/>
          <p:nvPr/>
        </p:nvSpPr>
        <p:spPr>
          <a:xfrm>
            <a:off x="212046" y="4741142"/>
            <a:ext cx="245540" cy="196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1DB50C8-227C-2447-B49D-EE027A8F237A}"/>
              </a:ext>
            </a:extLst>
          </p:cNvPr>
          <p:cNvSpPr/>
          <p:nvPr/>
        </p:nvSpPr>
        <p:spPr>
          <a:xfrm>
            <a:off x="5018689" y="5068249"/>
            <a:ext cx="567559" cy="80703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6A0414-28D8-B74A-83B6-9BE29B427938}"/>
              </a:ext>
            </a:extLst>
          </p:cNvPr>
          <p:cNvSpPr/>
          <p:nvPr/>
        </p:nvSpPr>
        <p:spPr>
          <a:xfrm>
            <a:off x="5955178" y="3801070"/>
            <a:ext cx="4482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Evolutionary Action (EA): Predicts the impact a variant will have on protein phenotype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CF3630-5BBF-E847-AB79-2F14B5C125D3}"/>
              </a:ext>
            </a:extLst>
          </p:cNvPr>
          <p:cNvGrpSpPr/>
          <p:nvPr/>
        </p:nvGrpSpPr>
        <p:grpSpPr>
          <a:xfrm>
            <a:off x="5754262" y="4849798"/>
            <a:ext cx="3941379" cy="1866719"/>
            <a:chOff x="3939688" y="2253221"/>
            <a:chExt cx="4231481" cy="2043432"/>
          </a:xfrm>
        </p:grpSpPr>
        <p:pic>
          <p:nvPicPr>
            <p:cNvPr id="13" name="Picture 12" descr="Screen Shot 2014-11-13 at 2.07.18 PM.png">
              <a:extLst>
                <a:ext uri="{FF2B5EF4-FFF2-40B4-BE49-F238E27FC236}">
                  <a16:creationId xmlns:a16="http://schemas.microsoft.com/office/drawing/2014/main" id="{C3E8F448-3D51-9B46-9B6F-36478EC46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9688" y="2253221"/>
              <a:ext cx="4231481" cy="12573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FBF379-4C08-A04C-A1D1-4D9E0B2EB734}"/>
                </a:ext>
              </a:extLst>
            </p:cNvPr>
            <p:cNvSpPr txBox="1"/>
            <p:nvPr/>
          </p:nvSpPr>
          <p:spPr>
            <a:xfrm>
              <a:off x="4059940" y="3581071"/>
              <a:ext cx="1259681" cy="71558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Evolutionary importance of  position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D4E5F2-686A-204E-9911-EEA9D7701C1C}"/>
                </a:ext>
              </a:extLst>
            </p:cNvPr>
            <p:cNvSpPr txBox="1"/>
            <p:nvPr/>
          </p:nvSpPr>
          <p:spPr>
            <a:xfrm>
              <a:off x="5605684" y="3581072"/>
              <a:ext cx="1709019" cy="71558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Magnitude of change in the residue substitution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A8A90D5-D1CD-0049-9FA4-E5FA0E925DD3}"/>
              </a:ext>
            </a:extLst>
          </p:cNvPr>
          <p:cNvSpPr txBox="1"/>
          <p:nvPr/>
        </p:nvSpPr>
        <p:spPr>
          <a:xfrm>
            <a:off x="468459" y="1354244"/>
            <a:ext cx="1179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Central challenges of Population &amp; Functional Genetics</a:t>
            </a:r>
          </a:p>
        </p:txBody>
      </p:sp>
      <p:pic>
        <p:nvPicPr>
          <p:cNvPr id="17" name="Picture 16" descr="Screen Shot 2015-10-25 at 1.23.45 PM.png">
            <a:extLst>
              <a:ext uri="{FF2B5EF4-FFF2-40B4-BE49-F238E27FC236}">
                <a16:creationId xmlns:a16="http://schemas.microsoft.com/office/drawing/2014/main" id="{09289F6E-5BAA-5E4B-8D45-697F7AC2A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44" y="6145902"/>
            <a:ext cx="1020174" cy="3931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BBF505-8044-8443-BEA1-4DDEDEAD889D}"/>
              </a:ext>
            </a:extLst>
          </p:cNvPr>
          <p:cNvSpPr txBox="1"/>
          <p:nvPr/>
        </p:nvSpPr>
        <p:spPr>
          <a:xfrm>
            <a:off x="2896213" y="4598973"/>
            <a:ext cx="1963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ET of B2AR</a:t>
            </a:r>
          </a:p>
        </p:txBody>
      </p:sp>
      <p:pic>
        <p:nvPicPr>
          <p:cNvPr id="19" name="Picture 18" descr="ET_gpcr.png">
            <a:extLst>
              <a:ext uri="{FF2B5EF4-FFF2-40B4-BE49-F238E27FC236}">
                <a16:creationId xmlns:a16="http://schemas.microsoft.com/office/drawing/2014/main" id="{9A4289F3-F23F-6B40-952D-4AD4AB62F0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r="12525"/>
          <a:stretch/>
        </p:blipFill>
        <p:spPr>
          <a:xfrm>
            <a:off x="2960556" y="5068249"/>
            <a:ext cx="919596" cy="1192989"/>
          </a:xfrm>
          <a:prstGeom prst="rect">
            <a:avLst/>
          </a:prstGeom>
        </p:spPr>
      </p:pic>
      <p:sp>
        <p:nvSpPr>
          <p:cNvPr id="20" name="Shape 578">
            <a:extLst>
              <a:ext uri="{FF2B5EF4-FFF2-40B4-BE49-F238E27FC236}">
                <a16:creationId xmlns:a16="http://schemas.microsoft.com/office/drawing/2014/main" id="{B182D0CA-AC7E-7946-AEAD-361F8E5A6C16}"/>
              </a:ext>
            </a:extLst>
          </p:cNvPr>
          <p:cNvSpPr/>
          <p:nvPr/>
        </p:nvSpPr>
        <p:spPr>
          <a:xfrm>
            <a:off x="11123538" y="882020"/>
            <a:ext cx="985889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dirty="0"/>
              <a:t>Lichtarge Lab</a:t>
            </a: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4E7D684A-9178-6748-B3E4-0A0B81ED08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5641" y="4489979"/>
            <a:ext cx="2562917" cy="20111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A080548-88C6-BB47-9EEF-D57C554ADA5C}"/>
              </a:ext>
            </a:extLst>
          </p:cNvPr>
          <p:cNvSpPr txBox="1"/>
          <p:nvPr/>
        </p:nvSpPr>
        <p:spPr>
          <a:xfrm>
            <a:off x="468459" y="1354244"/>
            <a:ext cx="11790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Predicting Phenotypic Impact of a variant</a:t>
            </a:r>
          </a:p>
          <a:p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2D8FF8-A979-BE49-A068-FA030E1D398E}"/>
              </a:ext>
            </a:extLst>
          </p:cNvPr>
          <p:cNvSpPr txBox="1"/>
          <p:nvPr/>
        </p:nvSpPr>
        <p:spPr>
          <a:xfrm>
            <a:off x="468459" y="1354244"/>
            <a:ext cx="11790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Inferring the </a:t>
            </a:r>
            <a:r>
              <a:rPr lang="en-US" sz="2400" u="sng" dirty="0"/>
              <a:t>D</a:t>
            </a:r>
            <a:r>
              <a:rPr lang="en-US" sz="2400" dirty="0"/>
              <a:t>istribution of </a:t>
            </a:r>
            <a:r>
              <a:rPr lang="en-US" sz="2400" u="sng" dirty="0"/>
              <a:t>F</a:t>
            </a:r>
            <a:r>
              <a:rPr lang="en-US" sz="2400" dirty="0"/>
              <a:t>itness </a:t>
            </a:r>
            <a:r>
              <a:rPr lang="en-US" sz="2400" u="sng" dirty="0"/>
              <a:t>E</a:t>
            </a:r>
            <a:r>
              <a:rPr lang="en-US" sz="2400" dirty="0"/>
              <a:t>ffects from polymorphism data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4BB7A2-B450-3146-A5CD-2184EBA43FC0}"/>
              </a:ext>
            </a:extLst>
          </p:cNvPr>
          <p:cNvSpPr txBox="1"/>
          <p:nvPr/>
        </p:nvSpPr>
        <p:spPr>
          <a:xfrm>
            <a:off x="468459" y="1354244"/>
            <a:ext cx="117900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Current DFE methods entail </a:t>
            </a:r>
            <a:r>
              <a:rPr lang="en-US" sz="2400" i="1" dirty="0"/>
              <a:t>substantial</a:t>
            </a:r>
            <a:r>
              <a:rPr lang="en-US" sz="2400" dirty="0"/>
              <a:t> statistical uncertainty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1A4407-06BF-EA48-ACD1-22212E8AD890}"/>
              </a:ext>
            </a:extLst>
          </p:cNvPr>
          <p:cNvSpPr txBox="1"/>
          <p:nvPr/>
        </p:nvSpPr>
        <p:spPr>
          <a:xfrm>
            <a:off x="468459" y="1354244"/>
            <a:ext cx="117900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 need exists for a non-statistical tool defining DFE!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757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/>
      <p:bldP spid="16" grpId="0"/>
      <p:bldP spid="18" grpId="0"/>
      <p:bldP spid="22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6D3E93A-F824-F741-9D45-A6BC69799368}"/>
              </a:ext>
            </a:extLst>
          </p:cNvPr>
          <p:cNvSpPr txBox="1">
            <a:spLocks/>
          </p:cNvSpPr>
          <p:nvPr/>
        </p:nvSpPr>
        <p:spPr>
          <a:xfrm>
            <a:off x="223869" y="3832842"/>
            <a:ext cx="4978340" cy="656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The strength of selective constraints against mutations with large fitness impacts</a:t>
            </a:r>
          </a:p>
          <a:p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142110-7054-8C42-9BF5-AAC2B5B40D5E}"/>
              </a:ext>
            </a:extLst>
          </p:cNvPr>
          <p:cNvGrpSpPr/>
          <p:nvPr/>
        </p:nvGrpSpPr>
        <p:grpSpPr>
          <a:xfrm>
            <a:off x="987905" y="3267245"/>
            <a:ext cx="2106340" cy="444500"/>
            <a:chOff x="7726973" y="1753601"/>
            <a:chExt cx="2106340" cy="4445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CDF62B-3121-7A4A-B571-C2D7BD8AA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6973" y="1753601"/>
              <a:ext cx="1981200" cy="4445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C88214-115D-2344-89FE-6E2D5A8F94BA}"/>
                </a:ext>
              </a:extLst>
            </p:cNvPr>
            <p:cNvSpPr/>
            <p:nvPr/>
          </p:nvSpPr>
          <p:spPr>
            <a:xfrm>
              <a:off x="9539357" y="1933647"/>
              <a:ext cx="293956" cy="2222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098AA94-7E66-6344-A755-455CA7E34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63" y="1255983"/>
            <a:ext cx="2513973" cy="196212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130F9C8-C223-0A46-8E8B-94F787D5C267}"/>
              </a:ext>
            </a:extLst>
          </p:cNvPr>
          <p:cNvSpPr/>
          <p:nvPr/>
        </p:nvSpPr>
        <p:spPr>
          <a:xfrm>
            <a:off x="717530" y="1147123"/>
            <a:ext cx="2917731" cy="2109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217D417-7205-CD4E-9647-E0F156994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86" y="1273015"/>
            <a:ext cx="2492150" cy="1945093"/>
          </a:xfrm>
          <a:prstGeom prst="rect">
            <a:avLst/>
          </a:prstGeom>
        </p:spPr>
      </p:pic>
      <p:pic>
        <p:nvPicPr>
          <p:cNvPr id="48" name="Picture 47" descr="A person with a beard looking at the camera&#10;&#10;Description automatically generated">
            <a:extLst>
              <a:ext uri="{FF2B5EF4-FFF2-40B4-BE49-F238E27FC236}">
                <a16:creationId xmlns:a16="http://schemas.microsoft.com/office/drawing/2014/main" id="{801156E2-BBB9-1348-9610-CFCB90006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2990" y="4949481"/>
            <a:ext cx="1410715" cy="178132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CF2475-A198-B44A-AE9D-E144CDD16565}"/>
              </a:ext>
            </a:extLst>
          </p:cNvPr>
          <p:cNvSpPr txBox="1">
            <a:spLocks/>
          </p:cNvSpPr>
          <p:nvPr/>
        </p:nvSpPr>
        <p:spPr>
          <a:xfrm>
            <a:off x="750420" y="1176827"/>
            <a:ext cx="4978340" cy="3985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530A17-1F8F-B14D-AAAD-F8D95557CD19}"/>
              </a:ext>
            </a:extLst>
          </p:cNvPr>
          <p:cNvSpPr txBox="1"/>
          <p:nvPr/>
        </p:nvSpPr>
        <p:spPr>
          <a:xfrm>
            <a:off x="255358" y="416961"/>
            <a:ext cx="437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define </a:t>
            </a:r>
            <a:r>
              <a:rPr lang="en-US" sz="2800" i="1" dirty="0"/>
              <a:t>Selection</a:t>
            </a:r>
            <a:r>
              <a:rPr lang="en-US" sz="28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6B180C-6A6A-1245-9847-7E4B22676B05}"/>
              </a:ext>
            </a:extLst>
          </p:cNvPr>
          <p:cNvSpPr txBox="1"/>
          <p:nvPr/>
        </p:nvSpPr>
        <p:spPr>
          <a:xfrm>
            <a:off x="253284" y="4468696"/>
            <a:ext cx="6077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u="sng" dirty="0"/>
              <a:t>How do we quantify Selection</a:t>
            </a:r>
            <a:r>
              <a:rPr lang="en-US" sz="2400" dirty="0"/>
              <a:t>: </a:t>
            </a:r>
          </a:p>
          <a:p>
            <a:r>
              <a:rPr lang="en-US" sz="2400" dirty="0"/>
              <a:t>For individuals and Populations?</a:t>
            </a:r>
          </a:p>
          <a:p>
            <a:r>
              <a:rPr lang="en-US" sz="2400" dirty="0"/>
              <a:t>Across levels of functional fitness units? </a:t>
            </a:r>
          </a:p>
          <a:p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93B38B-BCF2-1F48-B1A6-B648E8112665}"/>
              </a:ext>
            </a:extLst>
          </p:cNvPr>
          <p:cNvSpPr/>
          <p:nvPr/>
        </p:nvSpPr>
        <p:spPr>
          <a:xfrm>
            <a:off x="2046061" y="1820593"/>
            <a:ext cx="16818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900" b="1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y = 0.7286e</a:t>
            </a:r>
            <a:r>
              <a:rPr lang="en-US" sz="1600" baseline="30000" dirty="0"/>
              <a:t>-0.557x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R² = 0.9799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D0BA2A-8A28-5345-9CB8-B06E60062959}"/>
              </a:ext>
            </a:extLst>
          </p:cNvPr>
          <p:cNvSpPr txBox="1"/>
          <p:nvPr/>
        </p:nvSpPr>
        <p:spPr>
          <a:xfrm>
            <a:off x="6539657" y="3379821"/>
            <a:ext cx="5198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Applied EA to Non-synonymous variants from Populations of closely related species among Dipterans and Primates</a:t>
            </a:r>
          </a:p>
        </p:txBody>
      </p:sp>
      <p:pic>
        <p:nvPicPr>
          <p:cNvPr id="32" name="Picture 31" descr="A close up of a monkey&#10;&#10;Description automatically generated">
            <a:extLst>
              <a:ext uri="{FF2B5EF4-FFF2-40B4-BE49-F238E27FC236}">
                <a16:creationId xmlns:a16="http://schemas.microsoft.com/office/drawing/2014/main" id="{A6BFCBA5-D24D-2746-9327-91F4AE30B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4075" y="5082232"/>
            <a:ext cx="1018915" cy="109410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5CC025F-EFBB-3D4E-BC20-A1499375B69F}"/>
              </a:ext>
            </a:extLst>
          </p:cNvPr>
          <p:cNvSpPr/>
          <p:nvPr/>
        </p:nvSpPr>
        <p:spPr>
          <a:xfrm>
            <a:off x="5874124" y="6652960"/>
            <a:ext cx="64411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(Lack et al, 2016; Miles et al, 2017; </a:t>
            </a:r>
            <a:r>
              <a:rPr lang="en-US" sz="1100" dirty="0" err="1"/>
              <a:t>Xue</a:t>
            </a:r>
            <a:r>
              <a:rPr lang="en-US" sz="1100" dirty="0"/>
              <a:t> et al, 2016; </a:t>
            </a:r>
            <a:r>
              <a:rPr lang="en-US" sz="1100" dirty="0" err="1"/>
              <a:t>Auton</a:t>
            </a:r>
            <a:r>
              <a:rPr lang="en-US" sz="1100" dirty="0"/>
              <a:t> et al, 2016; </a:t>
            </a:r>
            <a:r>
              <a:rPr lang="en-US" sz="1100" dirty="0" err="1"/>
              <a:t>Sciencephoto.com</a:t>
            </a:r>
            <a:r>
              <a:rPr lang="en-US" sz="1100" dirty="0"/>
              <a:t>, </a:t>
            </a:r>
            <a:r>
              <a:rPr lang="en-US" sz="1100" dirty="0" err="1"/>
              <a:t>Monkeyhaven.com</a:t>
            </a:r>
            <a:r>
              <a:rPr lang="en-US" sz="1100" dirty="0"/>
              <a:t>)</a:t>
            </a:r>
          </a:p>
        </p:txBody>
      </p:sp>
      <p:pic>
        <p:nvPicPr>
          <p:cNvPr id="41" name="Picture 40" descr="A close up of a spider&#10;&#10;Description automatically generated">
            <a:extLst>
              <a:ext uri="{FF2B5EF4-FFF2-40B4-BE49-F238E27FC236}">
                <a16:creationId xmlns:a16="http://schemas.microsoft.com/office/drawing/2014/main" id="{05C8B471-DFB4-104A-95E3-255FA39926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6464" y="5149247"/>
            <a:ext cx="1026049" cy="1314451"/>
          </a:xfrm>
          <a:prstGeom prst="rect">
            <a:avLst/>
          </a:prstGeom>
        </p:spPr>
      </p:pic>
      <p:pic>
        <p:nvPicPr>
          <p:cNvPr id="44" name="Picture 43" descr="A picture containing animal, wearing, holding, sitting&#10;&#10;Description automatically generated">
            <a:extLst>
              <a:ext uri="{FF2B5EF4-FFF2-40B4-BE49-F238E27FC236}">
                <a16:creationId xmlns:a16="http://schemas.microsoft.com/office/drawing/2014/main" id="{6CE3ADB1-C313-9446-95EE-DF5939EBB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7575" y="5149246"/>
            <a:ext cx="1119152" cy="1013673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8E1FA436-D443-434B-8488-E4B8A38ED6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0656" y="5082232"/>
            <a:ext cx="1151097" cy="1200329"/>
          </a:xfrm>
          <a:prstGeom prst="rect">
            <a:avLst/>
          </a:prstGeom>
        </p:spPr>
      </p:pic>
      <p:pic>
        <p:nvPicPr>
          <p:cNvPr id="52" name="Picture 5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7FDEA2-E382-8A4B-B04A-BDFD7DF1C5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0967" y="176608"/>
            <a:ext cx="6793489" cy="3003437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34D2B85-08FA-9E4E-8C6B-09729436DF73}"/>
              </a:ext>
            </a:extLst>
          </p:cNvPr>
          <p:cNvGrpSpPr/>
          <p:nvPr/>
        </p:nvGrpSpPr>
        <p:grpSpPr>
          <a:xfrm>
            <a:off x="2886987" y="1965276"/>
            <a:ext cx="1002625" cy="1463724"/>
            <a:chOff x="2886987" y="1965276"/>
            <a:chExt cx="1002625" cy="1463724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1C8F131-C5E4-494D-AB67-4373C3E316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35262" y="1965276"/>
              <a:ext cx="2543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423A09-7707-0743-B9A2-D52B0EAD60FC}"/>
                </a:ext>
              </a:extLst>
            </p:cNvPr>
            <p:cNvCxnSpPr>
              <a:cxnSpLocks/>
            </p:cNvCxnSpPr>
            <p:nvPr/>
          </p:nvCxnSpPr>
          <p:spPr>
            <a:xfrm>
              <a:off x="3875964" y="1965278"/>
              <a:ext cx="13648" cy="14637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6F183BC-C0C8-7149-B1ED-D54D2B32EA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6987" y="3419995"/>
              <a:ext cx="988977" cy="42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71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1" animBg="1"/>
      <p:bldP spid="22" grpId="0"/>
      <p:bldP spid="23" grpId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3FD112-94B9-BB43-B906-9DA5DB704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834" y="1561551"/>
            <a:ext cx="2590800" cy="330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3973A-AE73-C944-9DE8-B5BB626CF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98" y="137804"/>
            <a:ext cx="12068402" cy="1325563"/>
          </a:xfrm>
        </p:spPr>
        <p:txBody>
          <a:bodyPr>
            <a:normAutofit/>
          </a:bodyPr>
          <a:lstStyle/>
          <a:p>
            <a:r>
              <a:rPr lang="el-GR" sz="3600" dirty="0"/>
              <a:t>λ</a:t>
            </a:r>
            <a:r>
              <a:rPr lang="en-US" sz="3600" dirty="0"/>
              <a:t> Reveals Differential Selection Pressures of Variant Structures for Individuals, Populations and Allele Frequencies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D40562D7-FFB7-DF41-8B0E-F946A9865775}"/>
              </a:ext>
            </a:extLst>
          </p:cNvPr>
          <p:cNvSpPr txBox="1"/>
          <p:nvPr/>
        </p:nvSpPr>
        <p:spPr>
          <a:xfrm>
            <a:off x="9250520" y="2861697"/>
            <a:ext cx="629601" cy="3584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0.034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81DF8ACE-50CB-9B47-98FB-F2E74DF7C204}"/>
              </a:ext>
            </a:extLst>
          </p:cNvPr>
          <p:cNvSpPr txBox="1"/>
          <p:nvPr/>
        </p:nvSpPr>
        <p:spPr>
          <a:xfrm>
            <a:off x="8564572" y="3099977"/>
            <a:ext cx="629601" cy="3584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0.038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BB06043B-D260-E64C-9EA7-BAF78ADC643A}"/>
              </a:ext>
            </a:extLst>
          </p:cNvPr>
          <p:cNvSpPr txBox="1"/>
          <p:nvPr/>
        </p:nvSpPr>
        <p:spPr>
          <a:xfrm>
            <a:off x="8889185" y="2580495"/>
            <a:ext cx="629601" cy="3584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0.041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907A19-0171-B349-B973-5E8ECA11345A}"/>
              </a:ext>
            </a:extLst>
          </p:cNvPr>
          <p:cNvSpPr txBox="1"/>
          <p:nvPr/>
        </p:nvSpPr>
        <p:spPr>
          <a:xfrm>
            <a:off x="9576981" y="3163216"/>
            <a:ext cx="68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0.028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2CAE33-A7ED-9744-94A3-AD9CF072DAA3}"/>
              </a:ext>
            </a:extLst>
          </p:cNvPr>
          <p:cNvSpPr txBox="1"/>
          <p:nvPr/>
        </p:nvSpPr>
        <p:spPr>
          <a:xfrm>
            <a:off x="9909397" y="3572856"/>
            <a:ext cx="68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0.026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51AFB3-FF31-254A-8BD0-1501369165A6}"/>
              </a:ext>
            </a:extLst>
          </p:cNvPr>
          <p:cNvSpPr txBox="1"/>
          <p:nvPr/>
        </p:nvSpPr>
        <p:spPr>
          <a:xfrm>
            <a:off x="2208204" y="2347360"/>
            <a:ext cx="68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0.053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51937A-7332-3F4E-ACFE-A06AC759F2B5}"/>
              </a:ext>
            </a:extLst>
          </p:cNvPr>
          <p:cNvSpPr txBox="1"/>
          <p:nvPr/>
        </p:nvSpPr>
        <p:spPr>
          <a:xfrm>
            <a:off x="2497153" y="1963629"/>
            <a:ext cx="68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0.054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CC02B3-0A88-A14F-9920-265F8ED19B79}"/>
              </a:ext>
            </a:extLst>
          </p:cNvPr>
          <p:cNvSpPr txBox="1"/>
          <p:nvPr/>
        </p:nvSpPr>
        <p:spPr>
          <a:xfrm>
            <a:off x="2837248" y="2623551"/>
            <a:ext cx="68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0.047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01D089-A7AE-F745-B1A4-A631F22C96A7}"/>
              </a:ext>
            </a:extLst>
          </p:cNvPr>
          <p:cNvSpPr txBox="1"/>
          <p:nvPr/>
        </p:nvSpPr>
        <p:spPr>
          <a:xfrm>
            <a:off x="3118794" y="3327841"/>
            <a:ext cx="68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0.032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B6CCDB-BC44-5446-81EF-546881DF00A7}"/>
              </a:ext>
            </a:extLst>
          </p:cNvPr>
          <p:cNvSpPr txBox="1"/>
          <p:nvPr/>
        </p:nvSpPr>
        <p:spPr>
          <a:xfrm>
            <a:off x="3554393" y="2641028"/>
            <a:ext cx="680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0.039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63F23F-154E-F343-8497-2332D059C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540" y="1532755"/>
            <a:ext cx="3746500" cy="28321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D6F9DB4-7F33-6748-969A-95954D10D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040" y="1569129"/>
            <a:ext cx="2590800" cy="3302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FFCD06F-6232-5140-9746-493277BD4D8A}"/>
              </a:ext>
            </a:extLst>
          </p:cNvPr>
          <p:cNvSpPr txBox="1"/>
          <p:nvPr/>
        </p:nvSpPr>
        <p:spPr>
          <a:xfrm>
            <a:off x="8266441" y="5028945"/>
            <a:ext cx="4646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Do we observe a similar decay phenomena in Chromosomes?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Do we observe the Faster-X Effect?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105A224-A510-994F-BC10-2B22894F2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4087" y="4203128"/>
            <a:ext cx="37465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2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E5B7B-94EF-E74F-8B41-0147201CA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The X chromosome is under more purifying selection than the autosomes in Populations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5F0A2B2-ABFD-4C4D-B9F6-8D4808991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07" y="1847850"/>
            <a:ext cx="2819400" cy="3162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BA9571-D69F-2A4D-9F3F-CE82AF31C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8493" y="1974850"/>
            <a:ext cx="2819400" cy="2908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9282322-34BB-5846-B37F-B411137AD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200" y="1965455"/>
            <a:ext cx="3746500" cy="29464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B014805-91F6-5D4F-9FFB-2CCEFB273202}"/>
              </a:ext>
            </a:extLst>
          </p:cNvPr>
          <p:cNvSpPr/>
          <p:nvPr/>
        </p:nvSpPr>
        <p:spPr>
          <a:xfrm>
            <a:off x="323557" y="1343818"/>
            <a:ext cx="11619914" cy="3999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2AB177C-FE6C-BE41-8A27-657639B10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771" y="2214345"/>
            <a:ext cx="3951055" cy="30001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2226D9-235E-BA48-9464-F28A61855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854" y="2181317"/>
            <a:ext cx="3746499" cy="2946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2B41048-7616-A346-AE8D-BF50A4011A31}"/>
              </a:ext>
            </a:extLst>
          </p:cNvPr>
          <p:cNvSpPr txBox="1"/>
          <p:nvPr/>
        </p:nvSpPr>
        <p:spPr>
          <a:xfrm>
            <a:off x="5823623" y="2669381"/>
            <a:ext cx="357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D9DBF8-4DA5-DF46-8971-654259D36D06}"/>
              </a:ext>
            </a:extLst>
          </p:cNvPr>
          <p:cNvSpPr txBox="1"/>
          <p:nvPr/>
        </p:nvSpPr>
        <p:spPr>
          <a:xfrm>
            <a:off x="5375013" y="5376607"/>
            <a:ext cx="1969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Autosomes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324AE66-51A0-8140-85C2-69B8E5F25155}"/>
              </a:ext>
            </a:extLst>
          </p:cNvPr>
          <p:cNvCxnSpPr>
            <a:cxnSpLocks/>
          </p:cNvCxnSpPr>
          <p:nvPr/>
        </p:nvCxnSpPr>
        <p:spPr>
          <a:xfrm flipH="1">
            <a:off x="4149762" y="3024554"/>
            <a:ext cx="1727309" cy="818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7CD5F4E-98D8-8646-8209-E0CCD13AE2F8}"/>
              </a:ext>
            </a:extLst>
          </p:cNvPr>
          <p:cNvCxnSpPr>
            <a:cxnSpLocks/>
          </p:cNvCxnSpPr>
          <p:nvPr/>
        </p:nvCxnSpPr>
        <p:spPr>
          <a:xfrm>
            <a:off x="6146711" y="3024554"/>
            <a:ext cx="2734498" cy="7024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677D055-C5B4-EE4A-A680-C080C8AE2132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4304555" y="4136228"/>
            <a:ext cx="1070458" cy="1471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4745A22-069C-584B-99CF-8780884C513B}"/>
              </a:ext>
            </a:extLst>
          </p:cNvPr>
          <p:cNvCxnSpPr>
            <a:cxnSpLocks/>
          </p:cNvCxnSpPr>
          <p:nvPr/>
        </p:nvCxnSpPr>
        <p:spPr>
          <a:xfrm flipV="1">
            <a:off x="6965969" y="4082129"/>
            <a:ext cx="1915240" cy="1525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2DCAC1F-41F9-BA40-B6E3-D4E62B6A7D5C}"/>
              </a:ext>
            </a:extLst>
          </p:cNvPr>
          <p:cNvSpPr txBox="1"/>
          <p:nvPr/>
        </p:nvSpPr>
        <p:spPr>
          <a:xfrm>
            <a:off x="997048" y="5960777"/>
            <a:ext cx="10725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Can we use Machine Learning to Differentiate Selection pressures on Pathways and Gene Groups of globally dispersed </a:t>
            </a:r>
            <a:r>
              <a:rPr lang="en-US" sz="2400" b="1" i="1" dirty="0">
                <a:solidFill>
                  <a:srgbClr val="FF0000"/>
                </a:solidFill>
              </a:rPr>
              <a:t>D. melanogaster </a:t>
            </a:r>
            <a:r>
              <a:rPr lang="en-US" sz="2400" b="1" dirty="0">
                <a:solidFill>
                  <a:srgbClr val="FF0000"/>
                </a:solidFill>
              </a:rPr>
              <a:t>populations? </a:t>
            </a:r>
          </a:p>
        </p:txBody>
      </p:sp>
    </p:spTree>
    <p:extLst>
      <p:ext uri="{BB962C8B-B14F-4D97-AF65-F5344CB8AC3E}">
        <p14:creationId xmlns:p14="http://schemas.microsoft.com/office/powerpoint/2010/main" val="302771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2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7CE923FF-3F4F-9C45-A67C-374FC7826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358" y="527906"/>
            <a:ext cx="5082776" cy="3812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54B68D-E347-9844-B666-287B2D4DE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230287"/>
            <a:ext cx="1155057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Machine Learning Identifies Pathways and Gene Groups Under Differential Selection Across the </a:t>
            </a:r>
            <a:r>
              <a:rPr lang="en-US" i="1" dirty="0"/>
              <a:t>D. melanogaster </a:t>
            </a:r>
            <a:r>
              <a:rPr lang="en-US" dirty="0"/>
              <a:t>species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73898E-F4C9-A24A-BA7F-65D14CCC3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62" y="3655635"/>
            <a:ext cx="5383161" cy="2483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Hypothesis</a:t>
            </a:r>
            <a:r>
              <a:rPr lang="en-US" sz="2000" dirty="0"/>
              <a:t>: Flies in ancestral range and emigrants have experienced differential selection pressure, which will be recapitulated in differential fitness impacts on Pathways and Gene Groups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AB7E7A-CBB0-5040-9061-B1AB1F162F78}"/>
              </a:ext>
            </a:extLst>
          </p:cNvPr>
          <p:cNvSpPr txBox="1">
            <a:spLocks/>
          </p:cNvSpPr>
          <p:nvPr/>
        </p:nvSpPr>
        <p:spPr>
          <a:xfrm>
            <a:off x="125117" y="5074075"/>
            <a:ext cx="5954966" cy="28845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Analyzed using two methods: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Maximal perturbation of protein: Max(EA)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Loss-of-Function likelihood [</a:t>
            </a:r>
            <a:r>
              <a:rPr lang="en-US" sz="1800" dirty="0" err="1"/>
              <a:t>EA</a:t>
            </a:r>
            <a:r>
              <a:rPr lang="en-US" sz="1800" baseline="-25000" dirty="0" err="1"/>
              <a:t>xy</a:t>
            </a:r>
            <a:r>
              <a:rPr lang="en-US" sz="1800" dirty="0"/>
              <a:t> = 1 - (1-EA</a:t>
            </a:r>
            <a:r>
              <a:rPr lang="en-US" sz="1800" baseline="-25000" dirty="0"/>
              <a:t>x</a:t>
            </a:r>
            <a:r>
              <a:rPr lang="en-US" sz="1800" dirty="0"/>
              <a:t>) (1-EA</a:t>
            </a:r>
            <a:r>
              <a:rPr lang="en-US" sz="1800" baseline="-25000" dirty="0"/>
              <a:t>y</a:t>
            </a:r>
            <a:r>
              <a:rPr lang="en-US" sz="1800" dirty="0"/>
              <a:t>)] </a:t>
            </a:r>
          </a:p>
          <a:p>
            <a:pPr marL="300038" lvl="1" indent="-285750"/>
            <a:r>
              <a:rPr lang="en-US" sz="1800" dirty="0"/>
              <a:t>We used Matthews Coefficient Correlation (MCC) to generate final rankings	</a:t>
            </a:r>
          </a:p>
          <a:p>
            <a:pPr marL="914400" lvl="2" indent="0">
              <a:buNone/>
            </a:pPr>
            <a:endParaRPr lang="en-US" sz="1800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49F56282-B283-7046-8497-90F9D4C50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685" y="1257649"/>
            <a:ext cx="4624683" cy="274552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1758C8-7B49-EB4D-9FF7-A03111A225F1}"/>
              </a:ext>
            </a:extLst>
          </p:cNvPr>
          <p:cNvCxnSpPr>
            <a:cxnSpLocks/>
          </p:cNvCxnSpPr>
          <p:nvPr/>
        </p:nvCxnSpPr>
        <p:spPr>
          <a:xfrm flipH="1" flipV="1">
            <a:off x="10248691" y="3389523"/>
            <a:ext cx="805996" cy="282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0D5C5B2-EEF5-4048-A29F-72FD01355295}"/>
              </a:ext>
            </a:extLst>
          </p:cNvPr>
          <p:cNvSpPr txBox="1"/>
          <p:nvPr/>
        </p:nvSpPr>
        <p:spPr>
          <a:xfrm>
            <a:off x="10469672" y="3596166"/>
            <a:ext cx="277139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Negative Controls</a:t>
            </a:r>
          </a:p>
          <a:p>
            <a:r>
              <a:rPr lang="en-US" sz="1600" dirty="0"/>
              <a:t>Cytochrome C</a:t>
            </a:r>
          </a:p>
          <a:p>
            <a:r>
              <a:rPr lang="en-US" sz="1600" dirty="0"/>
              <a:t>Tubulins</a:t>
            </a:r>
          </a:p>
          <a:p>
            <a:r>
              <a:rPr lang="en-US" sz="1600" dirty="0"/>
              <a:t>RNA Pol II</a:t>
            </a:r>
          </a:p>
          <a:p>
            <a:r>
              <a:rPr lang="en-US" sz="1600" dirty="0"/>
              <a:t>Actin</a:t>
            </a:r>
          </a:p>
          <a:p>
            <a:endParaRPr lang="en-US" sz="1600" u="sng" dirty="0"/>
          </a:p>
          <a:p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1316C7-1D81-204D-8168-194F349988A3}"/>
              </a:ext>
            </a:extLst>
          </p:cNvPr>
          <p:cNvSpPr txBox="1"/>
          <p:nvPr/>
        </p:nvSpPr>
        <p:spPr>
          <a:xfrm>
            <a:off x="8006893" y="4118037"/>
            <a:ext cx="39593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Results</a:t>
            </a:r>
          </a:p>
          <a:p>
            <a:r>
              <a:rPr lang="en-US" sz="1600" dirty="0"/>
              <a:t>Lysosome</a:t>
            </a:r>
          </a:p>
          <a:p>
            <a:r>
              <a:rPr lang="en-US" sz="1600" dirty="0"/>
              <a:t>Phagosome</a:t>
            </a:r>
          </a:p>
          <a:p>
            <a:r>
              <a:rPr lang="en-US" sz="1600" dirty="0"/>
              <a:t>Apoptosis</a:t>
            </a:r>
          </a:p>
          <a:p>
            <a:r>
              <a:rPr lang="en-US" sz="1600" dirty="0"/>
              <a:t>Spliceosome, DNA replication</a:t>
            </a:r>
          </a:p>
          <a:p>
            <a:r>
              <a:rPr lang="en-US" sz="1600" dirty="0"/>
              <a:t>Ubiquitin mediated proteolysis</a:t>
            </a:r>
          </a:p>
          <a:p>
            <a:r>
              <a:rPr lang="en-US" sz="1600" dirty="0" err="1"/>
              <a:t>Wnt</a:t>
            </a:r>
            <a:r>
              <a:rPr lang="en-US" sz="1600" dirty="0"/>
              <a:t> signaling Pathway</a:t>
            </a:r>
          </a:p>
          <a:p>
            <a:r>
              <a:rPr lang="en-US" sz="1600" dirty="0"/>
              <a:t>Protein processing in ER</a:t>
            </a:r>
          </a:p>
          <a:p>
            <a:r>
              <a:rPr lang="en-US" sz="1600" dirty="0"/>
              <a:t>Carbohydrate metabolism</a:t>
            </a:r>
          </a:p>
          <a:p>
            <a:r>
              <a:rPr lang="en-US" sz="1600" dirty="0"/>
              <a:t>Transcription Factors</a:t>
            </a:r>
          </a:p>
          <a:p>
            <a:endParaRPr lang="en-US" sz="160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C8957D-9B40-3C48-B41B-CE273E35EE14}"/>
              </a:ext>
            </a:extLst>
          </p:cNvPr>
          <p:cNvCxnSpPr>
            <a:cxnSpLocks/>
          </p:cNvCxnSpPr>
          <p:nvPr/>
        </p:nvCxnSpPr>
        <p:spPr>
          <a:xfrm flipH="1">
            <a:off x="6778607" y="2630411"/>
            <a:ext cx="1042656" cy="12222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6A59D16-DBF6-1E4F-9C2C-7F7784DE2376}"/>
              </a:ext>
            </a:extLst>
          </p:cNvPr>
          <p:cNvCxnSpPr>
            <a:cxnSpLocks/>
          </p:cNvCxnSpPr>
          <p:nvPr/>
        </p:nvCxnSpPr>
        <p:spPr>
          <a:xfrm>
            <a:off x="7953923" y="2725308"/>
            <a:ext cx="412155" cy="14746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1F9D27E8-BD94-954A-ACE0-5D11A3E1ACEA}"/>
              </a:ext>
            </a:extLst>
          </p:cNvPr>
          <p:cNvSpPr/>
          <p:nvPr/>
        </p:nvSpPr>
        <p:spPr>
          <a:xfrm>
            <a:off x="8011007" y="6622614"/>
            <a:ext cx="419057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Attrill</a:t>
            </a:r>
            <a:r>
              <a:rPr lang="en-US" sz="1100" dirty="0"/>
              <a:t> et al, 2016; </a:t>
            </a:r>
            <a:r>
              <a:rPr lang="en-US" sz="1100" dirty="0" err="1"/>
              <a:t>Fabris</a:t>
            </a:r>
            <a:r>
              <a:rPr lang="en-US" sz="1100" dirty="0"/>
              <a:t> et al, 2016; Lack et al, 2016, Clark et al 2007)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E2B447-919E-684B-9264-0C1CA4487603}"/>
              </a:ext>
            </a:extLst>
          </p:cNvPr>
          <p:cNvSpPr txBox="1"/>
          <p:nvPr/>
        </p:nvSpPr>
        <p:spPr>
          <a:xfrm>
            <a:off x="5812758" y="3784427"/>
            <a:ext cx="32216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/>
              <a:t>Positive Controls</a:t>
            </a:r>
          </a:p>
          <a:p>
            <a:r>
              <a:rPr lang="en-US" sz="1600" dirty="0"/>
              <a:t>Olfactory &amp; Gustatory </a:t>
            </a:r>
          </a:p>
          <a:p>
            <a:r>
              <a:rPr lang="en-US" sz="1600" dirty="0"/>
              <a:t>Receptors</a:t>
            </a:r>
          </a:p>
          <a:p>
            <a:r>
              <a:rPr lang="en-US" sz="1600" dirty="0"/>
              <a:t>Immune system</a:t>
            </a:r>
          </a:p>
          <a:p>
            <a:r>
              <a:rPr lang="en-US" sz="1600" dirty="0"/>
              <a:t>Xenobiotic degradation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6783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12" grpId="0"/>
      <p:bldP spid="1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F7114-CA81-F345-8C77-847453FC0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55" y="60605"/>
            <a:ext cx="10515600" cy="1325563"/>
          </a:xfrm>
        </p:spPr>
        <p:txBody>
          <a:bodyPr/>
          <a:lstStyle/>
          <a:p>
            <a:r>
              <a:rPr lang="en-US" dirty="0"/>
              <a:t>These data show…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B6134-507E-9540-91F7-36DB10A4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00" y="1486412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EA is a valuable feature for ML in Evolutionary Genetics</a:t>
            </a:r>
          </a:p>
          <a:p>
            <a:r>
              <a:rPr lang="en-US" dirty="0"/>
              <a:t>EA permits precise identification of High impact variants</a:t>
            </a:r>
          </a:p>
          <a:p>
            <a:r>
              <a:rPr lang="en-US" dirty="0"/>
              <a:t>We used a single non-statistical tool to define selection pressures both within and across phyla at multiple </a:t>
            </a:r>
            <a:r>
              <a:rPr lang="en-US"/>
              <a:t>levels of </a:t>
            </a:r>
            <a:r>
              <a:rPr lang="en-US" dirty="0"/>
              <a:t>functional organization</a:t>
            </a:r>
          </a:p>
          <a:p>
            <a:pPr lvl="1"/>
            <a:r>
              <a:rPr lang="en-US" dirty="0"/>
              <a:t>Individuals</a:t>
            </a:r>
          </a:p>
          <a:p>
            <a:pPr lvl="1"/>
            <a:r>
              <a:rPr lang="en-US" dirty="0"/>
              <a:t>Populations</a:t>
            </a:r>
          </a:p>
          <a:p>
            <a:pPr lvl="1"/>
            <a:r>
              <a:rPr lang="en-US" dirty="0"/>
              <a:t>Chromosomes </a:t>
            </a:r>
          </a:p>
          <a:p>
            <a:pPr lvl="1"/>
            <a:r>
              <a:rPr lang="en-US" dirty="0"/>
              <a:t>Pathways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D35D6-0871-0D49-B0DB-C006C9B183B9}"/>
              </a:ext>
            </a:extLst>
          </p:cNvPr>
          <p:cNvSpPr txBox="1"/>
          <p:nvPr/>
        </p:nvSpPr>
        <p:spPr>
          <a:xfrm>
            <a:off x="2891205" y="6176963"/>
            <a:ext cx="8324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Visit poster P01 for more discussion!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F4CE28-1EA9-2B49-972D-B7DFDD5657C9}"/>
              </a:ext>
            </a:extLst>
          </p:cNvPr>
          <p:cNvSpPr txBox="1">
            <a:spLocks/>
          </p:cNvSpPr>
          <p:nvPr/>
        </p:nvSpPr>
        <p:spPr>
          <a:xfrm>
            <a:off x="128734" y="1532654"/>
            <a:ext cx="6394896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Pioneer fly populations explored their fitness landscape to adapt in novel environments:</a:t>
            </a:r>
          </a:p>
          <a:p>
            <a:pPr lvl="1"/>
            <a:r>
              <a:rPr lang="en-US" dirty="0"/>
              <a:t>Recycling endogenous proteins through catabolism</a:t>
            </a:r>
          </a:p>
          <a:p>
            <a:pPr lvl="1"/>
            <a:r>
              <a:rPr lang="en-US" dirty="0"/>
              <a:t>Spliceosome and DNA replication differences enabled adaptation via mutation</a:t>
            </a:r>
          </a:p>
          <a:p>
            <a:pPr lvl="1"/>
            <a:r>
              <a:rPr lang="en-US" dirty="0"/>
              <a:t>Metabolic genes adapt to novel food resources</a:t>
            </a:r>
          </a:p>
          <a:p>
            <a:pPr lvl="1"/>
            <a:r>
              <a:rPr lang="en-US" dirty="0"/>
              <a:t>Transcription Factor changes alter binding affinity; alluding to differential regulation accompanying adaptation</a:t>
            </a:r>
          </a:p>
        </p:txBody>
      </p:sp>
    </p:spTree>
    <p:extLst>
      <p:ext uri="{BB962C8B-B14F-4D97-AF65-F5344CB8AC3E}">
        <p14:creationId xmlns:p14="http://schemas.microsoft.com/office/powerpoint/2010/main" val="425742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10820</TotalTime>
  <Words>857</Words>
  <Application>Microsoft Office PowerPoint</Application>
  <PresentationFormat>Widescreen</PresentationFormat>
  <Paragraphs>130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Avenir Next Demi Bold</vt:lpstr>
      <vt:lpstr>Calibri</vt:lpstr>
      <vt:lpstr>Calibri Light</vt:lpstr>
      <vt:lpstr>Office Theme</vt:lpstr>
      <vt:lpstr>Evolutionary Action is a Unifying Framework for Assessing Missense Variant Structures Within &amp; Across Phyla </vt:lpstr>
      <vt:lpstr>PowerPoint Presentation</vt:lpstr>
      <vt:lpstr>λ Reveals Differential Selection Pressures of Variant Structures for Individuals, Populations and Allele Frequencies</vt:lpstr>
      <vt:lpstr>The X chromosome is under more purifying selection than the autosomes in Populations</vt:lpstr>
      <vt:lpstr>Machine Learning Identifies Pathways and Gene Groups Under Differential Selection Across the D. melanogaster species</vt:lpstr>
      <vt:lpstr>These data show…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 λ is a unifying framework to assess variant structures  within &amp; across phyla</dc:title>
  <dc:creator>Abel, Nicholas Samuel</dc:creator>
  <cp:lastModifiedBy>Moloney, Caitlin</cp:lastModifiedBy>
  <cp:revision>113</cp:revision>
  <dcterms:created xsi:type="dcterms:W3CDTF">2019-11-18T21:09:59Z</dcterms:created>
  <dcterms:modified xsi:type="dcterms:W3CDTF">2019-12-05T14:52:42Z</dcterms:modified>
</cp:coreProperties>
</file>