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57" r:id="rId3"/>
    <p:sldId id="283" r:id="rId4"/>
    <p:sldId id="297" r:id="rId5"/>
    <p:sldId id="313" r:id="rId6"/>
    <p:sldId id="305" r:id="rId7"/>
    <p:sldId id="314" r:id="rId8"/>
    <p:sldId id="315" r:id="rId9"/>
    <p:sldId id="312" r:id="rId10"/>
    <p:sldId id="309" r:id="rId11"/>
    <p:sldId id="30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EF9A15-7AFF-4AAE-ABF9-7DEB8F485B8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9826992-2E6E-4861-9558-1EB6FAE15734}">
      <dgm:prSet/>
      <dgm:spPr/>
      <dgm:t>
        <a:bodyPr/>
        <a:lstStyle/>
        <a:p>
          <a:r>
            <a:rPr lang="en-US" dirty="0"/>
            <a:t>Identification of rare cell types / sub-cell types</a:t>
          </a:r>
        </a:p>
      </dgm:t>
    </dgm:pt>
    <dgm:pt modelId="{598D33CB-88F9-4572-95D0-51F460F368A8}" type="parTrans" cxnId="{607CF26B-01EF-4BD3-8234-69BD1F178ADE}">
      <dgm:prSet/>
      <dgm:spPr/>
      <dgm:t>
        <a:bodyPr/>
        <a:lstStyle/>
        <a:p>
          <a:endParaRPr lang="en-US"/>
        </a:p>
      </dgm:t>
    </dgm:pt>
    <dgm:pt modelId="{7E63D15A-266B-4795-89E5-4FB72B73F178}" type="sibTrans" cxnId="{607CF26B-01EF-4BD3-8234-69BD1F178ADE}">
      <dgm:prSet/>
      <dgm:spPr/>
      <dgm:t>
        <a:bodyPr/>
        <a:lstStyle/>
        <a:p>
          <a:endParaRPr lang="en-US"/>
        </a:p>
      </dgm:t>
    </dgm:pt>
    <dgm:pt modelId="{812E9E49-9B32-4053-BBF9-E1C30E447622}">
      <dgm:prSet/>
      <dgm:spPr/>
      <dgm:t>
        <a:bodyPr/>
        <a:lstStyle/>
        <a:p>
          <a:r>
            <a:rPr lang="en-US" dirty="0"/>
            <a:t>Heterogeneity within the cell population</a:t>
          </a:r>
        </a:p>
      </dgm:t>
    </dgm:pt>
    <dgm:pt modelId="{765FE90B-6EA5-4DBF-B6C0-8962DF611937}" type="parTrans" cxnId="{A9C1D252-245A-4803-A195-4DA142D40F91}">
      <dgm:prSet/>
      <dgm:spPr/>
      <dgm:t>
        <a:bodyPr/>
        <a:lstStyle/>
        <a:p>
          <a:endParaRPr lang="en-US"/>
        </a:p>
      </dgm:t>
    </dgm:pt>
    <dgm:pt modelId="{849A73F8-403E-46EA-B55D-ABF77D4D8F4B}" type="sibTrans" cxnId="{A9C1D252-245A-4803-A195-4DA142D40F91}">
      <dgm:prSet/>
      <dgm:spPr/>
      <dgm:t>
        <a:bodyPr/>
        <a:lstStyle/>
        <a:p>
          <a:endParaRPr lang="en-US"/>
        </a:p>
      </dgm:t>
    </dgm:pt>
    <dgm:pt modelId="{5230F811-968D-47D1-92BD-D6142262C355}">
      <dgm:prSet/>
      <dgm:spPr/>
      <dgm:t>
        <a:bodyPr/>
        <a:lstStyle/>
        <a:p>
          <a:r>
            <a:rPr lang="en-US" dirty="0"/>
            <a:t>Cell lineage and differentiation states</a:t>
          </a:r>
        </a:p>
      </dgm:t>
    </dgm:pt>
    <dgm:pt modelId="{400E2451-00D5-4F03-B1E7-C47038E1C691}" type="parTrans" cxnId="{2EBABBB4-6C89-4C19-A0D4-54EAF028C5EA}">
      <dgm:prSet/>
      <dgm:spPr/>
      <dgm:t>
        <a:bodyPr/>
        <a:lstStyle/>
        <a:p>
          <a:endParaRPr lang="en-US"/>
        </a:p>
      </dgm:t>
    </dgm:pt>
    <dgm:pt modelId="{6321A93F-7DD4-4AE4-8003-8782C1773AEE}" type="sibTrans" cxnId="{2EBABBB4-6C89-4C19-A0D4-54EAF028C5EA}">
      <dgm:prSet/>
      <dgm:spPr/>
      <dgm:t>
        <a:bodyPr/>
        <a:lstStyle/>
        <a:p>
          <a:endParaRPr lang="en-US"/>
        </a:p>
      </dgm:t>
    </dgm:pt>
    <dgm:pt modelId="{9F5F277B-325D-4B41-9284-58D115090886}">
      <dgm:prSet/>
      <dgm:spPr/>
      <dgm:t>
        <a:bodyPr/>
        <a:lstStyle/>
        <a:p>
          <a:r>
            <a:rPr lang="en-US" dirty="0"/>
            <a:t>Cell signaling / functional pathways </a:t>
          </a:r>
        </a:p>
      </dgm:t>
    </dgm:pt>
    <dgm:pt modelId="{BE43261A-12AD-4CB4-9DFB-3A6EAF8F27E8}" type="parTrans" cxnId="{F071A7E0-5407-46C3-9E62-887046C88B54}">
      <dgm:prSet/>
      <dgm:spPr/>
      <dgm:t>
        <a:bodyPr/>
        <a:lstStyle/>
        <a:p>
          <a:endParaRPr lang="en-US"/>
        </a:p>
      </dgm:t>
    </dgm:pt>
    <dgm:pt modelId="{7358A482-96F4-4EB0-95F3-780050CF8A0E}" type="sibTrans" cxnId="{F071A7E0-5407-46C3-9E62-887046C88B54}">
      <dgm:prSet/>
      <dgm:spPr/>
      <dgm:t>
        <a:bodyPr/>
        <a:lstStyle/>
        <a:p>
          <a:endParaRPr lang="en-US"/>
        </a:p>
      </dgm:t>
    </dgm:pt>
    <dgm:pt modelId="{46A3BB98-4D94-4F42-9A03-154B1A589D08}" type="pres">
      <dgm:prSet presAssocID="{8CEF9A15-7AFF-4AAE-ABF9-7DEB8F485B8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50E02C-EAFB-4BBB-89C2-F18965C06BA5}" type="pres">
      <dgm:prSet presAssocID="{29826992-2E6E-4861-9558-1EB6FAE15734}" presName="compNode" presStyleCnt="0"/>
      <dgm:spPr/>
    </dgm:pt>
    <dgm:pt modelId="{A806014D-ADE1-4454-AD54-4606A08C66EC}" type="pres">
      <dgm:prSet presAssocID="{29826992-2E6E-4861-9558-1EB6FAE1573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D487DEB7-A764-4DB2-9197-7DE2B99EC1BC}" type="pres">
      <dgm:prSet presAssocID="{29826992-2E6E-4861-9558-1EB6FAE15734}" presName="spaceRect" presStyleCnt="0"/>
      <dgm:spPr/>
    </dgm:pt>
    <dgm:pt modelId="{5AE5EDF2-12D6-460F-8DED-E0DF9A01EA1F}" type="pres">
      <dgm:prSet presAssocID="{29826992-2E6E-4861-9558-1EB6FAE15734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12B2989-F9A3-4D62-B352-92E617D8F104}" type="pres">
      <dgm:prSet presAssocID="{7E63D15A-266B-4795-89E5-4FB72B73F178}" presName="sibTrans" presStyleCnt="0"/>
      <dgm:spPr/>
    </dgm:pt>
    <dgm:pt modelId="{215CA382-8668-44E8-9DB2-35ADCDC4A2B6}" type="pres">
      <dgm:prSet presAssocID="{812E9E49-9B32-4053-BBF9-E1C30E447622}" presName="compNode" presStyleCnt="0"/>
      <dgm:spPr/>
    </dgm:pt>
    <dgm:pt modelId="{B20F0A5D-6476-4C27-91C1-8AE8ADB3CA94}" type="pres">
      <dgm:prSet presAssocID="{812E9E49-9B32-4053-BBF9-E1C30E44762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Finger Print"/>
        </a:ext>
      </dgm:extLst>
    </dgm:pt>
    <dgm:pt modelId="{CAA61522-9655-4A4B-8D5D-A46EAC2F5F43}" type="pres">
      <dgm:prSet presAssocID="{812E9E49-9B32-4053-BBF9-E1C30E447622}" presName="spaceRect" presStyleCnt="0"/>
      <dgm:spPr/>
    </dgm:pt>
    <dgm:pt modelId="{3E2BAF8D-9F9A-4A66-8394-44EC275EA049}" type="pres">
      <dgm:prSet presAssocID="{812E9E49-9B32-4053-BBF9-E1C30E447622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B458ED8-D7CA-47EB-9565-22C7661D2490}" type="pres">
      <dgm:prSet presAssocID="{849A73F8-403E-46EA-B55D-ABF77D4D8F4B}" presName="sibTrans" presStyleCnt="0"/>
      <dgm:spPr/>
    </dgm:pt>
    <dgm:pt modelId="{BF2F1E02-5B98-48F4-A67F-CF6335361505}" type="pres">
      <dgm:prSet presAssocID="{5230F811-968D-47D1-92BD-D6142262C355}" presName="compNode" presStyleCnt="0"/>
      <dgm:spPr/>
    </dgm:pt>
    <dgm:pt modelId="{5C5A8FB0-E58C-422E-882B-3AC5D1C69018}" type="pres">
      <dgm:prSet presAssocID="{5230F811-968D-47D1-92BD-D6142262C35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Network Diagram"/>
        </a:ext>
      </dgm:extLst>
    </dgm:pt>
    <dgm:pt modelId="{2A0E816F-4733-47D1-BF17-C2A1C95E9E60}" type="pres">
      <dgm:prSet presAssocID="{5230F811-968D-47D1-92BD-D6142262C355}" presName="spaceRect" presStyleCnt="0"/>
      <dgm:spPr/>
    </dgm:pt>
    <dgm:pt modelId="{DCFFACD4-099A-45CD-855E-5BFE960FFC4C}" type="pres">
      <dgm:prSet presAssocID="{5230F811-968D-47D1-92BD-D6142262C355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6ACC22E3-CD88-47CD-B968-AFD601BB3098}" type="pres">
      <dgm:prSet presAssocID="{6321A93F-7DD4-4AE4-8003-8782C1773AEE}" presName="sibTrans" presStyleCnt="0"/>
      <dgm:spPr/>
    </dgm:pt>
    <dgm:pt modelId="{A5280210-3386-44FA-9375-EADB028543A8}" type="pres">
      <dgm:prSet presAssocID="{9F5F277B-325D-4B41-9284-58D115090886}" presName="compNode" presStyleCnt="0"/>
      <dgm:spPr/>
    </dgm:pt>
    <dgm:pt modelId="{415D82FC-85B3-4FE2-B08F-E038940919EB}" type="pres">
      <dgm:prSet presAssocID="{9F5F277B-325D-4B41-9284-58D115090886}" presName="iconRect" presStyleLbl="node1" presStyleIdx="3" presStyleCnt="4" custAng="1080000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Line Arrow: Straight"/>
        </a:ext>
      </dgm:extLst>
    </dgm:pt>
    <dgm:pt modelId="{90BB3F70-E0B1-4FEB-94F8-BA43534564D6}" type="pres">
      <dgm:prSet presAssocID="{9F5F277B-325D-4B41-9284-58D115090886}" presName="spaceRect" presStyleCnt="0"/>
      <dgm:spPr/>
    </dgm:pt>
    <dgm:pt modelId="{0ADBC112-9158-4672-8751-0236E4DA079B}" type="pres">
      <dgm:prSet presAssocID="{9F5F277B-325D-4B41-9284-58D115090886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BABBB4-6C89-4C19-A0D4-54EAF028C5EA}" srcId="{8CEF9A15-7AFF-4AAE-ABF9-7DEB8F485B8B}" destId="{5230F811-968D-47D1-92BD-D6142262C355}" srcOrd="2" destOrd="0" parTransId="{400E2451-00D5-4F03-B1E7-C47038E1C691}" sibTransId="{6321A93F-7DD4-4AE4-8003-8782C1773AEE}"/>
    <dgm:cxn modelId="{FE099A4D-D37F-431D-A168-AA0C6355998C}" type="presOf" srcId="{29826992-2E6E-4861-9558-1EB6FAE15734}" destId="{5AE5EDF2-12D6-460F-8DED-E0DF9A01EA1F}" srcOrd="0" destOrd="0" presId="urn:microsoft.com/office/officeart/2018/2/layout/IconLabelList"/>
    <dgm:cxn modelId="{607CF26B-01EF-4BD3-8234-69BD1F178ADE}" srcId="{8CEF9A15-7AFF-4AAE-ABF9-7DEB8F485B8B}" destId="{29826992-2E6E-4861-9558-1EB6FAE15734}" srcOrd="0" destOrd="0" parTransId="{598D33CB-88F9-4572-95D0-51F460F368A8}" sibTransId="{7E63D15A-266B-4795-89E5-4FB72B73F178}"/>
    <dgm:cxn modelId="{67A326D3-5355-4132-BBD6-62A1FF7DCE22}" type="presOf" srcId="{9F5F277B-325D-4B41-9284-58D115090886}" destId="{0ADBC112-9158-4672-8751-0236E4DA079B}" srcOrd="0" destOrd="0" presId="urn:microsoft.com/office/officeart/2018/2/layout/IconLabelList"/>
    <dgm:cxn modelId="{1BF29FBB-5441-4B42-BF1A-87FAD11296AF}" type="presOf" srcId="{5230F811-968D-47D1-92BD-D6142262C355}" destId="{DCFFACD4-099A-45CD-855E-5BFE960FFC4C}" srcOrd="0" destOrd="0" presId="urn:microsoft.com/office/officeart/2018/2/layout/IconLabelList"/>
    <dgm:cxn modelId="{941B6E3A-A76C-4FBE-9993-726AD3819B41}" type="presOf" srcId="{812E9E49-9B32-4053-BBF9-E1C30E447622}" destId="{3E2BAF8D-9F9A-4A66-8394-44EC275EA049}" srcOrd="0" destOrd="0" presId="urn:microsoft.com/office/officeart/2018/2/layout/IconLabelList"/>
    <dgm:cxn modelId="{A9C1D252-245A-4803-A195-4DA142D40F91}" srcId="{8CEF9A15-7AFF-4AAE-ABF9-7DEB8F485B8B}" destId="{812E9E49-9B32-4053-BBF9-E1C30E447622}" srcOrd="1" destOrd="0" parTransId="{765FE90B-6EA5-4DBF-B6C0-8962DF611937}" sibTransId="{849A73F8-403E-46EA-B55D-ABF77D4D8F4B}"/>
    <dgm:cxn modelId="{F071A7E0-5407-46C3-9E62-887046C88B54}" srcId="{8CEF9A15-7AFF-4AAE-ABF9-7DEB8F485B8B}" destId="{9F5F277B-325D-4B41-9284-58D115090886}" srcOrd="3" destOrd="0" parTransId="{BE43261A-12AD-4CB4-9DFB-3A6EAF8F27E8}" sibTransId="{7358A482-96F4-4EB0-95F3-780050CF8A0E}"/>
    <dgm:cxn modelId="{C7B4A03B-324E-441D-90AD-DAE97CC5E54B}" type="presOf" srcId="{8CEF9A15-7AFF-4AAE-ABF9-7DEB8F485B8B}" destId="{46A3BB98-4D94-4F42-9A03-154B1A589D08}" srcOrd="0" destOrd="0" presId="urn:microsoft.com/office/officeart/2018/2/layout/IconLabelList"/>
    <dgm:cxn modelId="{287551F5-AB6F-43F2-BD8B-C8FC449AD88A}" type="presParOf" srcId="{46A3BB98-4D94-4F42-9A03-154B1A589D08}" destId="{BA50E02C-EAFB-4BBB-89C2-F18965C06BA5}" srcOrd="0" destOrd="0" presId="urn:microsoft.com/office/officeart/2018/2/layout/IconLabelList"/>
    <dgm:cxn modelId="{5AB5F187-D549-4CDE-991C-834B152CF4BE}" type="presParOf" srcId="{BA50E02C-EAFB-4BBB-89C2-F18965C06BA5}" destId="{A806014D-ADE1-4454-AD54-4606A08C66EC}" srcOrd="0" destOrd="0" presId="urn:microsoft.com/office/officeart/2018/2/layout/IconLabelList"/>
    <dgm:cxn modelId="{8294BFCC-F360-41A7-B750-3E0D87BFBB8D}" type="presParOf" srcId="{BA50E02C-EAFB-4BBB-89C2-F18965C06BA5}" destId="{D487DEB7-A764-4DB2-9197-7DE2B99EC1BC}" srcOrd="1" destOrd="0" presId="urn:microsoft.com/office/officeart/2018/2/layout/IconLabelList"/>
    <dgm:cxn modelId="{8F50EBA4-02F4-4288-991C-67EEA3D2B3CD}" type="presParOf" srcId="{BA50E02C-EAFB-4BBB-89C2-F18965C06BA5}" destId="{5AE5EDF2-12D6-460F-8DED-E0DF9A01EA1F}" srcOrd="2" destOrd="0" presId="urn:microsoft.com/office/officeart/2018/2/layout/IconLabelList"/>
    <dgm:cxn modelId="{F6BE89D6-6A1E-4B15-AB4B-F7A4BBBA58EA}" type="presParOf" srcId="{46A3BB98-4D94-4F42-9A03-154B1A589D08}" destId="{C12B2989-F9A3-4D62-B352-92E617D8F104}" srcOrd="1" destOrd="0" presId="urn:microsoft.com/office/officeart/2018/2/layout/IconLabelList"/>
    <dgm:cxn modelId="{93F4EC4E-DDAC-44EE-9A2E-1DD049A01DFB}" type="presParOf" srcId="{46A3BB98-4D94-4F42-9A03-154B1A589D08}" destId="{215CA382-8668-44E8-9DB2-35ADCDC4A2B6}" srcOrd="2" destOrd="0" presId="urn:microsoft.com/office/officeart/2018/2/layout/IconLabelList"/>
    <dgm:cxn modelId="{1EFFC8CA-0E5C-46E2-84E6-1F1ACC45795D}" type="presParOf" srcId="{215CA382-8668-44E8-9DB2-35ADCDC4A2B6}" destId="{B20F0A5D-6476-4C27-91C1-8AE8ADB3CA94}" srcOrd="0" destOrd="0" presId="urn:microsoft.com/office/officeart/2018/2/layout/IconLabelList"/>
    <dgm:cxn modelId="{DC610FA7-085F-40F4-BDA1-3015E761FC82}" type="presParOf" srcId="{215CA382-8668-44E8-9DB2-35ADCDC4A2B6}" destId="{CAA61522-9655-4A4B-8D5D-A46EAC2F5F43}" srcOrd="1" destOrd="0" presId="urn:microsoft.com/office/officeart/2018/2/layout/IconLabelList"/>
    <dgm:cxn modelId="{43878D86-A7BD-4738-B007-3365E569998E}" type="presParOf" srcId="{215CA382-8668-44E8-9DB2-35ADCDC4A2B6}" destId="{3E2BAF8D-9F9A-4A66-8394-44EC275EA049}" srcOrd="2" destOrd="0" presId="urn:microsoft.com/office/officeart/2018/2/layout/IconLabelList"/>
    <dgm:cxn modelId="{5B916576-84AA-4A9E-94DA-399D667A0A90}" type="presParOf" srcId="{46A3BB98-4D94-4F42-9A03-154B1A589D08}" destId="{AB458ED8-D7CA-47EB-9565-22C7661D2490}" srcOrd="3" destOrd="0" presId="urn:microsoft.com/office/officeart/2018/2/layout/IconLabelList"/>
    <dgm:cxn modelId="{E4311878-70B2-4864-8055-E02B45E0E984}" type="presParOf" srcId="{46A3BB98-4D94-4F42-9A03-154B1A589D08}" destId="{BF2F1E02-5B98-48F4-A67F-CF6335361505}" srcOrd="4" destOrd="0" presId="urn:microsoft.com/office/officeart/2018/2/layout/IconLabelList"/>
    <dgm:cxn modelId="{38822988-9775-4A9F-927D-5AB8EEA62227}" type="presParOf" srcId="{BF2F1E02-5B98-48F4-A67F-CF6335361505}" destId="{5C5A8FB0-E58C-422E-882B-3AC5D1C69018}" srcOrd="0" destOrd="0" presId="urn:microsoft.com/office/officeart/2018/2/layout/IconLabelList"/>
    <dgm:cxn modelId="{94DCCDBA-8980-4007-85A2-3590AC4B8ACA}" type="presParOf" srcId="{BF2F1E02-5B98-48F4-A67F-CF6335361505}" destId="{2A0E816F-4733-47D1-BF17-C2A1C95E9E60}" srcOrd="1" destOrd="0" presId="urn:microsoft.com/office/officeart/2018/2/layout/IconLabelList"/>
    <dgm:cxn modelId="{971B72FC-5063-4190-A445-372931988D66}" type="presParOf" srcId="{BF2F1E02-5B98-48F4-A67F-CF6335361505}" destId="{DCFFACD4-099A-45CD-855E-5BFE960FFC4C}" srcOrd="2" destOrd="0" presId="urn:microsoft.com/office/officeart/2018/2/layout/IconLabelList"/>
    <dgm:cxn modelId="{08AAEF8B-076B-4F9F-A6EE-91049DCD3FA5}" type="presParOf" srcId="{46A3BB98-4D94-4F42-9A03-154B1A589D08}" destId="{6ACC22E3-CD88-47CD-B968-AFD601BB3098}" srcOrd="5" destOrd="0" presId="urn:microsoft.com/office/officeart/2018/2/layout/IconLabelList"/>
    <dgm:cxn modelId="{D72FFDEC-7A8C-48D5-9986-0C28E4A3C34A}" type="presParOf" srcId="{46A3BB98-4D94-4F42-9A03-154B1A589D08}" destId="{A5280210-3386-44FA-9375-EADB028543A8}" srcOrd="6" destOrd="0" presId="urn:microsoft.com/office/officeart/2018/2/layout/IconLabelList"/>
    <dgm:cxn modelId="{B7DC843D-D2AB-458B-9577-4EF28C1020C2}" type="presParOf" srcId="{A5280210-3386-44FA-9375-EADB028543A8}" destId="{415D82FC-85B3-4FE2-B08F-E038940919EB}" srcOrd="0" destOrd="0" presId="urn:microsoft.com/office/officeart/2018/2/layout/IconLabelList"/>
    <dgm:cxn modelId="{1B9B5F9A-1A0F-472D-9EE9-647DF40F5082}" type="presParOf" srcId="{A5280210-3386-44FA-9375-EADB028543A8}" destId="{90BB3F70-E0B1-4FEB-94F8-BA43534564D6}" srcOrd="1" destOrd="0" presId="urn:microsoft.com/office/officeart/2018/2/layout/IconLabelList"/>
    <dgm:cxn modelId="{1C243EB7-682D-4DA2-BAB9-3BF4C79206A5}" type="presParOf" srcId="{A5280210-3386-44FA-9375-EADB028543A8}" destId="{0ADBC112-9158-4672-8751-0236E4DA079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6014D-ADE1-4454-AD54-4606A08C66EC}">
      <dsp:nvSpPr>
        <dsp:cNvPr id="0" name=""/>
        <dsp:cNvSpPr/>
      </dsp:nvSpPr>
      <dsp:spPr>
        <a:xfrm>
          <a:off x="938775" y="924667"/>
          <a:ext cx="926133" cy="9261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E5EDF2-12D6-460F-8DED-E0DF9A01EA1F}">
      <dsp:nvSpPr>
        <dsp:cNvPr id="0" name=""/>
        <dsp:cNvSpPr/>
      </dsp:nvSpPr>
      <dsp:spPr>
        <a:xfrm>
          <a:off x="372805" y="2141412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Identification of rare cell types / sub-cell types</a:t>
          </a:r>
        </a:p>
      </dsp:txBody>
      <dsp:txXfrm>
        <a:off x="372805" y="2141412"/>
        <a:ext cx="2058075" cy="720000"/>
      </dsp:txXfrm>
    </dsp:sp>
    <dsp:sp modelId="{B20F0A5D-6476-4C27-91C1-8AE8ADB3CA94}">
      <dsp:nvSpPr>
        <dsp:cNvPr id="0" name=""/>
        <dsp:cNvSpPr/>
      </dsp:nvSpPr>
      <dsp:spPr>
        <a:xfrm>
          <a:off x="3357014" y="924667"/>
          <a:ext cx="926133" cy="9261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2BAF8D-9F9A-4A66-8394-44EC275EA049}">
      <dsp:nvSpPr>
        <dsp:cNvPr id="0" name=""/>
        <dsp:cNvSpPr/>
      </dsp:nvSpPr>
      <dsp:spPr>
        <a:xfrm>
          <a:off x="2791043" y="2141412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Heterogeneity within the cell population</a:t>
          </a:r>
        </a:p>
      </dsp:txBody>
      <dsp:txXfrm>
        <a:off x="2791043" y="2141412"/>
        <a:ext cx="2058075" cy="720000"/>
      </dsp:txXfrm>
    </dsp:sp>
    <dsp:sp modelId="{5C5A8FB0-E58C-422E-882B-3AC5D1C69018}">
      <dsp:nvSpPr>
        <dsp:cNvPr id="0" name=""/>
        <dsp:cNvSpPr/>
      </dsp:nvSpPr>
      <dsp:spPr>
        <a:xfrm>
          <a:off x="5775252" y="924667"/>
          <a:ext cx="926133" cy="9261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FFACD4-099A-45CD-855E-5BFE960FFC4C}">
      <dsp:nvSpPr>
        <dsp:cNvPr id="0" name=""/>
        <dsp:cNvSpPr/>
      </dsp:nvSpPr>
      <dsp:spPr>
        <a:xfrm>
          <a:off x="5209281" y="2141412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Cell lineage and differentiation states</a:t>
          </a:r>
        </a:p>
      </dsp:txBody>
      <dsp:txXfrm>
        <a:off x="5209281" y="2141412"/>
        <a:ext cx="2058075" cy="720000"/>
      </dsp:txXfrm>
    </dsp:sp>
    <dsp:sp modelId="{415D82FC-85B3-4FE2-B08F-E038940919EB}">
      <dsp:nvSpPr>
        <dsp:cNvPr id="0" name=""/>
        <dsp:cNvSpPr/>
      </dsp:nvSpPr>
      <dsp:spPr>
        <a:xfrm rot="10800000">
          <a:off x="8193490" y="924667"/>
          <a:ext cx="926133" cy="9261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BC112-9158-4672-8751-0236E4DA079B}">
      <dsp:nvSpPr>
        <dsp:cNvPr id="0" name=""/>
        <dsp:cNvSpPr/>
      </dsp:nvSpPr>
      <dsp:spPr>
        <a:xfrm>
          <a:off x="7627519" y="2141412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Cell signaling / functional pathways </a:t>
          </a:r>
        </a:p>
      </dsp:txBody>
      <dsp:txXfrm>
        <a:off x="7627519" y="2141412"/>
        <a:ext cx="2058075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46EFE-2C3C-4E54-9F21-20E997C2D56F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C33B6-26FD-446C-A4D4-DC58A050B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4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E5EE1F-C675-45E9-AAD8-97FBC69A6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334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59C1-35BE-476E-BE68-8CBCD5833EDE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08B7-6122-48C7-B180-E622B4BD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808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59C1-35BE-476E-BE68-8CBCD5833EDE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08B7-6122-48C7-B180-E622B4BD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8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59C1-35BE-476E-BE68-8CBCD5833EDE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08B7-6122-48C7-B180-E622B4BD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562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9045-05DA-464D-9645-52868C5E0BE2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3DC8-5976-4815-B4D9-F9518378925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138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96F1-A2E7-4D48-B887-4AE8255EAF12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3DC8-5976-4815-B4D9-F951837892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700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7B19-90AA-42E7-B93C-207EBF61F5E5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3DC8-5976-4815-B4D9-F9518378925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321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1A8D-6705-4892-BA1B-FE1FE8B4F01A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3DC8-5976-4815-B4D9-F951837892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620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051CB-6600-47C1-B34F-86D397092B81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3DC8-5976-4815-B4D9-F951837892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662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2578-4164-4687-B66B-E75CBEC3A349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3DC8-5976-4815-B4D9-F951837892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828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7517-16FA-4E32-AC8F-80971BD1B0AA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3DC8-5976-4815-B4D9-F951837892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782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8981E2B-5A87-4CC2-8A34-F592F9CE015D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983DC8-5976-4815-B4D9-F951837892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529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59C1-35BE-476E-BE68-8CBCD5833EDE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08B7-6122-48C7-B180-E622B4BD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162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8843-2527-42CA-9465-B0BC04608E5D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3DC8-5976-4815-B4D9-F951837892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392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8B7F-6CFE-4667-9798-DE7D3A40292F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3DC8-5976-4815-B4D9-F951837892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60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AD57-604B-49B3-B505-95C378376499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3DC8-5976-4815-B4D9-F951837892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47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59C1-35BE-476E-BE68-8CBCD5833EDE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08B7-6122-48C7-B180-E622B4BD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44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59C1-35BE-476E-BE68-8CBCD5833EDE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08B7-6122-48C7-B180-E622B4BD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100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59C1-35BE-476E-BE68-8CBCD5833EDE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08B7-6122-48C7-B180-E622B4BD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67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59C1-35BE-476E-BE68-8CBCD5833EDE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08B7-6122-48C7-B180-E622B4BD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85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59C1-35BE-476E-BE68-8CBCD5833EDE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08B7-6122-48C7-B180-E622B4BD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475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59C1-35BE-476E-BE68-8CBCD5833EDE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08B7-6122-48C7-B180-E622B4BD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784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59C1-35BE-476E-BE68-8CBCD5833EDE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08B7-6122-48C7-B180-E622B4BD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110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72C34-E005-4785-97D6-77008FEF9DB9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83DC8-5976-4815-B4D9-F951837892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42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8272C34-E005-4785-97D6-77008FEF9DB9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4983DC8-5976-4815-B4D9-F9518378925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77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C3CCE6-4C1F-4177-AF1C-03ED8E0EB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1" r="56656" b="-1"/>
          <a:stretch/>
        </p:blipFill>
        <p:spPr>
          <a:xfrm>
            <a:off x="0" y="10"/>
            <a:ext cx="10655455" cy="685799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2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2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tx1"/>
          </a:solidFill>
        </p:spPr>
      </p:pic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63E795D9-D700-424F-BE7A-9A980E9FC094}"/>
              </a:ext>
            </a:extLst>
          </p:cNvPr>
          <p:cNvSpPr/>
          <p:nvPr/>
        </p:nvSpPr>
        <p:spPr>
          <a:xfrm>
            <a:off x="3019425" y="2865745"/>
            <a:ext cx="9172575" cy="3598117"/>
          </a:xfrm>
          <a:prstGeom prst="flowChartProcess">
            <a:avLst/>
          </a:prstGeom>
          <a:solidFill>
            <a:schemeClr val="tx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B4E033-3214-4C8D-B07A-C3759AD83974}"/>
              </a:ext>
            </a:extLst>
          </p:cNvPr>
          <p:cNvSpPr txBox="1"/>
          <p:nvPr/>
        </p:nvSpPr>
        <p:spPr>
          <a:xfrm>
            <a:off x="3286125" y="3158177"/>
            <a:ext cx="873442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800" dirty="0">
                <a:solidFill>
                  <a:prstClr val="white"/>
                </a:solidFill>
              </a:rPr>
              <a:t>Pathway-based Single-Cell RNA-Seq Classification, Clustering, and Construction of Gene-Gene Interactions Networks Using Random Forests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2CDBBB-528D-4464-9C7A-FE8339940FE1}"/>
              </a:ext>
            </a:extLst>
          </p:cNvPr>
          <p:cNvCxnSpPr>
            <a:cxnSpLocks/>
          </p:cNvCxnSpPr>
          <p:nvPr/>
        </p:nvCxnSpPr>
        <p:spPr>
          <a:xfrm>
            <a:off x="3379996" y="5531794"/>
            <a:ext cx="8305801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0AF8424-EA06-4BC4-BF7C-41A264B85D4B}"/>
              </a:ext>
            </a:extLst>
          </p:cNvPr>
          <p:cNvSpPr txBox="1"/>
          <p:nvPr/>
        </p:nvSpPr>
        <p:spPr>
          <a:xfrm>
            <a:off x="3322714" y="5595849"/>
            <a:ext cx="856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Hailun Wang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Pak Sham, Tiejun Tong 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Herbert Pang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28CB599-6475-424F-B8D2-534FBD770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9085" y="-1"/>
            <a:ext cx="3719868" cy="8561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F3EE53-9577-4844-8C10-EB713A0FAB63}"/>
              </a:ext>
            </a:extLst>
          </p:cNvPr>
          <p:cNvSpPr txBox="1"/>
          <p:nvPr/>
        </p:nvSpPr>
        <p:spPr>
          <a:xfrm>
            <a:off x="10475035" y="1069480"/>
            <a:ext cx="1659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Rocky 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December 7</a:t>
            </a:r>
            <a:r>
              <a:rPr lang="en-US" sz="2000" b="1" baseline="30000" dirty="0">
                <a:solidFill>
                  <a:prstClr val="black"/>
                </a:solidFill>
                <a:latin typeface="Calibri" panose="020F0502020204030204"/>
              </a:rPr>
              <a:t>th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 (Saturday)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73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240A2FC-E2C3-458D-96B4-5DF9028D93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097929-F3D6-4D1F-8AFC-CF348171A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3074C91-9045-414B-B5F9-567DAE3EE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E362070-691D-44DB-98D4-BC61774B0E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A7EFE9C-DAE7-4ECA-BDB2-34E2534B8A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4603" y="4325112"/>
            <a:ext cx="71323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198BCDF-36D9-4BD1-B995-19B15FEDDBC4}"/>
              </a:ext>
            </a:extLst>
          </p:cNvPr>
          <p:cNvSpPr txBox="1"/>
          <p:nvPr/>
        </p:nvSpPr>
        <p:spPr>
          <a:xfrm>
            <a:off x="3836504" y="758952"/>
            <a:ext cx="7319175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Thank you!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0CE275-BAEC-48E9-B00C-1B635C68FF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22C524A-01E1-4209-AE20-DA64F7CB18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E8E0DD-8589-4BAA-8EF5-2F3C28858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4983DC8-5976-4815-B4D9-F9518378925D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789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DEF8F9-FFEF-4EDB-8A06-8A7884ED42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0747CA7-2579-4FF5-95CF-E3FA65C9E1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8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63BD94-CA0C-4C27-BB07-89F71DEA2D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4820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F7A182-6326-4C13-807C-1FD9361BA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4983DC8-5976-4815-B4D9-F9518378925D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1874920F-D887-475E-96F1-18FCD56D03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0202318"/>
              </p:ext>
            </p:extLst>
          </p:nvPr>
        </p:nvGraphicFramePr>
        <p:xfrm>
          <a:off x="1016797" y="1011981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BA7AAC9-9AC8-424B-B016-9659E471FA83}"/>
              </a:ext>
            </a:extLst>
          </p:cNvPr>
          <p:cNvSpPr txBox="1"/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</a:t>
            </a:r>
            <a:r>
              <a:rPr kumimoji="0" lang="en-US" altLang="zh-CN" sz="48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宋体" panose="02010600030101010101" pitchFamily="2" charset="-122"/>
                <a:cs typeface="+mn-cs"/>
              </a:rPr>
              <a:t>hy </a:t>
            </a:r>
            <a:r>
              <a:rPr kumimoji="0" lang="en-US" sz="48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scRNA</a:t>
            </a:r>
            <a:r>
              <a:rPr kumimoji="0" lang="en-US" sz="48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-Seq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76A1B7-565A-4A31-B7DA-B034CBA2A1C3}"/>
              </a:ext>
            </a:extLst>
          </p:cNvPr>
          <p:cNvSpPr txBox="1"/>
          <p:nvPr/>
        </p:nvSpPr>
        <p:spPr>
          <a:xfrm>
            <a:off x="1074820" y="4271934"/>
            <a:ext cx="10137663" cy="188640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Propose a pathway-based analytic framework using Random Forests</a:t>
            </a:r>
          </a:p>
          <a:p>
            <a:pPr marL="742950" lvl="1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 discriminative functional pathways related to cellular heterogeneity </a:t>
            </a:r>
          </a:p>
          <a:p>
            <a:pPr marL="742950" lvl="1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Cluster cell populations for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scRNA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-Seq data</a:t>
            </a:r>
          </a:p>
          <a:p>
            <a:pPr marL="742950" lvl="1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Construct gene-gene interactions networks</a:t>
            </a:r>
          </a:p>
        </p:txBody>
      </p:sp>
    </p:spTree>
    <p:extLst>
      <p:ext uri="{BB962C8B-B14F-4D97-AF65-F5344CB8AC3E}">
        <p14:creationId xmlns:p14="http://schemas.microsoft.com/office/powerpoint/2010/main" val="957688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23EBD8-9AE8-414A-9E94-A746A946C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441" y="0"/>
            <a:ext cx="3797182" cy="611414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FFF69A-3894-4FF4-965A-560ED5AA0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83DC8-5976-4815-B4D9-F951837892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464CC6E-4F9C-452F-81DA-324C011E466E}"/>
              </a:ext>
            </a:extLst>
          </p:cNvPr>
          <p:cNvCxnSpPr/>
          <p:nvPr/>
        </p:nvCxnSpPr>
        <p:spPr>
          <a:xfrm>
            <a:off x="502494" y="6080208"/>
            <a:ext cx="113553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3FC3D76-D808-406B-A7D6-F28F446CEC9C}"/>
              </a:ext>
            </a:extLst>
          </p:cNvPr>
          <p:cNvSpPr txBox="1"/>
          <p:nvPr/>
        </p:nvSpPr>
        <p:spPr>
          <a:xfrm>
            <a:off x="498070" y="4598986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Workflow</a:t>
            </a:r>
            <a:r>
              <a:rPr kumimoji="0" lang="en-US" sz="38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7342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FFF69A-3894-4FF4-965A-560ED5AA0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83DC8-5976-4815-B4D9-F951837892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464CC6E-4F9C-452F-81DA-324C011E466E}"/>
              </a:ext>
            </a:extLst>
          </p:cNvPr>
          <p:cNvCxnSpPr/>
          <p:nvPr/>
        </p:nvCxnSpPr>
        <p:spPr>
          <a:xfrm>
            <a:off x="502494" y="6080208"/>
            <a:ext cx="113553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CF25305-49EF-4B80-B2EA-975CCE380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374" y="59600"/>
            <a:ext cx="9243648" cy="583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0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A3557-7D60-45E0-9064-319AA2358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DD08B7-6122-48C7-B180-E622B4BD9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748B30-7818-4B9C-A3E3-914AC75D1EC9}"/>
              </a:ext>
            </a:extLst>
          </p:cNvPr>
          <p:cNvSpPr/>
          <p:nvPr/>
        </p:nvSpPr>
        <p:spPr>
          <a:xfrm>
            <a:off x="0" y="0"/>
            <a:ext cx="12192000" cy="73002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lowchart: Off-page Connector 9">
            <a:extLst>
              <a:ext uri="{FF2B5EF4-FFF2-40B4-BE49-F238E27FC236}">
                <a16:creationId xmlns:a16="http://schemas.microsoft.com/office/drawing/2014/main" id="{8F11C044-D4CA-4B5D-9412-595293CBEC8C}"/>
              </a:ext>
            </a:extLst>
          </p:cNvPr>
          <p:cNvSpPr/>
          <p:nvPr/>
        </p:nvSpPr>
        <p:spPr>
          <a:xfrm>
            <a:off x="4282320" y="38459"/>
            <a:ext cx="3458268" cy="1028433"/>
          </a:xfrm>
          <a:prstGeom prst="flowChartOffpageConnector">
            <a:avLst/>
          </a:prstGeom>
          <a:solidFill>
            <a:schemeClr val="accent5">
              <a:lumMod val="75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466A67-7F9D-4C56-A822-607AF516A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099" y="1196844"/>
            <a:ext cx="8756754" cy="523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61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A3557-7D60-45E0-9064-319AA2358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DD08B7-6122-48C7-B180-E622B4BD9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748B30-7818-4B9C-A3E3-914AC75D1EC9}"/>
              </a:ext>
            </a:extLst>
          </p:cNvPr>
          <p:cNvSpPr/>
          <p:nvPr/>
        </p:nvSpPr>
        <p:spPr>
          <a:xfrm>
            <a:off x="0" y="0"/>
            <a:ext cx="12192000" cy="73002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lowchart: Off-page Connector 9">
            <a:extLst>
              <a:ext uri="{FF2B5EF4-FFF2-40B4-BE49-F238E27FC236}">
                <a16:creationId xmlns:a16="http://schemas.microsoft.com/office/drawing/2014/main" id="{8F11C044-D4CA-4B5D-9412-595293CBEC8C}"/>
              </a:ext>
            </a:extLst>
          </p:cNvPr>
          <p:cNvSpPr/>
          <p:nvPr/>
        </p:nvSpPr>
        <p:spPr>
          <a:xfrm>
            <a:off x="4282320" y="38459"/>
            <a:ext cx="3458268" cy="1028433"/>
          </a:xfrm>
          <a:prstGeom prst="flowChartOffpageConnector">
            <a:avLst/>
          </a:prstGeom>
          <a:solidFill>
            <a:schemeClr val="accent5">
              <a:lumMod val="75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863EEF-ABB7-47D3-B480-25E725C03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36" y="1843759"/>
            <a:ext cx="4779680" cy="40789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87F378-41D4-4058-96ED-E3EA810A5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909" y="1934743"/>
            <a:ext cx="4689230" cy="389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70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A3557-7D60-45E0-9064-319AA2358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DD08B7-6122-48C7-B180-E622B4BD9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748B30-7818-4B9C-A3E3-914AC75D1EC9}"/>
              </a:ext>
            </a:extLst>
          </p:cNvPr>
          <p:cNvSpPr/>
          <p:nvPr/>
        </p:nvSpPr>
        <p:spPr>
          <a:xfrm>
            <a:off x="0" y="0"/>
            <a:ext cx="12192000" cy="73002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lowchart: Off-page Connector 9">
            <a:extLst>
              <a:ext uri="{FF2B5EF4-FFF2-40B4-BE49-F238E27FC236}">
                <a16:creationId xmlns:a16="http://schemas.microsoft.com/office/drawing/2014/main" id="{8F11C044-D4CA-4B5D-9412-595293CBEC8C}"/>
              </a:ext>
            </a:extLst>
          </p:cNvPr>
          <p:cNvSpPr/>
          <p:nvPr/>
        </p:nvSpPr>
        <p:spPr>
          <a:xfrm>
            <a:off x="4282320" y="38459"/>
            <a:ext cx="3458268" cy="1028433"/>
          </a:xfrm>
          <a:prstGeom prst="flowChartOffpageConnector">
            <a:avLst/>
          </a:prstGeom>
          <a:solidFill>
            <a:schemeClr val="accent5">
              <a:lumMod val="75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2B99F3-8ABA-40DF-9F3B-2DD116339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382" y="1160210"/>
            <a:ext cx="8538144" cy="537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29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1BC818-7D76-449B-89D9-96368C1F513C}"/>
              </a:ext>
            </a:extLst>
          </p:cNvPr>
          <p:cNvSpPr txBox="1"/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algn="ctr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800" spc="-5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Acknowledgements</a:t>
            </a:r>
            <a:endParaRPr kumimoji="0" lang="en-US" sz="4800" b="0" i="0" u="none" strike="noStrike" kern="1200" cap="none" spc="-5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6049C6-0541-4E84-9A95-D9DA0BE37376}"/>
              </a:ext>
            </a:extLst>
          </p:cNvPr>
          <p:cNvSpPr txBox="1"/>
          <p:nvPr/>
        </p:nvSpPr>
        <p:spPr>
          <a:xfrm>
            <a:off x="1873457" y="1853756"/>
            <a:ext cx="8939856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  <a:buClr>
                <a:srgbClr val="1CADE4"/>
              </a:buClr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Aft>
                <a:spcPts val="600"/>
              </a:spcAft>
              <a:buClr>
                <a:srgbClr val="1CADE4"/>
              </a:buClr>
              <a:defRPr/>
            </a:pPr>
            <a:r>
              <a:rPr lang="en-US" sz="2000" dirty="0">
                <a:solidFill>
                  <a:prstClr val="black"/>
                </a:solidFill>
              </a:rPr>
              <a:t>Hong Kong Postgraduate Fellowship Scheme</a:t>
            </a:r>
          </a:p>
          <a:p>
            <a:pPr lvl="0">
              <a:lnSpc>
                <a:spcPct val="90000"/>
              </a:lnSpc>
              <a:spcAft>
                <a:spcPts val="600"/>
              </a:spcAft>
              <a:buClr>
                <a:srgbClr val="1CADE4"/>
              </a:buClr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Aft>
                <a:spcPts val="600"/>
              </a:spcAft>
              <a:buClr>
                <a:srgbClr val="1CADE4"/>
              </a:buClr>
              <a:defRPr/>
            </a:pPr>
            <a:r>
              <a:rPr lang="en-US" sz="2000" dirty="0">
                <a:solidFill>
                  <a:prstClr val="black"/>
                </a:solidFill>
              </a:rPr>
              <a:t>RGC/GRF grant no.: 17157416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1CADE4"/>
              </a:buClr>
              <a:buSzTx/>
              <a:buFont typeface="Calibri" panose="020F050202020403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1ECB5D-830E-42A0-8A48-1B925334A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4983DC8-5976-4815-B4D9-F9518378925D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409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DE3B1B8-DC38-48E8-8C31-EF790659B5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63FFFE-1DB2-4A0F-B495-35782F1622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2BB9A07-8AB8-4D82-B3BC-B500DDEC79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1BC818-7D76-449B-89D9-96368C1F513C}"/>
              </a:ext>
            </a:extLst>
          </p:cNvPr>
          <p:cNvSpPr txBox="1"/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References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B6049C6-0541-4E84-9A95-D9DA0BE37376}"/>
              </a:ext>
            </a:extLst>
          </p:cNvPr>
          <p:cNvSpPr txBox="1"/>
          <p:nvPr/>
        </p:nvSpPr>
        <p:spPr>
          <a:xfrm>
            <a:off x="1873457" y="1853756"/>
            <a:ext cx="8939856" cy="402336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1CADE4"/>
              </a:buClr>
              <a:buSzTx/>
              <a:buFont typeface="Calibri" panose="020F0502020204030204" pitchFamily="34" charset="0"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1CADE4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D.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Grun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L. Kester, and A. van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Oudenaarden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“Validation of noise models for single-cell transcriptomics,” </a:t>
            </a: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Nat. Methods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vol. 11, no. 6, pp. 637-640, Jun. 2014.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1CADE4"/>
              </a:buClr>
              <a:buSzTx/>
              <a:buFont typeface="Calibri" panose="020F0502020204030204" pitchFamily="34" charset="0"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1CADE4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J.K. Kim </a:t>
            </a: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al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., “Characterizing noise structure in single-cell RNA-seq distinguishes genuine from technical stochastic allelic expression,” </a:t>
            </a: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Nat. </a:t>
            </a:r>
            <a:r>
              <a:rPr kumimoji="0" lang="en-US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., vol. 6, pp. 8687, Oct. 2015.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1CADE4"/>
              </a:buClr>
              <a:buSzTx/>
              <a:buFont typeface="Calibri" panose="020F0502020204030204" pitchFamily="34" charset="0"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1CADE4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D.A. Lawson </a:t>
            </a: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al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“Tumor heterogeneity and metastasis at single-cell resolution,” </a:t>
            </a: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Nat. Cell Biol.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vol. 20, no. 12, pp. 1349-1360, Nov 2018.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1CADE4"/>
              </a:buClr>
              <a:buSzTx/>
              <a:buFont typeface="Calibri" panose="020F0502020204030204" pitchFamily="34" charset="0"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1CADE4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Hwang </a:t>
            </a: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al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,“Single-cell RNA sequencing technologies and bioinformatics pipelines,” </a:t>
            </a: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Experimental &amp; Molecular Medicine,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vol. 50, pp. 96, Aug. 2018.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1CADE4"/>
              </a:buClr>
              <a:buSzTx/>
              <a:buFont typeface="Calibri" panose="020F0502020204030204" pitchFamily="34" charset="0"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1CADE4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AA.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Kolodziejczyk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al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., “Single Cell RNA-Sequencing of Pluripotent States Unlocks Modular Transcriptional Variation,” </a:t>
            </a: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Cell Stem Cell.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vol. 17, no. 4, pp. 471-485, Oct. 2015.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1CADE4"/>
              </a:buClr>
              <a:buSzTx/>
              <a:buFont typeface="Calibri" panose="020F0502020204030204" pitchFamily="34" charset="0"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1CADE4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A.P. Patel </a:t>
            </a: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al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., “Single-cell RNA-seq highlights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intratumoral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heterogeneity in primary glioblastoma,” </a:t>
            </a: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Science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vol. 344, no. 6190, pp. 1396-1401, Jun. 2014.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1CADE4"/>
              </a:buClr>
              <a:buSzTx/>
              <a:buFont typeface="Calibri" panose="020F0502020204030204" pitchFamily="34" charset="0"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1CADE4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Sharma </a:t>
            </a: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al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., “Longitudinal single-cell RNA sequencing of patient derived primary cells reveals drug-induced infidelity in stem cell hierarchy,” </a:t>
            </a: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 </a:t>
            </a:r>
            <a:r>
              <a:rPr kumimoji="0" lang="en-US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., vol. 9, pp. 4931, Nov. 2018.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1CADE4"/>
              </a:buClr>
              <a:buSzTx/>
              <a:buFont typeface="Calibri" panose="020F0502020204030204" pitchFamily="34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7A74B5-8367-4A83-ABEC-0FCDDE97B1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C184B0-C2C6-4BF0-B078-816C7AF959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1ECB5D-830E-42A0-8A48-1B925334A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4983DC8-5976-4815-B4D9-F9518378925D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00252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372</Words>
  <Application>Microsoft Office PowerPoint</Application>
  <PresentationFormat>Widescreen</PresentationFormat>
  <Paragraphs>48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宋体</vt:lpstr>
      <vt:lpstr>Arial</vt:lpstr>
      <vt:lpstr>Calibri</vt:lpstr>
      <vt:lpstr>Calibri Light</vt:lpstr>
      <vt:lpstr>1_Office Theme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Moloney, Caitlin</dc:creator>
  <cp:lastModifiedBy>Caitlin Moloney</cp:lastModifiedBy>
  <cp:revision>14</cp:revision>
  <dcterms:created xsi:type="dcterms:W3CDTF">2019-10-18T05:54:27Z</dcterms:created>
  <dcterms:modified xsi:type="dcterms:W3CDTF">2019-11-27T20:44:23Z</dcterms:modified>
</cp:coreProperties>
</file>