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383" r:id="rId3"/>
    <p:sldId id="257" r:id="rId4"/>
    <p:sldId id="375" r:id="rId5"/>
    <p:sldId id="376" r:id="rId6"/>
    <p:sldId id="386" r:id="rId7"/>
    <p:sldId id="380"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p:restoredTop sz="77115"/>
  </p:normalViewPr>
  <p:slideViewPr>
    <p:cSldViewPr snapToGrid="0" snapToObjects="1">
      <p:cViewPr varScale="1">
        <p:scale>
          <a:sx n="53" d="100"/>
          <a:sy n="53" d="100"/>
        </p:scale>
        <p:origin x="11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67A7-B384-0C41-9D8A-250E16C8879B}"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B61F6-88F1-EE43-AC92-D338D72087E1}" type="slidenum">
              <a:rPr lang="en-US" smtClean="0"/>
              <a:t>‹#›</a:t>
            </a:fld>
            <a:endParaRPr lang="en-US"/>
          </a:p>
        </p:txBody>
      </p:sp>
    </p:spTree>
    <p:extLst>
      <p:ext uri="{BB962C8B-B14F-4D97-AF65-F5344CB8AC3E}">
        <p14:creationId xmlns:p14="http://schemas.microsoft.com/office/powerpoint/2010/main" val="429246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Reliable automated identification and classification of these question statements would open the door to many interesting new text mining applications, like finding open questions relevant to a set of experimental results, or quickly surveying a new area of research.   Here I present results that show it is possible for people to agree on what counts as a question, as well as to classify questions into useful categories. </a:t>
            </a:r>
          </a:p>
          <a:p>
            <a:endParaRPr lang="en-US" dirty="0"/>
          </a:p>
          <a:p>
            <a:endParaRPr lang="en-US" dirty="0"/>
          </a:p>
          <a:p>
            <a:r>
              <a:rPr lang="en-US" dirty="0"/>
              <a:t>The future in some senses, but really these exists in the literature.</a:t>
            </a:r>
          </a:p>
          <a:p>
            <a:endParaRPr lang="en-US" dirty="0"/>
          </a:p>
          <a:p>
            <a:endParaRPr lang="en-US" dirty="0"/>
          </a:p>
          <a:p>
            <a:pPr marL="0" indent="0">
              <a:buNone/>
            </a:pPr>
            <a:r>
              <a:rPr lang="en-US" dirty="0"/>
              <a:t>What we could do if we had these:</a:t>
            </a:r>
          </a:p>
          <a:p>
            <a:pPr marL="514350" indent="-514350">
              <a:buFont typeface="+mj-lt"/>
              <a:buAutoNum type="arabicPeriod"/>
            </a:pPr>
            <a:r>
              <a:rPr lang="en-US" dirty="0"/>
              <a:t>Survey the literature – timeline based on questions not just answers and what we did – more true to the scientific endeavor – not meant to be able to read this</a:t>
            </a:r>
          </a:p>
          <a:p>
            <a:pPr marL="514350" indent="-514350">
              <a:buFont typeface="+mj-lt"/>
              <a:buAutoNum type="arabicPeriod"/>
            </a:pPr>
            <a:r>
              <a:rPr lang="en-US" dirty="0"/>
              <a:t>Use all the NLP information extraction outputs to see if we can find new knowledge (a new form of literature-based discovery)</a:t>
            </a:r>
          </a:p>
          <a:p>
            <a:pPr marL="514350" indent="-514350">
              <a:buFont typeface="+mj-lt"/>
              <a:buAutoNum type="arabicPeriod"/>
            </a:pPr>
            <a:r>
              <a:rPr lang="en-US" dirty="0"/>
              <a:t>Linguistically interesting – formalize and understand epistemics</a:t>
            </a:r>
          </a:p>
          <a:p>
            <a:endParaRPr lang="en-US" dirty="0"/>
          </a:p>
          <a:p>
            <a:endParaRPr lang="en-US" dirty="0"/>
          </a:p>
          <a:p>
            <a:r>
              <a:rPr lang="en-US" dirty="0"/>
              <a:t>Interesting in itself: for new people + review articles + stakeholders (how questions change over time)</a:t>
            </a:r>
          </a:p>
          <a:p>
            <a:endParaRPr lang="en-US" dirty="0"/>
          </a:p>
          <a:p>
            <a:r>
              <a:rPr lang="en-US" dirty="0"/>
              <a:t>Larry’s comments: </a:t>
            </a:r>
            <a:r>
              <a:rPr lang="en-US" sz="1200" b="0" i="0" u="none" strike="noStrike" kern="1200" dirty="0">
                <a:solidFill>
                  <a:schemeClr val="tx1"/>
                </a:solidFill>
                <a:effectLst/>
                <a:latin typeface="+mn-lt"/>
                <a:ea typeface="+mn-ea"/>
                <a:cs typeface="+mn-cs"/>
              </a:rPr>
              <a:t>Slides 1-3. I think you need to start with a clearer motivation and problem statement.   Something like:  There are many questions, that is, statements of currently unknown but desirable knowledge, in the scientific literature.  Reliable automated identification and classification of these question statements would open the door to many interesting new text mining applications, like finding open questions relevant to a set of experimental results, or quickly surveying a new area of research.   Here I present results that show it is possible for people to agree on what counts as a question, as well as to classify questions into useful categories. </a:t>
            </a:r>
            <a:endParaRPr lang="en-US" dirty="0"/>
          </a:p>
          <a:p>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1</a:t>
            </a:fld>
            <a:endParaRPr lang="en-US"/>
          </a:p>
        </p:txBody>
      </p:sp>
    </p:spTree>
    <p:extLst>
      <p:ext uri="{BB962C8B-B14F-4D97-AF65-F5344CB8AC3E}">
        <p14:creationId xmlns:p14="http://schemas.microsoft.com/office/powerpoint/2010/main" val="352910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future in some senses, but really these exists in the literature.</a:t>
            </a:r>
          </a:p>
          <a:p>
            <a:endParaRPr lang="en-US" dirty="0"/>
          </a:p>
          <a:p>
            <a:endParaRPr lang="en-US" dirty="0"/>
          </a:p>
          <a:p>
            <a:pPr marL="0" indent="0">
              <a:buNone/>
            </a:pPr>
            <a:r>
              <a:rPr lang="en-US" dirty="0"/>
              <a:t>What we could do if we had these:</a:t>
            </a:r>
          </a:p>
          <a:p>
            <a:pPr marL="514350" indent="-514350">
              <a:buFont typeface="+mj-lt"/>
              <a:buAutoNum type="arabicPeriod"/>
            </a:pPr>
            <a:r>
              <a:rPr lang="en-US" dirty="0"/>
              <a:t>Survey the literature – timeline based on questions not just answers and what we did – more true to the scientific endeavor – not meant to be able to read this</a:t>
            </a:r>
          </a:p>
          <a:p>
            <a:pPr marL="514350" indent="-514350">
              <a:buFont typeface="+mj-lt"/>
              <a:buAutoNum type="arabicPeriod"/>
            </a:pPr>
            <a:r>
              <a:rPr lang="en-US" dirty="0"/>
              <a:t>Use all the NLP information extraction outputs to see if we can find new knowledge (a new form of literature-based discovery)</a:t>
            </a:r>
          </a:p>
          <a:p>
            <a:pPr marL="514350" indent="-514350">
              <a:buFont typeface="+mj-lt"/>
              <a:buAutoNum type="arabicPeriod"/>
            </a:pPr>
            <a:r>
              <a:rPr lang="en-US" dirty="0"/>
              <a:t>Linguistically interesting – formalize and understand epistemics</a:t>
            </a:r>
          </a:p>
          <a:p>
            <a:endParaRPr lang="en-US" dirty="0"/>
          </a:p>
          <a:p>
            <a:endParaRPr lang="en-US" dirty="0"/>
          </a:p>
          <a:p>
            <a:r>
              <a:rPr lang="en-US" dirty="0"/>
              <a:t>Interesting in itself: for new people + review articles + stakeholders (how questions change over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Larry’s comments: </a:t>
            </a:r>
            <a:r>
              <a:rPr lang="en-US" sz="1200" b="0" i="0" u="none" strike="noStrike" kern="1200" dirty="0">
                <a:solidFill>
                  <a:schemeClr val="tx1"/>
                </a:solidFill>
                <a:effectLst/>
                <a:latin typeface="+mn-lt"/>
                <a:ea typeface="+mn-ea"/>
                <a:cs typeface="+mn-cs"/>
              </a:rPr>
              <a:t>Slides 1-3. I think you need to start with a clearer motivation and problem statement.   Something like:  There are many questions, that is, statements of currently unknown but desirable knowledge, in the scientific literature.  Reliable automated identification and classification of these question statements would open the door to many interesting new text mining applications, like finding open questions relevant to a set of experimental results, or quickly surveying a new area of research.   Here I present results that show it is possible for people to agree on what counts as a question, as well as to classify questions into useful categories.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2</a:t>
            </a:fld>
            <a:endParaRPr lang="en-US"/>
          </a:p>
        </p:txBody>
      </p:sp>
    </p:spTree>
    <p:extLst>
      <p:ext uri="{BB962C8B-B14F-4D97-AF65-F5344CB8AC3E}">
        <p14:creationId xmlns:p14="http://schemas.microsoft.com/office/powerpoint/2010/main" val="12321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 is full of unknowns and not only does it exist but it also is important and truly what scientists care about!</a:t>
            </a:r>
          </a:p>
          <a:p>
            <a:r>
              <a:rPr lang="en-US" dirty="0"/>
              <a:t>Also we want to put these genes and taxonomies in a context to be able to understand what is being extracted. For databases we want to ensure we keep only facts or what is known, and not known unknowns. But these exists and we care about them and we don’t want to discard them… so what do we do with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Goal</a:t>
            </a:r>
            <a:r>
              <a:rPr lang="en-US" sz="1200" dirty="0"/>
              <a:t>: To classify and characterize known unknowns in the literature. And think about the literature in terms of its known unknowns, instead of its knowns.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TURN THESE KNOWN UNKNOWNS INTO GOALS FOR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Larry’s comments: </a:t>
            </a:r>
            <a:r>
              <a:rPr lang="en-US" sz="1200" b="0" i="0" u="none" strike="noStrike" kern="1200" dirty="0">
                <a:solidFill>
                  <a:schemeClr val="tx1"/>
                </a:solidFill>
                <a:effectLst/>
                <a:latin typeface="+mn-lt"/>
                <a:ea typeface="+mn-ea"/>
                <a:cs typeface="+mn-cs"/>
              </a:rPr>
              <a:t>Slides 1-3. I think you need to start with a clearer motivation and problem statement.   Something like:  There are many questions, that is, statements of currently unknown but desirable knowledge, in the scientific literature.  Reliable automated identification and classification of these question statements would open the door to many interesting new text mining applications, like finding open questions relevant to a set of experimental results, or quickly surveying a new area of research.   Here I present results that show it is possible for people to agree on what counts as a question, as well as to classify questions into useful categories. </a:t>
            </a:r>
            <a:endParaRPr lang="en-US" dirty="0"/>
          </a:p>
          <a:p>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3</a:t>
            </a:fld>
            <a:endParaRPr lang="en-US"/>
          </a:p>
        </p:txBody>
      </p:sp>
    </p:spTree>
    <p:extLst>
      <p:ext uri="{BB962C8B-B14F-4D97-AF65-F5344CB8AC3E}">
        <p14:creationId xmlns:p14="http://schemas.microsoft.com/office/powerpoint/2010/main" val="199392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 is full of unknowns and not only does it exist but it also is important and truly what scientists care about!</a:t>
            </a:r>
          </a:p>
          <a:p>
            <a:r>
              <a:rPr lang="en-US" dirty="0"/>
              <a:t>Also we want to put these genes and taxonomies in a context to be able to understand what is being extracted. For databases we want to ensure we keep only facts or what is known, and not known unknowns. But these exists and we care about them and we don’t want to discard them… so what do we do with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Goal</a:t>
            </a:r>
            <a:r>
              <a:rPr lang="en-US" sz="1200" dirty="0"/>
              <a:t>: To classify and characterize known unknowns in the literature. And think about the literature in terms of its known unknowns, instead of its knowns.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TURN THESE KNOWN UNKNOWNS INTO GOALS FOR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For example, looking at the last sentence it says: these results suggest that </a:t>
            </a:r>
            <a:r>
              <a:rPr lang="en-US" dirty="0" err="1"/>
              <a:t>Acdp</a:t>
            </a:r>
            <a:r>
              <a:rPr lang="en-US" dirty="0"/>
              <a:t> is probably a family of proteins involved in ion transport in mammalian cells. The known unknown would be: there is some evidence that </a:t>
            </a:r>
            <a:r>
              <a:rPr lang="en-US" dirty="0" err="1"/>
              <a:t>Acdp</a:t>
            </a:r>
            <a:r>
              <a:rPr lang="en-US" dirty="0"/>
              <a:t> is most likely a family of proteins involved in ion transport in mammalian cells. The goal then is to find more evidence that </a:t>
            </a:r>
            <a:r>
              <a:rPr lang="en-US" dirty="0" err="1"/>
              <a:t>Acdp</a:t>
            </a:r>
            <a:r>
              <a:rPr lang="en-US" dirty="0"/>
              <a:t> is a family of proteins involved in ion transport in mammalian cells.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Larry’s comments: </a:t>
            </a:r>
            <a:r>
              <a:rPr lang="en-US" sz="1200" b="0" i="0" u="none" strike="noStrike" kern="1200" dirty="0">
                <a:solidFill>
                  <a:schemeClr val="tx1"/>
                </a:solidFill>
                <a:effectLst/>
                <a:latin typeface="+mn-lt"/>
                <a:ea typeface="+mn-ea"/>
                <a:cs typeface="+mn-cs"/>
              </a:rPr>
              <a:t>Slides 1-3. I think you need to start with a clearer motivation and problem statement.   Something like:  There are many questions, that is, statements of currently unknown but desirable knowledge, in the scientific literature.  Reliable automated identification and classification of these question statements would open the door to many interesting new text mining applications, like finding open questions relevant to a set of experimental results, or quickly surveying a new area of research.   Here I present results that show it is possible for people to agree on what counts as a question, as well as to classify questions into useful categories.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4</a:t>
            </a:fld>
            <a:endParaRPr lang="en-US"/>
          </a:p>
        </p:txBody>
      </p:sp>
    </p:spTree>
    <p:extLst>
      <p:ext uri="{BB962C8B-B14F-4D97-AF65-F5344CB8AC3E}">
        <p14:creationId xmlns:p14="http://schemas.microsoft.com/office/powerpoint/2010/main" val="34140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Annotation guidelines include 8 page introduction to task and information. </a:t>
            </a:r>
          </a:p>
          <a:p>
            <a:endParaRPr lang="en-US" dirty="0"/>
          </a:p>
          <a:p>
            <a:r>
              <a:rPr lang="en-US" dirty="0"/>
              <a:t>200+ pages of examples per lexical cue – took a long time to go through (gathered 150 sentences randomly for each cue from PMCOA) – manually reviewed for both positive and negative examples. If no negative example in 150, then no negatives included. If no positive examples then either excluded or deemed rare depending on lexical cue.</a:t>
            </a:r>
          </a:p>
          <a:p>
            <a:endParaRPr lang="en-US" dirty="0"/>
          </a:p>
          <a:p>
            <a:r>
              <a:rPr lang="en-US" dirty="0"/>
              <a:t>The categories help determine what stage of research the known unknown is in and where it needs to go. Further categories are more details and nuanced.</a:t>
            </a:r>
          </a:p>
          <a:p>
            <a:endParaRPr lang="en-US" dirty="0"/>
          </a:p>
          <a:p>
            <a:r>
              <a:rPr lang="en-US" dirty="0"/>
              <a:t>Larry’s comments: </a:t>
            </a:r>
            <a:r>
              <a:rPr lang="en-US" sz="1200" b="0" i="0" u="none" strike="noStrike" kern="1200" dirty="0">
                <a:solidFill>
                  <a:schemeClr val="tx1"/>
                </a:solidFill>
                <a:effectLst/>
                <a:latin typeface="+mn-lt"/>
                <a:ea typeface="+mn-ea"/>
                <a:cs typeface="+mn-cs"/>
              </a:rPr>
              <a:t>Slide 4-5. Would be helpful to explain why knowing which category a question is in would be useful to someone.</a:t>
            </a:r>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5</a:t>
            </a:fld>
            <a:endParaRPr lang="en-US"/>
          </a:p>
        </p:txBody>
      </p:sp>
    </p:spTree>
    <p:extLst>
      <p:ext uri="{BB962C8B-B14F-4D97-AF65-F5344CB8AC3E}">
        <p14:creationId xmlns:p14="http://schemas.microsoft.com/office/powerpoint/2010/main" val="223856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Annotation guidelines include 8 page introduction to task and information. </a:t>
            </a:r>
          </a:p>
          <a:p>
            <a:endParaRPr lang="en-US" dirty="0"/>
          </a:p>
          <a:p>
            <a:r>
              <a:rPr lang="en-US" dirty="0"/>
              <a:t>200+ pages of examples per lexical cue – took a long time to go through (gathered 150 sentences randomly for each cue from PMCOA) – manually reviewed for both positive and negative examples. If no negative example in 150, then no negatives included. If no positive examples then either excluded or deemed rare depending on lexical cue.</a:t>
            </a:r>
          </a:p>
          <a:p>
            <a:endParaRPr lang="en-US" dirty="0"/>
          </a:p>
          <a:p>
            <a:r>
              <a:rPr lang="en-US" dirty="0"/>
              <a:t>The categories help determine what stage of research the known unknown is in and where it needs to go. Further categories are more details and nuanced.</a:t>
            </a:r>
          </a:p>
          <a:p>
            <a:endParaRPr lang="en-US" dirty="0"/>
          </a:p>
          <a:p>
            <a:r>
              <a:rPr lang="en-US" dirty="0"/>
              <a:t>Larry’s comments: </a:t>
            </a:r>
            <a:r>
              <a:rPr lang="en-US" sz="1200" b="0" i="0" u="none" strike="noStrike" kern="1200" dirty="0">
                <a:solidFill>
                  <a:schemeClr val="tx1"/>
                </a:solidFill>
                <a:effectLst/>
                <a:latin typeface="+mn-lt"/>
                <a:ea typeface="+mn-ea"/>
                <a:cs typeface="+mn-cs"/>
              </a:rPr>
              <a:t>Slide 4-5. Would be helpful to explain why knowing which category a question is in would be useful to someone.</a:t>
            </a:r>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6</a:t>
            </a:fld>
            <a:endParaRPr lang="en-US"/>
          </a:p>
        </p:txBody>
      </p:sp>
    </p:spTree>
    <p:extLst>
      <p:ext uri="{BB962C8B-B14F-4D97-AF65-F5344CB8AC3E}">
        <p14:creationId xmlns:p14="http://schemas.microsoft.com/office/powerpoint/2010/main" val="214979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Syntactic cues, clearer procedure for annotating (trusting your gut reaction first), attention to detail</a:t>
            </a:r>
          </a:p>
          <a:p>
            <a:endParaRPr lang="en-US" dirty="0"/>
          </a:p>
          <a:p>
            <a:endParaRPr lang="en-US" dirty="0"/>
          </a:p>
          <a:p>
            <a:r>
              <a:rPr lang="en-US" dirty="0"/>
              <a:t>Larry’s comment: </a:t>
            </a:r>
            <a:r>
              <a:rPr lang="en-US" sz="1200" b="0" i="0" u="none" strike="noStrike" kern="1200" dirty="0">
                <a:solidFill>
                  <a:schemeClr val="tx1"/>
                </a:solidFill>
                <a:effectLst/>
                <a:latin typeface="+mn-lt"/>
                <a:ea typeface="+mn-ea"/>
                <a:cs typeface="+mn-cs"/>
              </a:rPr>
              <a:t>Slide 6.  Lesson of these results is that we need better guidelines about span selection, perhaps using syntactic cues.  What else do you plan to do to get IAA up?</a:t>
            </a:r>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7</a:t>
            </a:fld>
            <a:endParaRPr lang="en-US"/>
          </a:p>
        </p:txBody>
      </p:sp>
    </p:spTree>
    <p:extLst>
      <p:ext uri="{BB962C8B-B14F-4D97-AF65-F5344CB8AC3E}">
        <p14:creationId xmlns:p14="http://schemas.microsoft.com/office/powerpoint/2010/main" val="411854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Weighted averages = weighted by support</a:t>
            </a:r>
          </a:p>
          <a:p>
            <a:r>
              <a:rPr lang="en-US" dirty="0"/>
              <a:t>Naïve Bayes algorithm using the 736 annotated abstracts to create the taxonomy</a:t>
            </a:r>
          </a:p>
          <a:p>
            <a:r>
              <a:rPr lang="en-US" dirty="0"/>
              <a:t>Binary task: if has the cue is the not since it is automatically not ignorance without the cue.</a:t>
            </a:r>
          </a:p>
          <a:p>
            <a:r>
              <a:rPr lang="en-US" dirty="0"/>
              <a:t>Need more examples – better classification with more examples.</a:t>
            </a:r>
          </a:p>
          <a:p>
            <a:endParaRPr lang="en-US" dirty="0"/>
          </a:p>
          <a:p>
            <a:r>
              <a:rPr lang="en-US" dirty="0"/>
              <a:t>Must have lexical cues in it to start and be inputted into my algorithm. If no lexical cue then automatically not known unknown</a:t>
            </a:r>
          </a:p>
          <a:p>
            <a:endParaRPr lang="en-US" dirty="0"/>
          </a:p>
          <a:p>
            <a:r>
              <a:rPr lang="en-US" dirty="0"/>
              <a:t>Larry’s comment: </a:t>
            </a:r>
            <a:r>
              <a:rPr lang="en-US" sz="1200" b="0" i="0" u="none" strike="noStrike" kern="1200" dirty="0">
                <a:solidFill>
                  <a:schemeClr val="tx1"/>
                </a:solidFill>
                <a:effectLst/>
                <a:latin typeface="+mn-lt"/>
                <a:ea typeface="+mn-ea"/>
                <a:cs typeface="+mn-cs"/>
              </a:rPr>
              <a:t>Slide 7.  Might say that more sophisticated discrimination approaches than </a:t>
            </a:r>
            <a:r>
              <a:rPr lang="en-US" sz="1200" b="0" i="0" u="none" strike="noStrike" kern="1200" dirty="0" err="1">
                <a:solidFill>
                  <a:schemeClr val="tx1"/>
                </a:solidFill>
                <a:effectLst/>
                <a:latin typeface="+mn-lt"/>
                <a:ea typeface="+mn-ea"/>
                <a:cs typeface="+mn-cs"/>
              </a:rPr>
              <a:t>nb</a:t>
            </a:r>
            <a:r>
              <a:rPr lang="en-US" sz="1200" b="0" i="0" u="none" strike="noStrike" kern="1200" dirty="0">
                <a:solidFill>
                  <a:schemeClr val="tx1"/>
                </a:solidFill>
                <a:effectLst/>
                <a:latin typeface="+mn-lt"/>
                <a:ea typeface="+mn-ea"/>
                <a:cs typeface="+mn-cs"/>
              </a:rPr>
              <a:t> might give better performance.</a:t>
            </a:r>
            <a:endParaRPr lang="en-US" dirty="0"/>
          </a:p>
        </p:txBody>
      </p:sp>
      <p:sp>
        <p:nvSpPr>
          <p:cNvPr id="4" name="Slide Number Placeholder 3"/>
          <p:cNvSpPr>
            <a:spLocks noGrp="1"/>
          </p:cNvSpPr>
          <p:nvPr>
            <p:ph type="sldNum" sz="quarter" idx="5"/>
          </p:nvPr>
        </p:nvSpPr>
        <p:spPr/>
        <p:txBody>
          <a:bodyPr/>
          <a:lstStyle/>
          <a:p>
            <a:fld id="{70CB61F6-88F1-EE43-AC92-D338D72087E1}" type="slidenum">
              <a:rPr lang="en-US" smtClean="0"/>
              <a:t>8</a:t>
            </a:fld>
            <a:endParaRPr lang="en-US"/>
          </a:p>
        </p:txBody>
      </p:sp>
    </p:spTree>
    <p:extLst>
      <p:ext uri="{BB962C8B-B14F-4D97-AF65-F5344CB8AC3E}">
        <p14:creationId xmlns:p14="http://schemas.microsoft.com/office/powerpoint/2010/main" val="294411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6310-A577-664A-8C82-13EF8D375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675F22-834C-4943-91AC-E3EEBCCE3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8C4E3-7F54-3B49-9D18-265B48CEF4FC}"/>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068F5F29-91BE-8E43-B8B0-50C4D791B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A9841-C108-D240-9282-23F04C1192F5}"/>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330552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D89B-7BA8-9842-B937-06C07FFCC9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3ADFD-27EA-1C42-904E-87161FF0F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40A8-CB41-2E48-87A5-D29DC74E2FD2}"/>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3923134F-CE49-C94B-AEC1-96F83BC48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1C943-A331-D040-B451-4CABA965B0C4}"/>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349531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611BA-879C-EB4B-9955-156D31DEA4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ED38C2-9944-C448-B88A-61E7200E6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6F1E5-3F68-3143-BB20-EBC79F8FF983}"/>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8296B0D3-15B5-B746-840B-B3638810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4DAE5-FA8F-E349-9D58-C8904885CA3C}"/>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117631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646E-4633-4F4A-988E-7D4A4DED6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2F7EC-94F7-E742-B3EC-777EC25C9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59896-851E-4D44-88F7-28BDD39B136F}"/>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FD5A4346-5318-8146-98C5-51ECE4D25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DB058-8900-9341-9C88-38381491CE2A}"/>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266595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2D45-4446-A641-BFDC-33418313D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CF2D08-C91F-CC44-BBD1-69B4D56CA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BBFDB-9333-4A45-8D8C-65590B1FDF55}"/>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9D846373-1C6A-614B-A8AE-751FDB1E5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3CF6E-02D1-E545-84D9-7B686E2A8C2F}"/>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295801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E27D-C173-FE47-B1F6-9F012668A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76ECE-6CAC-6E4C-9E7B-4CAE2D5E7B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C872A-49FB-654D-B505-7B5C73768D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008BC-FD36-DF4D-BBB8-35C51016E03F}"/>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6" name="Footer Placeholder 5">
            <a:extLst>
              <a:ext uri="{FF2B5EF4-FFF2-40B4-BE49-F238E27FC236}">
                <a16:creationId xmlns:a16="http://schemas.microsoft.com/office/drawing/2014/main" id="{61FEAC3C-B679-8147-8B2B-EC0E89BF5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65F52-CCC0-0849-B818-D6DEC7620319}"/>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387593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BDE8-6650-9B42-922A-67E02C7095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D81685-55E0-EC4E-969E-6B10A97A5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21CFD-320F-8845-88F2-2E0691DF5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A8A93-2217-7C42-B898-7F34334B3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7ECC8-7D65-734A-8D74-56DA43A639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7CD8AD-B748-C140-A89A-C310C4A4DEBB}"/>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8" name="Footer Placeholder 7">
            <a:extLst>
              <a:ext uri="{FF2B5EF4-FFF2-40B4-BE49-F238E27FC236}">
                <a16:creationId xmlns:a16="http://schemas.microsoft.com/office/drawing/2014/main" id="{F80D9118-6D51-844E-82F6-63D3802347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4E268A-3559-D342-BBD1-09EADAE51C59}"/>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163578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829E-1EBA-1745-A241-6B6911FEC6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9ED32-0713-134F-9DF3-2433C21B330D}"/>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4" name="Footer Placeholder 3">
            <a:extLst>
              <a:ext uri="{FF2B5EF4-FFF2-40B4-BE49-F238E27FC236}">
                <a16:creationId xmlns:a16="http://schemas.microsoft.com/office/drawing/2014/main" id="{B3EC630C-4A3F-D64E-A75A-B74BE93AA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0BA646-4CB4-FF49-A0B3-4915C6F8A8BD}"/>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390813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CE70F-0F89-F940-8EBD-1A6D500FFB72}"/>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3" name="Footer Placeholder 2">
            <a:extLst>
              <a:ext uri="{FF2B5EF4-FFF2-40B4-BE49-F238E27FC236}">
                <a16:creationId xmlns:a16="http://schemas.microsoft.com/office/drawing/2014/main" id="{65EC51FE-6110-264F-A457-D5A3ADE966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62AA51-80A7-4244-BF93-8CFE0FFA30B6}"/>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71676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6DFE-BDB9-1344-A4EE-7EBBD3CBE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BA156D-BA66-024E-8C8F-3068B144C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0CA2D-0383-0642-B0DE-B30DB8EA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06699-D393-CD41-92B9-FA2FC8274AE9}"/>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6" name="Footer Placeholder 5">
            <a:extLst>
              <a:ext uri="{FF2B5EF4-FFF2-40B4-BE49-F238E27FC236}">
                <a16:creationId xmlns:a16="http://schemas.microsoft.com/office/drawing/2014/main" id="{FD8C9D4A-B658-4C41-9E45-13185B996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175F6-9DED-F141-8D62-207D2EC0F6A3}"/>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17652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0893-CA2F-834D-AE68-DE659D7E3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489DC-B16E-2F4D-8AE2-AEE3C7132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F8DFAE-24DC-AB40-8242-34043F429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29273-1029-3E41-85FC-423DCC307F19}"/>
              </a:ext>
            </a:extLst>
          </p:cNvPr>
          <p:cNvSpPr>
            <a:spLocks noGrp="1"/>
          </p:cNvSpPr>
          <p:nvPr>
            <p:ph type="dt" sz="half" idx="10"/>
          </p:nvPr>
        </p:nvSpPr>
        <p:spPr/>
        <p:txBody>
          <a:bodyPr/>
          <a:lstStyle/>
          <a:p>
            <a:fld id="{0EED98EA-6655-154E-A392-BC8C1BABD166}" type="datetimeFigureOut">
              <a:rPr lang="en-US" smtClean="0"/>
              <a:t>12/5/2019</a:t>
            </a:fld>
            <a:endParaRPr lang="en-US"/>
          </a:p>
        </p:txBody>
      </p:sp>
      <p:sp>
        <p:nvSpPr>
          <p:cNvPr id="6" name="Footer Placeholder 5">
            <a:extLst>
              <a:ext uri="{FF2B5EF4-FFF2-40B4-BE49-F238E27FC236}">
                <a16:creationId xmlns:a16="http://schemas.microsoft.com/office/drawing/2014/main" id="{7F1E704C-9F43-7F46-BF25-A86692773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F5E06-0554-DA43-83DF-529041FCDEB7}"/>
              </a:ext>
            </a:extLst>
          </p:cNvPr>
          <p:cNvSpPr>
            <a:spLocks noGrp="1"/>
          </p:cNvSpPr>
          <p:nvPr>
            <p:ph type="sldNum" sz="quarter" idx="12"/>
          </p:nvPr>
        </p:nvSpPr>
        <p:spPr/>
        <p:txBody>
          <a:bodyPr/>
          <a:lstStyle/>
          <a:p>
            <a:fld id="{1CA817CA-D60A-ED41-AE6C-FA47BE4C3E44}" type="slidenum">
              <a:rPr lang="en-US" smtClean="0"/>
              <a:t>‹#›</a:t>
            </a:fld>
            <a:endParaRPr lang="en-US"/>
          </a:p>
        </p:txBody>
      </p:sp>
    </p:spTree>
    <p:extLst>
      <p:ext uri="{BB962C8B-B14F-4D97-AF65-F5344CB8AC3E}">
        <p14:creationId xmlns:p14="http://schemas.microsoft.com/office/powerpoint/2010/main" val="375120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FECD5-A0F9-724B-9880-BCBADAA53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993519-96BE-8241-A1A4-CFF9EC17B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A9195-61A4-7B41-BE71-E4EDCAD32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D98EA-6655-154E-A392-BC8C1BABD166}" type="datetimeFigureOut">
              <a:rPr lang="en-US" smtClean="0"/>
              <a:t>12/5/2019</a:t>
            </a:fld>
            <a:endParaRPr lang="en-US"/>
          </a:p>
        </p:txBody>
      </p:sp>
      <p:sp>
        <p:nvSpPr>
          <p:cNvPr id="5" name="Footer Placeholder 4">
            <a:extLst>
              <a:ext uri="{FF2B5EF4-FFF2-40B4-BE49-F238E27FC236}">
                <a16:creationId xmlns:a16="http://schemas.microsoft.com/office/drawing/2014/main" id="{857B9B4F-1AF8-3142-8FD4-B984748E1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A272C-01DB-6A4B-AC5D-D36522E20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817CA-D60A-ED41-AE6C-FA47BE4C3E44}" type="slidenum">
              <a:rPr lang="en-US" smtClean="0"/>
              <a:t>‹#›</a:t>
            </a:fld>
            <a:endParaRPr lang="en-US"/>
          </a:p>
        </p:txBody>
      </p:sp>
    </p:spTree>
    <p:extLst>
      <p:ext uri="{BB962C8B-B14F-4D97-AF65-F5344CB8AC3E}">
        <p14:creationId xmlns:p14="http://schemas.microsoft.com/office/powerpoint/2010/main" val="6074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58C2-6069-0E45-8107-17B27E409662}"/>
              </a:ext>
            </a:extLst>
          </p:cNvPr>
          <p:cNvSpPr>
            <a:spLocks noGrp="1"/>
          </p:cNvSpPr>
          <p:nvPr>
            <p:ph type="ctrTitle"/>
          </p:nvPr>
        </p:nvSpPr>
        <p:spPr>
          <a:xfrm>
            <a:off x="247788" y="0"/>
            <a:ext cx="4163878" cy="3076011"/>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t>How to annotate what we don’t know</a:t>
            </a:r>
          </a:p>
        </p:txBody>
      </p:sp>
      <p:sp>
        <p:nvSpPr>
          <p:cNvPr id="4" name="TextBox 3">
            <a:extLst>
              <a:ext uri="{FF2B5EF4-FFF2-40B4-BE49-F238E27FC236}">
                <a16:creationId xmlns:a16="http://schemas.microsoft.com/office/drawing/2014/main" id="{A882471F-0737-7C40-AEDD-752A6783C1CA}"/>
              </a:ext>
            </a:extLst>
          </p:cNvPr>
          <p:cNvSpPr txBox="1"/>
          <p:nvPr/>
        </p:nvSpPr>
        <p:spPr>
          <a:xfrm>
            <a:off x="-10495" y="3328468"/>
            <a:ext cx="359994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Acknowledgements:</a:t>
            </a:r>
          </a:p>
          <a:p>
            <a:pPr marL="285750" indent="-285750">
              <a:buFont typeface="Arial" panose="020B0604020202020204" pitchFamily="34" charset="0"/>
              <a:buChar char="•"/>
            </a:pPr>
            <a:r>
              <a:rPr lang="en-US" dirty="0"/>
              <a:t>Larry Hunter (Advisor)</a:t>
            </a:r>
          </a:p>
          <a:p>
            <a:pPr marL="285750" indent="-285750">
              <a:buFont typeface="Arial" panose="020B0604020202020204" pitchFamily="34" charset="0"/>
              <a:buChar char="•"/>
            </a:pPr>
            <a:r>
              <a:rPr lang="en-US" dirty="0"/>
              <a:t>Sonia Leach (Advisor)</a:t>
            </a:r>
          </a:p>
          <a:p>
            <a:pPr marL="285750" indent="-285750">
              <a:buFont typeface="Arial" panose="020B0604020202020204" pitchFamily="34" charset="0"/>
              <a:buChar char="•"/>
            </a:pPr>
            <a:r>
              <a:rPr lang="en-US" dirty="0"/>
              <a:t>Michael Bada</a:t>
            </a:r>
          </a:p>
          <a:p>
            <a:pPr marL="285750" indent="-285750">
              <a:buFont typeface="Arial" panose="020B0604020202020204" pitchFamily="34" charset="0"/>
              <a:buChar char="•"/>
            </a:pPr>
            <a:r>
              <a:rPr lang="en-US" dirty="0"/>
              <a:t>Tiffany Callahan</a:t>
            </a:r>
          </a:p>
          <a:p>
            <a:pPr marL="285750" indent="-285750">
              <a:buFont typeface="Arial" panose="020B0604020202020204" pitchFamily="34" charset="0"/>
              <a:buChar char="•"/>
            </a:pPr>
            <a:r>
              <a:rPr lang="en-US" dirty="0"/>
              <a:t>Kevin Cohen</a:t>
            </a:r>
          </a:p>
          <a:p>
            <a:pPr marL="285750" indent="-285750">
              <a:buFont typeface="Arial" panose="020B0604020202020204" pitchFamily="34" charset="0"/>
              <a:buChar char="•"/>
            </a:pPr>
            <a:r>
              <a:rPr lang="en-US" dirty="0"/>
              <a:t>William Baumgartner</a:t>
            </a:r>
          </a:p>
          <a:p>
            <a:pPr marL="285750" indent="-285750">
              <a:buFont typeface="Arial" panose="020B0604020202020204" pitchFamily="34" charset="0"/>
              <a:buChar char="•"/>
            </a:pPr>
            <a:r>
              <a:rPr lang="en-US" dirty="0"/>
              <a:t>Elizabeth White</a:t>
            </a:r>
          </a:p>
          <a:p>
            <a:pPr marL="285750" indent="-285750">
              <a:buFont typeface="Arial" panose="020B0604020202020204" pitchFamily="34" charset="0"/>
              <a:buChar char="•"/>
            </a:pPr>
            <a:r>
              <a:rPr lang="en-US" dirty="0"/>
              <a:t>Emily Dunne</a:t>
            </a:r>
          </a:p>
          <a:p>
            <a:r>
              <a:rPr lang="en-US" b="1" dirty="0"/>
              <a:t>Funding</a:t>
            </a:r>
            <a:r>
              <a:rPr lang="en-US" dirty="0"/>
              <a:t>: NLM Training Grant</a:t>
            </a:r>
            <a:br>
              <a:rPr lang="en-US" dirty="0"/>
            </a:br>
            <a:r>
              <a:rPr lang="en-US" dirty="0"/>
              <a:t>(3T15LM009451-12S1)</a:t>
            </a:r>
          </a:p>
        </p:txBody>
      </p:sp>
      <p:sp>
        <p:nvSpPr>
          <p:cNvPr id="5" name="TextBox 4">
            <a:extLst>
              <a:ext uri="{FF2B5EF4-FFF2-40B4-BE49-F238E27FC236}">
                <a16:creationId xmlns:a16="http://schemas.microsoft.com/office/drawing/2014/main" id="{AAE0C4E9-F855-984D-AB12-29ADCC32EB7E}"/>
              </a:ext>
            </a:extLst>
          </p:cNvPr>
          <p:cNvSpPr txBox="1"/>
          <p:nvPr/>
        </p:nvSpPr>
        <p:spPr>
          <a:xfrm>
            <a:off x="-15498" y="6467789"/>
            <a:ext cx="469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a:t>Contact</a:t>
            </a:r>
            <a:r>
              <a:rPr lang="en-US" sz="2000" dirty="0"/>
              <a:t>: </a:t>
            </a:r>
            <a:r>
              <a:rPr lang="en-US" sz="2000" dirty="0" err="1"/>
              <a:t>Mayla.Boguslav@CUAnschutz.edu</a:t>
            </a:r>
            <a:endParaRPr lang="en-US" sz="2000" dirty="0"/>
          </a:p>
        </p:txBody>
      </p:sp>
      <p:pic>
        <p:nvPicPr>
          <p:cNvPr id="9" name="Content Placeholder 6">
            <a:extLst>
              <a:ext uri="{FF2B5EF4-FFF2-40B4-BE49-F238E27FC236}">
                <a16:creationId xmlns:a16="http://schemas.microsoft.com/office/drawing/2014/main" id="{369CBCC2-268B-954C-A8F6-16BAD69EAD16}"/>
              </a:ext>
            </a:extLst>
          </p:cNvPr>
          <p:cNvPicPr>
            <a:picLocks noChangeAspect="1"/>
          </p:cNvPicPr>
          <p:nvPr/>
        </p:nvPicPr>
        <p:blipFill>
          <a:blip r:embed="rId3"/>
          <a:stretch>
            <a:fillRect/>
          </a:stretch>
        </p:blipFill>
        <p:spPr>
          <a:xfrm>
            <a:off x="5921014" y="0"/>
            <a:ext cx="6270986" cy="6858000"/>
          </a:xfrm>
          <a:prstGeom prst="rect">
            <a:avLst/>
          </a:prstGeom>
        </p:spPr>
      </p:pic>
      <p:cxnSp>
        <p:nvCxnSpPr>
          <p:cNvPr id="10" name="Straight Arrow Connector 9">
            <a:extLst>
              <a:ext uri="{FF2B5EF4-FFF2-40B4-BE49-F238E27FC236}">
                <a16:creationId xmlns:a16="http://schemas.microsoft.com/office/drawing/2014/main" id="{9DA4BC04-76E6-6141-A533-92DFAF0F5AF0}"/>
              </a:ext>
            </a:extLst>
          </p:cNvPr>
          <p:cNvCxnSpPr>
            <a:cxnSpLocks/>
            <a:stCxn id="2" idx="3"/>
            <a:endCxn id="11" idx="1"/>
          </p:cNvCxnSpPr>
          <p:nvPr/>
        </p:nvCxnSpPr>
        <p:spPr>
          <a:xfrm>
            <a:off x="4411666" y="1538006"/>
            <a:ext cx="1915392" cy="3697672"/>
          </a:xfrm>
          <a:prstGeom prst="straightConnector1">
            <a:avLst/>
          </a:prstGeom>
          <a:ln w="762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93B0E051-788A-8D4E-B6B8-AF4D7034690D}"/>
              </a:ext>
            </a:extLst>
          </p:cNvPr>
          <p:cNvSpPr/>
          <p:nvPr/>
        </p:nvSpPr>
        <p:spPr>
          <a:xfrm>
            <a:off x="6327058" y="4439265"/>
            <a:ext cx="5456903" cy="1592826"/>
          </a:xfrm>
          <a:prstGeom prst="rect">
            <a:avLst/>
          </a:prstGeom>
          <a:noFill/>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924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58C2-6069-0E45-8107-17B27E409662}"/>
              </a:ext>
            </a:extLst>
          </p:cNvPr>
          <p:cNvSpPr>
            <a:spLocks noGrp="1"/>
          </p:cNvSpPr>
          <p:nvPr>
            <p:ph type="ctrTitle"/>
          </p:nvPr>
        </p:nvSpPr>
        <p:spPr>
          <a:xfrm>
            <a:off x="247788" y="0"/>
            <a:ext cx="4163878" cy="3076011"/>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a:t>How to annotate what we don’t know</a:t>
            </a:r>
          </a:p>
        </p:txBody>
      </p:sp>
      <p:sp>
        <p:nvSpPr>
          <p:cNvPr id="4" name="TextBox 3">
            <a:extLst>
              <a:ext uri="{FF2B5EF4-FFF2-40B4-BE49-F238E27FC236}">
                <a16:creationId xmlns:a16="http://schemas.microsoft.com/office/drawing/2014/main" id="{A882471F-0737-7C40-AEDD-752A6783C1CA}"/>
              </a:ext>
            </a:extLst>
          </p:cNvPr>
          <p:cNvSpPr txBox="1"/>
          <p:nvPr/>
        </p:nvSpPr>
        <p:spPr>
          <a:xfrm>
            <a:off x="-10495" y="3328468"/>
            <a:ext cx="359994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Acknowledgements:</a:t>
            </a:r>
          </a:p>
          <a:p>
            <a:pPr marL="285750" indent="-285750">
              <a:buFont typeface="Arial" panose="020B0604020202020204" pitchFamily="34" charset="0"/>
              <a:buChar char="•"/>
            </a:pPr>
            <a:r>
              <a:rPr lang="en-US" dirty="0"/>
              <a:t>Larry Hunter (Advisor)</a:t>
            </a:r>
          </a:p>
          <a:p>
            <a:pPr marL="285750" indent="-285750">
              <a:buFont typeface="Arial" panose="020B0604020202020204" pitchFamily="34" charset="0"/>
              <a:buChar char="•"/>
            </a:pPr>
            <a:r>
              <a:rPr lang="en-US" dirty="0"/>
              <a:t>Sonia Leach (Advisor)</a:t>
            </a:r>
          </a:p>
          <a:p>
            <a:pPr marL="285750" indent="-285750">
              <a:buFont typeface="Arial" panose="020B0604020202020204" pitchFamily="34" charset="0"/>
              <a:buChar char="•"/>
            </a:pPr>
            <a:r>
              <a:rPr lang="en-US" dirty="0"/>
              <a:t>Michael Bada</a:t>
            </a:r>
          </a:p>
          <a:p>
            <a:pPr marL="285750" indent="-285750">
              <a:buFont typeface="Arial" panose="020B0604020202020204" pitchFamily="34" charset="0"/>
              <a:buChar char="•"/>
            </a:pPr>
            <a:r>
              <a:rPr lang="en-US" dirty="0"/>
              <a:t>Tiffany Callahan</a:t>
            </a:r>
          </a:p>
          <a:p>
            <a:pPr marL="285750" indent="-285750">
              <a:buFont typeface="Arial" panose="020B0604020202020204" pitchFamily="34" charset="0"/>
              <a:buChar char="•"/>
            </a:pPr>
            <a:r>
              <a:rPr lang="en-US" dirty="0"/>
              <a:t>Kevin Cohen</a:t>
            </a:r>
          </a:p>
          <a:p>
            <a:pPr marL="285750" indent="-285750">
              <a:buFont typeface="Arial" panose="020B0604020202020204" pitchFamily="34" charset="0"/>
              <a:buChar char="•"/>
            </a:pPr>
            <a:r>
              <a:rPr lang="en-US" dirty="0"/>
              <a:t>William Baumgartner</a:t>
            </a:r>
          </a:p>
          <a:p>
            <a:pPr marL="285750" indent="-285750">
              <a:buFont typeface="Arial" panose="020B0604020202020204" pitchFamily="34" charset="0"/>
              <a:buChar char="•"/>
            </a:pPr>
            <a:r>
              <a:rPr lang="en-US" dirty="0"/>
              <a:t>Elizabeth White</a:t>
            </a:r>
          </a:p>
          <a:p>
            <a:pPr marL="285750" indent="-285750">
              <a:buFont typeface="Arial" panose="020B0604020202020204" pitchFamily="34" charset="0"/>
              <a:buChar char="•"/>
            </a:pPr>
            <a:r>
              <a:rPr lang="en-US" dirty="0"/>
              <a:t>Emily Dunne</a:t>
            </a:r>
          </a:p>
          <a:p>
            <a:r>
              <a:rPr lang="en-US" b="1" dirty="0"/>
              <a:t>Funding</a:t>
            </a:r>
            <a:r>
              <a:rPr lang="en-US" dirty="0"/>
              <a:t>: NLM Training Grant</a:t>
            </a:r>
            <a:br>
              <a:rPr lang="en-US" dirty="0"/>
            </a:br>
            <a:r>
              <a:rPr lang="en-US" dirty="0"/>
              <a:t>(3T15LM009451-12S1)</a:t>
            </a:r>
          </a:p>
        </p:txBody>
      </p:sp>
      <p:sp>
        <p:nvSpPr>
          <p:cNvPr id="5" name="TextBox 4">
            <a:extLst>
              <a:ext uri="{FF2B5EF4-FFF2-40B4-BE49-F238E27FC236}">
                <a16:creationId xmlns:a16="http://schemas.microsoft.com/office/drawing/2014/main" id="{AAE0C4E9-F855-984D-AB12-29ADCC32EB7E}"/>
              </a:ext>
            </a:extLst>
          </p:cNvPr>
          <p:cNvSpPr txBox="1"/>
          <p:nvPr/>
        </p:nvSpPr>
        <p:spPr>
          <a:xfrm>
            <a:off x="-15498" y="6467789"/>
            <a:ext cx="469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a:t>Contact</a:t>
            </a:r>
            <a:r>
              <a:rPr lang="en-US" sz="2000" dirty="0"/>
              <a:t>: </a:t>
            </a:r>
            <a:r>
              <a:rPr lang="en-US" sz="2000" dirty="0" err="1"/>
              <a:t>Mayla.Boguslav@CUAnschutz.edu</a:t>
            </a:r>
            <a:endParaRPr lang="en-US" sz="2000" dirty="0"/>
          </a:p>
        </p:txBody>
      </p:sp>
      <p:pic>
        <p:nvPicPr>
          <p:cNvPr id="9" name="Content Placeholder 6">
            <a:extLst>
              <a:ext uri="{FF2B5EF4-FFF2-40B4-BE49-F238E27FC236}">
                <a16:creationId xmlns:a16="http://schemas.microsoft.com/office/drawing/2014/main" id="{369CBCC2-268B-954C-A8F6-16BAD69EAD16}"/>
              </a:ext>
            </a:extLst>
          </p:cNvPr>
          <p:cNvPicPr>
            <a:picLocks noChangeAspect="1"/>
          </p:cNvPicPr>
          <p:nvPr/>
        </p:nvPicPr>
        <p:blipFill>
          <a:blip r:embed="rId3"/>
          <a:stretch>
            <a:fillRect/>
          </a:stretch>
        </p:blipFill>
        <p:spPr>
          <a:xfrm>
            <a:off x="5921014" y="0"/>
            <a:ext cx="6270986" cy="6858000"/>
          </a:xfrm>
          <a:prstGeom prst="rect">
            <a:avLst/>
          </a:prstGeom>
        </p:spPr>
      </p:pic>
      <p:cxnSp>
        <p:nvCxnSpPr>
          <p:cNvPr id="10" name="Straight Arrow Connector 9">
            <a:extLst>
              <a:ext uri="{FF2B5EF4-FFF2-40B4-BE49-F238E27FC236}">
                <a16:creationId xmlns:a16="http://schemas.microsoft.com/office/drawing/2014/main" id="{9DA4BC04-76E6-6141-A533-92DFAF0F5AF0}"/>
              </a:ext>
            </a:extLst>
          </p:cNvPr>
          <p:cNvCxnSpPr>
            <a:cxnSpLocks/>
            <a:stCxn id="2" idx="3"/>
            <a:endCxn id="11" idx="1"/>
          </p:cNvCxnSpPr>
          <p:nvPr/>
        </p:nvCxnSpPr>
        <p:spPr>
          <a:xfrm>
            <a:off x="4411666" y="1538006"/>
            <a:ext cx="1915392" cy="3697672"/>
          </a:xfrm>
          <a:prstGeom prst="straightConnector1">
            <a:avLst/>
          </a:prstGeom>
          <a:ln w="76200"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93B0E051-788A-8D4E-B6B8-AF4D7034690D}"/>
              </a:ext>
            </a:extLst>
          </p:cNvPr>
          <p:cNvSpPr/>
          <p:nvPr/>
        </p:nvSpPr>
        <p:spPr>
          <a:xfrm>
            <a:off x="6327058" y="4439265"/>
            <a:ext cx="5456903" cy="1592826"/>
          </a:xfrm>
          <a:prstGeom prst="rect">
            <a:avLst/>
          </a:prstGeom>
          <a:noFill/>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55AFA7D3-D126-8947-9662-A472A7969226}"/>
              </a:ext>
            </a:extLst>
          </p:cNvPr>
          <p:cNvSpPr txBox="1"/>
          <p:nvPr/>
        </p:nvSpPr>
        <p:spPr>
          <a:xfrm>
            <a:off x="6327057" y="4462431"/>
            <a:ext cx="5456903" cy="156966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dirty="0"/>
              <a:t>GOALS FOR KNOWLEDGE</a:t>
            </a:r>
          </a:p>
        </p:txBody>
      </p:sp>
      <p:sp>
        <p:nvSpPr>
          <p:cNvPr id="12" name="TextBox 11">
            <a:extLst>
              <a:ext uri="{FF2B5EF4-FFF2-40B4-BE49-F238E27FC236}">
                <a16:creationId xmlns:a16="http://schemas.microsoft.com/office/drawing/2014/main" id="{A826A559-021E-8843-9692-3197911A01A2}"/>
              </a:ext>
            </a:extLst>
          </p:cNvPr>
          <p:cNvSpPr txBox="1"/>
          <p:nvPr/>
        </p:nvSpPr>
        <p:spPr>
          <a:xfrm>
            <a:off x="6327057" y="1660660"/>
            <a:ext cx="5456903" cy="83099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dirty="0"/>
              <a:t>KNOWLEDGE</a:t>
            </a:r>
          </a:p>
        </p:txBody>
      </p:sp>
    </p:spTree>
    <p:extLst>
      <p:ext uri="{BB962C8B-B14F-4D97-AF65-F5344CB8AC3E}">
        <p14:creationId xmlns:p14="http://schemas.microsoft.com/office/powerpoint/2010/main" val="398945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5AAE-1B85-C54D-888E-AF95023BA785}"/>
              </a:ext>
            </a:extLst>
          </p:cNvPr>
          <p:cNvSpPr>
            <a:spLocks noGrp="1"/>
          </p:cNvSpPr>
          <p:nvPr>
            <p:ph type="title"/>
          </p:nvPr>
        </p:nvSpPr>
        <p:spPr>
          <a:xfrm>
            <a:off x="329184" y="365125"/>
            <a:ext cx="11024616" cy="1325563"/>
          </a:xfrm>
        </p:spPr>
        <p:txBody>
          <a:bodyPr/>
          <a:lstStyle/>
          <a:p>
            <a:r>
              <a:rPr lang="en-US" dirty="0"/>
              <a:t>The literature: knowledge + goals for knowledge</a:t>
            </a:r>
          </a:p>
        </p:txBody>
      </p:sp>
      <p:pic>
        <p:nvPicPr>
          <p:cNvPr id="5" name="Content Placeholder 4" descr="A screenshot of a cell phone&#10;&#10;Description automatically generated">
            <a:extLst>
              <a:ext uri="{FF2B5EF4-FFF2-40B4-BE49-F238E27FC236}">
                <a16:creationId xmlns:a16="http://schemas.microsoft.com/office/drawing/2014/main" id="{96792A82-AD4D-CA48-A87B-87B0383E5C0C}"/>
              </a:ext>
            </a:extLst>
          </p:cNvPr>
          <p:cNvPicPr>
            <a:picLocks noGrp="1" noChangeAspect="1"/>
          </p:cNvPicPr>
          <p:nvPr>
            <p:ph idx="1"/>
          </p:nvPr>
        </p:nvPicPr>
        <p:blipFill>
          <a:blip r:embed="rId3"/>
          <a:stretch>
            <a:fillRect/>
          </a:stretch>
        </p:blipFill>
        <p:spPr>
          <a:xfrm>
            <a:off x="980980" y="1825625"/>
            <a:ext cx="10230039" cy="4351338"/>
          </a:xfrm>
        </p:spPr>
      </p:pic>
      <p:sp>
        <p:nvSpPr>
          <p:cNvPr id="6" name="TextBox 5">
            <a:extLst>
              <a:ext uri="{FF2B5EF4-FFF2-40B4-BE49-F238E27FC236}">
                <a16:creationId xmlns:a16="http://schemas.microsoft.com/office/drawing/2014/main" id="{10341130-0300-A344-B9B8-8A0CFAF1C9BE}"/>
              </a:ext>
            </a:extLst>
          </p:cNvPr>
          <p:cNvSpPr txBox="1"/>
          <p:nvPr/>
        </p:nvSpPr>
        <p:spPr>
          <a:xfrm>
            <a:off x="11407811" y="6488668"/>
            <a:ext cx="78418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CRAFT</a:t>
            </a:r>
          </a:p>
        </p:txBody>
      </p:sp>
    </p:spTree>
    <p:extLst>
      <p:ext uri="{BB962C8B-B14F-4D97-AF65-F5344CB8AC3E}">
        <p14:creationId xmlns:p14="http://schemas.microsoft.com/office/powerpoint/2010/main" val="51018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6792A82-AD4D-CA48-A87B-87B0383E5C0C}"/>
              </a:ext>
            </a:extLst>
          </p:cNvPr>
          <p:cNvPicPr>
            <a:picLocks noGrp="1" noChangeAspect="1"/>
          </p:cNvPicPr>
          <p:nvPr>
            <p:ph idx="1"/>
          </p:nvPr>
        </p:nvPicPr>
        <p:blipFill>
          <a:blip r:embed="rId3"/>
          <a:stretch>
            <a:fillRect/>
          </a:stretch>
        </p:blipFill>
        <p:spPr>
          <a:xfrm>
            <a:off x="980980" y="1825625"/>
            <a:ext cx="10230039" cy="4351338"/>
          </a:xfrm>
        </p:spPr>
      </p:pic>
      <p:pic>
        <p:nvPicPr>
          <p:cNvPr id="4" name="Content Placeholder 4">
            <a:extLst>
              <a:ext uri="{FF2B5EF4-FFF2-40B4-BE49-F238E27FC236}">
                <a16:creationId xmlns:a16="http://schemas.microsoft.com/office/drawing/2014/main" id="{1009FF75-AED5-6243-A3FE-A7E02ABCB121}"/>
              </a:ext>
            </a:extLst>
          </p:cNvPr>
          <p:cNvPicPr>
            <a:picLocks noChangeAspect="1"/>
          </p:cNvPicPr>
          <p:nvPr/>
        </p:nvPicPr>
        <p:blipFill>
          <a:blip r:embed="rId4"/>
          <a:srcRect/>
          <a:stretch/>
        </p:blipFill>
        <p:spPr>
          <a:xfrm rot="16200000">
            <a:off x="3930017" y="-1104039"/>
            <a:ext cx="4331965" cy="10230038"/>
          </a:xfrm>
          <a:prstGeom prst="rect">
            <a:avLst/>
          </a:prstGeom>
        </p:spPr>
      </p:pic>
      <p:sp>
        <p:nvSpPr>
          <p:cNvPr id="6" name="TextBox 5">
            <a:extLst>
              <a:ext uri="{FF2B5EF4-FFF2-40B4-BE49-F238E27FC236}">
                <a16:creationId xmlns:a16="http://schemas.microsoft.com/office/drawing/2014/main" id="{D90ABEC5-DA2F-C24E-82CF-09EF7E89DA35}"/>
              </a:ext>
            </a:extLst>
          </p:cNvPr>
          <p:cNvSpPr txBox="1"/>
          <p:nvPr/>
        </p:nvSpPr>
        <p:spPr>
          <a:xfrm>
            <a:off x="11407811" y="6488668"/>
            <a:ext cx="78418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CRAFT</a:t>
            </a:r>
          </a:p>
        </p:txBody>
      </p:sp>
      <p:sp>
        <p:nvSpPr>
          <p:cNvPr id="9" name="Title 1">
            <a:extLst>
              <a:ext uri="{FF2B5EF4-FFF2-40B4-BE49-F238E27FC236}">
                <a16:creationId xmlns:a16="http://schemas.microsoft.com/office/drawing/2014/main" id="{3D2CD6EB-13B2-9844-B05D-96B5BBE7E081}"/>
              </a:ext>
            </a:extLst>
          </p:cNvPr>
          <p:cNvSpPr>
            <a:spLocks noGrp="1"/>
          </p:cNvSpPr>
          <p:nvPr>
            <p:ph type="title"/>
          </p:nvPr>
        </p:nvSpPr>
        <p:spPr>
          <a:xfrm>
            <a:off x="329184" y="365125"/>
            <a:ext cx="11024616" cy="1325563"/>
          </a:xfrm>
        </p:spPr>
        <p:txBody>
          <a:bodyPr/>
          <a:lstStyle/>
          <a:p>
            <a:r>
              <a:rPr lang="en-US" dirty="0"/>
              <a:t>The literature: knowledge + goals for knowledge</a:t>
            </a:r>
          </a:p>
        </p:txBody>
      </p:sp>
    </p:spTree>
    <p:extLst>
      <p:ext uri="{BB962C8B-B14F-4D97-AF65-F5344CB8AC3E}">
        <p14:creationId xmlns:p14="http://schemas.microsoft.com/office/powerpoint/2010/main" val="141039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13435-3F44-2A44-BD1E-04716179D01D}"/>
              </a:ext>
            </a:extLst>
          </p:cNvPr>
          <p:cNvSpPr>
            <a:spLocks noGrp="1"/>
          </p:cNvSpPr>
          <p:nvPr>
            <p:ph type="title"/>
          </p:nvPr>
        </p:nvSpPr>
        <p:spPr>
          <a:xfrm>
            <a:off x="438912" y="365125"/>
            <a:ext cx="11356848" cy="1325563"/>
          </a:xfrm>
        </p:spPr>
        <p:txBody>
          <a:bodyPr/>
          <a:lstStyle/>
          <a:p>
            <a:r>
              <a:rPr lang="en-US" dirty="0"/>
              <a:t>Taxonomy: classifying by the goal for knowledge</a:t>
            </a:r>
          </a:p>
        </p:txBody>
      </p:sp>
      <p:sp>
        <p:nvSpPr>
          <p:cNvPr id="5" name="Content Placeholder 4">
            <a:extLst>
              <a:ext uri="{FF2B5EF4-FFF2-40B4-BE49-F238E27FC236}">
                <a16:creationId xmlns:a16="http://schemas.microsoft.com/office/drawing/2014/main" id="{84BB10D9-DB8C-E84B-A718-3544BB3DD22C}"/>
              </a:ext>
            </a:extLst>
          </p:cNvPr>
          <p:cNvSpPr>
            <a:spLocks noGrp="1"/>
          </p:cNvSpPr>
          <p:nvPr>
            <p:ph idx="1"/>
          </p:nvPr>
        </p:nvSpPr>
        <p:spPr/>
        <p:txBody>
          <a:bodyPr>
            <a:normAutofit lnSpcReduction="10000"/>
          </a:bodyPr>
          <a:lstStyle/>
          <a:p>
            <a:pPr marL="514350" indent="-514350">
              <a:buFont typeface="+mj-lt"/>
              <a:buAutoNum type="arabicPeriod"/>
            </a:pPr>
            <a:r>
              <a:rPr lang="en-US" dirty="0"/>
              <a:t>Levels of evidence – </a:t>
            </a:r>
            <a:r>
              <a:rPr lang="en-US" dirty="0">
                <a:highlight>
                  <a:srgbClr val="FFFF00"/>
                </a:highlight>
              </a:rPr>
              <a:t>GOAL: GATHER MORE EVIDENCE</a:t>
            </a:r>
          </a:p>
          <a:p>
            <a:pPr lvl="1"/>
            <a:r>
              <a:rPr lang="en-US" dirty="0"/>
              <a:t>Full unknown, Explicit question, Alternative options, Incomplete evidence, Probable understanding, Superficial relationship</a:t>
            </a:r>
          </a:p>
          <a:p>
            <a:pPr marL="514350" indent="-514350">
              <a:buFont typeface="+mj-lt"/>
              <a:buAutoNum type="arabicPeriod"/>
            </a:pPr>
            <a:r>
              <a:rPr lang="en-US" dirty="0"/>
              <a:t>Future opportunities – </a:t>
            </a:r>
            <a:r>
              <a:rPr lang="en-US" dirty="0">
                <a:highlight>
                  <a:srgbClr val="FFFF00"/>
                </a:highlight>
              </a:rPr>
              <a:t>GOAL: ASSESS AND TAKE THE FUTURE STEP</a:t>
            </a:r>
          </a:p>
          <a:p>
            <a:pPr lvl="1"/>
            <a:r>
              <a:rPr lang="en-US" dirty="0"/>
              <a:t>Future work, Future prediction, Urgent call to action</a:t>
            </a:r>
          </a:p>
          <a:p>
            <a:pPr marL="514350" indent="-514350">
              <a:buFont typeface="+mj-lt"/>
              <a:buAutoNum type="arabicPeriod"/>
            </a:pPr>
            <a:r>
              <a:rPr lang="en-US" dirty="0"/>
              <a:t>Anomaly/curious finding – </a:t>
            </a:r>
            <a:r>
              <a:rPr lang="en-US" dirty="0">
                <a:highlight>
                  <a:srgbClr val="FFFF00"/>
                </a:highlight>
              </a:rPr>
              <a:t>GOAL: EXPLORE/CONFIRM THE RESULT</a:t>
            </a:r>
          </a:p>
          <a:p>
            <a:pPr marL="514350" indent="-514350">
              <a:buFont typeface="+mj-lt"/>
              <a:buAutoNum type="arabicPeriod"/>
            </a:pPr>
            <a:r>
              <a:rPr lang="en-US" dirty="0"/>
              <a:t>Barriers – </a:t>
            </a:r>
            <a:r>
              <a:rPr lang="en-US" dirty="0">
                <a:highlight>
                  <a:srgbClr val="FFFF00"/>
                </a:highlight>
              </a:rPr>
              <a:t>GOAL: FIND WAYS TO OVERCOME THE OBSTACLE</a:t>
            </a:r>
          </a:p>
          <a:p>
            <a:pPr lvl="1"/>
            <a:r>
              <a:rPr lang="en-US" dirty="0"/>
              <a:t>Difficult task, Problem/complication, Controversy</a:t>
            </a:r>
          </a:p>
          <a:p>
            <a:pPr marL="514350" indent="-514350">
              <a:buFont typeface="+mj-lt"/>
              <a:buAutoNum type="arabicPeriod"/>
            </a:pPr>
            <a:r>
              <a:rPr lang="en-US" dirty="0"/>
              <a:t>Questions answered by this work – </a:t>
            </a:r>
            <a:r>
              <a:rPr lang="en-US" dirty="0">
                <a:highlight>
                  <a:srgbClr val="FFFF00"/>
                </a:highlight>
              </a:rPr>
              <a:t>GOAL: DETERMINE IF SUFFICIENTLY ANSWERED</a:t>
            </a:r>
          </a:p>
        </p:txBody>
      </p:sp>
    </p:spTree>
    <p:extLst>
      <p:ext uri="{BB962C8B-B14F-4D97-AF65-F5344CB8AC3E}">
        <p14:creationId xmlns:p14="http://schemas.microsoft.com/office/powerpoint/2010/main" val="217450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13435-3F44-2A44-BD1E-04716179D01D}"/>
              </a:ext>
            </a:extLst>
          </p:cNvPr>
          <p:cNvSpPr>
            <a:spLocks noGrp="1"/>
          </p:cNvSpPr>
          <p:nvPr>
            <p:ph type="title"/>
          </p:nvPr>
        </p:nvSpPr>
        <p:spPr>
          <a:xfrm>
            <a:off x="438912" y="365125"/>
            <a:ext cx="11356848" cy="1325563"/>
          </a:xfrm>
        </p:spPr>
        <p:txBody>
          <a:bodyPr/>
          <a:lstStyle/>
          <a:p>
            <a:r>
              <a:rPr lang="en-US" dirty="0"/>
              <a:t>Taxonomy: classifying by the goal for knowledge</a:t>
            </a:r>
          </a:p>
        </p:txBody>
      </p:sp>
      <p:sp>
        <p:nvSpPr>
          <p:cNvPr id="5" name="Content Placeholder 4">
            <a:extLst>
              <a:ext uri="{FF2B5EF4-FFF2-40B4-BE49-F238E27FC236}">
                <a16:creationId xmlns:a16="http://schemas.microsoft.com/office/drawing/2014/main" id="{84BB10D9-DB8C-E84B-A718-3544BB3DD22C}"/>
              </a:ext>
            </a:extLst>
          </p:cNvPr>
          <p:cNvSpPr>
            <a:spLocks noGrp="1"/>
          </p:cNvSpPr>
          <p:nvPr>
            <p:ph idx="1"/>
          </p:nvPr>
        </p:nvSpPr>
        <p:spPr/>
        <p:txBody>
          <a:bodyPr>
            <a:normAutofit lnSpcReduction="10000"/>
          </a:bodyPr>
          <a:lstStyle/>
          <a:p>
            <a:pPr marL="514350" indent="-514350">
              <a:buFont typeface="+mj-lt"/>
              <a:buAutoNum type="arabicPeriod"/>
            </a:pPr>
            <a:r>
              <a:rPr lang="en-US" dirty="0"/>
              <a:t>Levels of evidence – </a:t>
            </a:r>
            <a:r>
              <a:rPr lang="en-US" dirty="0">
                <a:highlight>
                  <a:srgbClr val="FFFF00"/>
                </a:highlight>
              </a:rPr>
              <a:t>GOAL: GATHER MORE EVIDENCE</a:t>
            </a:r>
          </a:p>
          <a:p>
            <a:pPr lvl="1"/>
            <a:r>
              <a:rPr lang="en-US" dirty="0"/>
              <a:t>Full unknown, Explicit question, Alternative options, Incomplete evidence, Probable understanding, Superficial relationship</a:t>
            </a:r>
          </a:p>
          <a:p>
            <a:pPr marL="514350" indent="-514350">
              <a:buFont typeface="+mj-lt"/>
              <a:buAutoNum type="arabicPeriod"/>
            </a:pPr>
            <a:r>
              <a:rPr lang="en-US" dirty="0"/>
              <a:t>Future opportunities – </a:t>
            </a:r>
            <a:r>
              <a:rPr lang="en-US" dirty="0">
                <a:highlight>
                  <a:srgbClr val="FFFF00"/>
                </a:highlight>
              </a:rPr>
              <a:t>GOAL: ASSESS AND TAKE THE FUTURE STEP</a:t>
            </a:r>
          </a:p>
          <a:p>
            <a:pPr lvl="1"/>
            <a:r>
              <a:rPr lang="en-US" dirty="0"/>
              <a:t>Future work, Future prediction, Urgent call to action</a:t>
            </a:r>
          </a:p>
          <a:p>
            <a:pPr marL="514350" indent="-514350">
              <a:buFont typeface="+mj-lt"/>
              <a:buAutoNum type="arabicPeriod"/>
            </a:pPr>
            <a:r>
              <a:rPr lang="en-US" dirty="0"/>
              <a:t>Anomaly/curious finding – </a:t>
            </a:r>
            <a:r>
              <a:rPr lang="en-US" dirty="0">
                <a:highlight>
                  <a:srgbClr val="FFFF00"/>
                </a:highlight>
              </a:rPr>
              <a:t>GOAL: EXPLORE/CONFIRM THE RESULT</a:t>
            </a:r>
          </a:p>
          <a:p>
            <a:pPr marL="514350" indent="-514350">
              <a:buFont typeface="+mj-lt"/>
              <a:buAutoNum type="arabicPeriod"/>
            </a:pPr>
            <a:r>
              <a:rPr lang="en-US" dirty="0"/>
              <a:t>Barriers – </a:t>
            </a:r>
            <a:r>
              <a:rPr lang="en-US" dirty="0">
                <a:highlight>
                  <a:srgbClr val="FFFF00"/>
                </a:highlight>
              </a:rPr>
              <a:t>GOAL: FIND WAYS TO OVERCOME THE OBSTACLE</a:t>
            </a:r>
          </a:p>
          <a:p>
            <a:pPr lvl="1"/>
            <a:r>
              <a:rPr lang="en-US" dirty="0"/>
              <a:t>Difficult task, Problem/complication, Controversy</a:t>
            </a:r>
          </a:p>
          <a:p>
            <a:pPr marL="514350" indent="-514350">
              <a:buFont typeface="+mj-lt"/>
              <a:buAutoNum type="arabicPeriod"/>
            </a:pPr>
            <a:r>
              <a:rPr lang="en-US" dirty="0"/>
              <a:t>Questions answered by this work – </a:t>
            </a:r>
            <a:r>
              <a:rPr lang="en-US" dirty="0">
                <a:highlight>
                  <a:srgbClr val="FFFF00"/>
                </a:highlight>
              </a:rPr>
              <a:t>GOAL: DETERMINE IF SUFFICIENTLY ANSWERED</a:t>
            </a:r>
          </a:p>
        </p:txBody>
      </p:sp>
      <p:sp>
        <p:nvSpPr>
          <p:cNvPr id="6" name="TextBox 5">
            <a:extLst>
              <a:ext uri="{FF2B5EF4-FFF2-40B4-BE49-F238E27FC236}">
                <a16:creationId xmlns:a16="http://schemas.microsoft.com/office/drawing/2014/main" id="{9A79D6EE-3261-7049-8961-90513DC40986}"/>
              </a:ext>
            </a:extLst>
          </p:cNvPr>
          <p:cNvSpPr txBox="1"/>
          <p:nvPr/>
        </p:nvSpPr>
        <p:spPr>
          <a:xfrm>
            <a:off x="2205925" y="2231579"/>
            <a:ext cx="7780149" cy="3539430"/>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US" sz="3200" dirty="0">
                <a:solidFill>
                  <a:srgbClr val="FF0000"/>
                </a:solidFill>
              </a:rPr>
              <a:t>Preprocess Documents – 835 Lexical Cues</a:t>
            </a:r>
          </a:p>
          <a:p>
            <a:pPr marL="457200" indent="-457200">
              <a:buAutoNum type="arabicPeriod"/>
            </a:pPr>
            <a:r>
              <a:rPr lang="en-US" sz="3200" dirty="0">
                <a:solidFill>
                  <a:srgbClr val="FF0000"/>
                </a:solidFill>
              </a:rPr>
              <a:t>Annotators: known unknown or not using extensive annotation guidelines with many examples</a:t>
            </a:r>
          </a:p>
          <a:p>
            <a:pPr marL="457200" indent="-457200">
              <a:buAutoNum type="arabicPeriod"/>
            </a:pPr>
            <a:r>
              <a:rPr lang="en-US" sz="3200" dirty="0">
                <a:solidFill>
                  <a:srgbClr val="FF0000"/>
                </a:solidFill>
              </a:rPr>
              <a:t>If known unknown: add subject (adapted from </a:t>
            </a:r>
            <a:r>
              <a:rPr lang="en-US" sz="3200" dirty="0" err="1">
                <a:solidFill>
                  <a:srgbClr val="FF0000"/>
                </a:solidFill>
              </a:rPr>
              <a:t>BioScope</a:t>
            </a:r>
            <a:r>
              <a:rPr lang="en-US" sz="3200" dirty="0">
                <a:solidFill>
                  <a:srgbClr val="FF0000"/>
                </a:solidFill>
              </a:rPr>
              <a:t> Corpus)</a:t>
            </a:r>
          </a:p>
          <a:p>
            <a:pPr marL="457200" indent="-457200">
              <a:buAutoNum type="arabicPeriod"/>
            </a:pPr>
            <a:endParaRPr lang="en-US" sz="3200" dirty="0"/>
          </a:p>
        </p:txBody>
      </p:sp>
    </p:spTree>
    <p:extLst>
      <p:ext uri="{BB962C8B-B14F-4D97-AF65-F5344CB8AC3E}">
        <p14:creationId xmlns:p14="http://schemas.microsoft.com/office/powerpoint/2010/main" val="391336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F7BC-2BF7-7041-9DAA-40565A3B8CFB}"/>
              </a:ext>
            </a:extLst>
          </p:cNvPr>
          <p:cNvSpPr>
            <a:spLocks noGrp="1"/>
          </p:cNvSpPr>
          <p:nvPr>
            <p:ph type="title"/>
          </p:nvPr>
        </p:nvSpPr>
        <p:spPr>
          <a:xfrm>
            <a:off x="512063" y="365125"/>
            <a:ext cx="11173971" cy="1325563"/>
          </a:xfrm>
        </p:spPr>
        <p:txBody>
          <a:bodyPr>
            <a:normAutofit/>
          </a:bodyPr>
          <a:lstStyle/>
          <a:p>
            <a:r>
              <a:rPr lang="en-US" sz="4000" dirty="0"/>
              <a:t>Preliminary Results: Inter-Annotator Agreement (IAA)</a:t>
            </a:r>
          </a:p>
        </p:txBody>
      </p:sp>
      <p:sp>
        <p:nvSpPr>
          <p:cNvPr id="3" name="Content Placeholder 2">
            <a:extLst>
              <a:ext uri="{FF2B5EF4-FFF2-40B4-BE49-F238E27FC236}">
                <a16:creationId xmlns:a16="http://schemas.microsoft.com/office/drawing/2014/main" id="{12E6DC69-5CBC-3A47-9A8D-D4EBFBE81D1A}"/>
              </a:ext>
            </a:extLst>
          </p:cNvPr>
          <p:cNvSpPr>
            <a:spLocks noGrp="1"/>
          </p:cNvSpPr>
          <p:nvPr>
            <p:ph idx="1"/>
          </p:nvPr>
        </p:nvSpPr>
        <p:spPr>
          <a:xfrm>
            <a:off x="838200" y="1825625"/>
            <a:ext cx="10515600" cy="1057060"/>
          </a:xfrm>
        </p:spPr>
        <p:txBody>
          <a:bodyPr>
            <a:normAutofit fontScale="77500" lnSpcReduction="20000"/>
          </a:bodyPr>
          <a:lstStyle/>
          <a:p>
            <a:r>
              <a:rPr lang="en-US" dirty="0"/>
              <a:t>3 annotators beyond the preprocessing: Emily, Elizabeth, and Mayla</a:t>
            </a:r>
          </a:p>
          <a:p>
            <a:r>
              <a:rPr lang="en-US" dirty="0"/>
              <a:t>Preprocessed: keeping ~40% and discarding ~60%</a:t>
            </a:r>
          </a:p>
          <a:p>
            <a:r>
              <a:rPr lang="en-US" dirty="0"/>
              <a:t>Huge increase in % match if include overlap</a:t>
            </a:r>
          </a:p>
          <a:p>
            <a:endParaRPr lang="en-US" dirty="0"/>
          </a:p>
          <a:p>
            <a:endParaRPr lang="en-US" dirty="0"/>
          </a:p>
        </p:txBody>
      </p:sp>
      <p:graphicFrame>
        <p:nvGraphicFramePr>
          <p:cNvPr id="4" name="Table 3">
            <a:extLst>
              <a:ext uri="{FF2B5EF4-FFF2-40B4-BE49-F238E27FC236}">
                <a16:creationId xmlns:a16="http://schemas.microsoft.com/office/drawing/2014/main" id="{FEB0ACD2-4C9F-0040-B6B2-A0CA8C4E23BE}"/>
              </a:ext>
            </a:extLst>
          </p:cNvPr>
          <p:cNvGraphicFramePr>
            <a:graphicFrameLocks noGrp="1"/>
          </p:cNvGraphicFramePr>
          <p:nvPr>
            <p:extLst>
              <p:ext uri="{D42A27DB-BD31-4B8C-83A1-F6EECF244321}">
                <p14:modId xmlns:p14="http://schemas.microsoft.com/office/powerpoint/2010/main" val="3724453873"/>
              </p:ext>
            </p:extLst>
          </p:nvPr>
        </p:nvGraphicFramePr>
        <p:xfrm>
          <a:off x="512063" y="3255264"/>
          <a:ext cx="11173971" cy="3357426"/>
        </p:xfrm>
        <a:graphic>
          <a:graphicData uri="http://schemas.openxmlformats.org/drawingml/2006/table">
            <a:tbl>
              <a:tblPr firstRow="1" bandRow="1">
                <a:tableStyleId>{616DA210-FB5B-4158-B5E0-FEB733F419BA}</a:tableStyleId>
              </a:tblPr>
              <a:tblGrid>
                <a:gridCol w="1444753">
                  <a:extLst>
                    <a:ext uri="{9D8B030D-6E8A-4147-A177-3AD203B41FA5}">
                      <a16:colId xmlns:a16="http://schemas.microsoft.com/office/drawing/2014/main" val="3971024213"/>
                    </a:ext>
                  </a:extLst>
                </a:gridCol>
                <a:gridCol w="1572768">
                  <a:extLst>
                    <a:ext uri="{9D8B030D-6E8A-4147-A177-3AD203B41FA5}">
                      <a16:colId xmlns:a16="http://schemas.microsoft.com/office/drawing/2014/main" val="1509888747"/>
                    </a:ext>
                  </a:extLst>
                </a:gridCol>
                <a:gridCol w="1408176">
                  <a:extLst>
                    <a:ext uri="{9D8B030D-6E8A-4147-A177-3AD203B41FA5}">
                      <a16:colId xmlns:a16="http://schemas.microsoft.com/office/drawing/2014/main" val="2271565610"/>
                    </a:ext>
                  </a:extLst>
                </a:gridCol>
                <a:gridCol w="1664208">
                  <a:extLst>
                    <a:ext uri="{9D8B030D-6E8A-4147-A177-3AD203B41FA5}">
                      <a16:colId xmlns:a16="http://schemas.microsoft.com/office/drawing/2014/main" val="1457123248"/>
                    </a:ext>
                  </a:extLst>
                </a:gridCol>
                <a:gridCol w="1554480">
                  <a:extLst>
                    <a:ext uri="{9D8B030D-6E8A-4147-A177-3AD203B41FA5}">
                      <a16:colId xmlns:a16="http://schemas.microsoft.com/office/drawing/2014/main" val="2825823457"/>
                    </a:ext>
                  </a:extLst>
                </a:gridCol>
                <a:gridCol w="1591056">
                  <a:extLst>
                    <a:ext uri="{9D8B030D-6E8A-4147-A177-3AD203B41FA5}">
                      <a16:colId xmlns:a16="http://schemas.microsoft.com/office/drawing/2014/main" val="2113897633"/>
                    </a:ext>
                  </a:extLst>
                </a:gridCol>
                <a:gridCol w="1938530">
                  <a:extLst>
                    <a:ext uri="{9D8B030D-6E8A-4147-A177-3AD203B41FA5}">
                      <a16:colId xmlns:a16="http://schemas.microsoft.com/office/drawing/2014/main" val="2576312425"/>
                    </a:ext>
                  </a:extLst>
                </a:gridCol>
              </a:tblGrid>
              <a:tr h="949506">
                <a:tc>
                  <a:txBody>
                    <a:bodyPr/>
                    <a:lstStyle/>
                    <a:p>
                      <a:r>
                        <a:rPr lang="en-US" sz="2000" dirty="0"/>
                        <a:t>Annotators</a:t>
                      </a:r>
                    </a:p>
                  </a:txBody>
                  <a:tcPr/>
                </a:tc>
                <a:tc>
                  <a:txBody>
                    <a:bodyPr/>
                    <a:lstStyle/>
                    <a:p>
                      <a:r>
                        <a:rPr lang="en-US" sz="2000" dirty="0"/>
                        <a:t>Total class annotations</a:t>
                      </a:r>
                    </a:p>
                  </a:txBody>
                  <a:tcPr/>
                </a:tc>
                <a:tc>
                  <a:txBody>
                    <a:bodyPr/>
                    <a:lstStyle/>
                    <a:p>
                      <a:r>
                        <a:rPr lang="en-US" sz="2000" dirty="0"/>
                        <a:t>% exact match class</a:t>
                      </a:r>
                    </a:p>
                  </a:txBody>
                  <a:tcPr/>
                </a:tc>
                <a:tc>
                  <a:txBody>
                    <a:bodyPr/>
                    <a:lstStyle/>
                    <a:p>
                      <a:r>
                        <a:rPr lang="en-US" sz="2000" dirty="0"/>
                        <a:t>% match with overlap class</a:t>
                      </a:r>
                    </a:p>
                  </a:txBody>
                  <a:tcPr/>
                </a:tc>
                <a:tc>
                  <a:txBody>
                    <a:bodyPr/>
                    <a:lstStyle/>
                    <a:p>
                      <a:r>
                        <a:rPr lang="en-US" sz="2000" dirty="0"/>
                        <a:t>Total subject annotations</a:t>
                      </a:r>
                    </a:p>
                  </a:txBody>
                  <a:tcPr/>
                </a:tc>
                <a:tc>
                  <a:txBody>
                    <a:bodyPr/>
                    <a:lstStyle/>
                    <a:p>
                      <a:r>
                        <a:rPr lang="en-US" sz="2000" dirty="0"/>
                        <a:t>% exact match subject</a:t>
                      </a:r>
                    </a:p>
                  </a:txBody>
                  <a:tcPr/>
                </a:tc>
                <a:tc>
                  <a:txBody>
                    <a:bodyPr/>
                    <a:lstStyle/>
                    <a:p>
                      <a:r>
                        <a:rPr lang="en-US" sz="2000" dirty="0"/>
                        <a:t>% match with overlap subject</a:t>
                      </a:r>
                    </a:p>
                  </a:txBody>
                  <a:tcPr/>
                </a:tc>
                <a:extLst>
                  <a:ext uri="{0D108BD9-81ED-4DB2-BD59-A6C34878D82A}">
                    <a16:rowId xmlns:a16="http://schemas.microsoft.com/office/drawing/2014/main" val="3884937647"/>
                  </a:ext>
                </a:extLst>
              </a:tr>
              <a:tr h="550110">
                <a:tc>
                  <a:txBody>
                    <a:bodyPr/>
                    <a:lstStyle/>
                    <a:p>
                      <a:r>
                        <a:rPr lang="en-US" sz="2000" dirty="0"/>
                        <a:t>Emily, Elizabeth</a:t>
                      </a:r>
                    </a:p>
                  </a:txBody>
                  <a:tcPr/>
                </a:tc>
                <a:tc>
                  <a:txBody>
                    <a:bodyPr/>
                    <a:lstStyle/>
                    <a:p>
                      <a:r>
                        <a:rPr lang="en-US" sz="2000" dirty="0"/>
                        <a:t>341</a:t>
                      </a:r>
                    </a:p>
                  </a:txBody>
                  <a:tcPr/>
                </a:tc>
                <a:tc>
                  <a:txBody>
                    <a:bodyPr/>
                    <a:lstStyle/>
                    <a:p>
                      <a:r>
                        <a:rPr lang="en-US" sz="2000" dirty="0"/>
                        <a:t>21%</a:t>
                      </a:r>
                    </a:p>
                  </a:txBody>
                  <a:tcPr/>
                </a:tc>
                <a:tc>
                  <a:txBody>
                    <a:bodyPr/>
                    <a:lstStyle/>
                    <a:p>
                      <a:r>
                        <a:rPr lang="en-US" sz="2000" dirty="0"/>
                        <a:t>22%</a:t>
                      </a:r>
                    </a:p>
                  </a:txBody>
                  <a:tcPr/>
                </a:tc>
                <a:tc>
                  <a:txBody>
                    <a:bodyPr/>
                    <a:lstStyle/>
                    <a:p>
                      <a:r>
                        <a:rPr lang="en-US" sz="2000" dirty="0"/>
                        <a:t>124</a:t>
                      </a:r>
                    </a:p>
                  </a:txBody>
                  <a:tcPr/>
                </a:tc>
                <a:tc>
                  <a:txBody>
                    <a:bodyPr/>
                    <a:lstStyle/>
                    <a:p>
                      <a:r>
                        <a:rPr lang="en-US" sz="2000" dirty="0"/>
                        <a:t>18%</a:t>
                      </a:r>
                    </a:p>
                  </a:txBody>
                  <a:tcPr/>
                </a:tc>
                <a:tc>
                  <a:txBody>
                    <a:bodyPr/>
                    <a:lstStyle/>
                    <a:p>
                      <a:r>
                        <a:rPr lang="en-US" sz="2000" dirty="0"/>
                        <a:t>40%</a:t>
                      </a:r>
                    </a:p>
                  </a:txBody>
                  <a:tcPr/>
                </a:tc>
                <a:extLst>
                  <a:ext uri="{0D108BD9-81ED-4DB2-BD59-A6C34878D82A}">
                    <a16:rowId xmlns:a16="http://schemas.microsoft.com/office/drawing/2014/main" val="3352133193"/>
                  </a:ext>
                </a:extLst>
              </a:tr>
              <a:tr h="550110">
                <a:tc>
                  <a:txBody>
                    <a:bodyPr/>
                    <a:lstStyle/>
                    <a:p>
                      <a:r>
                        <a:rPr lang="en-US" sz="2000" dirty="0"/>
                        <a:t>Emily, Mayla</a:t>
                      </a:r>
                    </a:p>
                  </a:txBody>
                  <a:tcPr/>
                </a:tc>
                <a:tc>
                  <a:txBody>
                    <a:bodyPr/>
                    <a:lstStyle/>
                    <a:p>
                      <a:r>
                        <a:rPr lang="en-US" sz="2000" dirty="0"/>
                        <a:t>133</a:t>
                      </a:r>
                    </a:p>
                  </a:txBody>
                  <a:tcPr/>
                </a:tc>
                <a:tc>
                  <a:txBody>
                    <a:bodyPr/>
                    <a:lstStyle/>
                    <a:p>
                      <a:r>
                        <a:rPr lang="en-US" sz="2000" dirty="0">
                          <a:highlight>
                            <a:srgbClr val="FFFF00"/>
                          </a:highlight>
                        </a:rPr>
                        <a:t>53%</a:t>
                      </a:r>
                    </a:p>
                  </a:txBody>
                  <a:tcPr/>
                </a:tc>
                <a:tc>
                  <a:txBody>
                    <a:bodyPr/>
                    <a:lstStyle/>
                    <a:p>
                      <a:r>
                        <a:rPr lang="en-US" sz="2000" dirty="0">
                          <a:highlight>
                            <a:srgbClr val="FFFF00"/>
                          </a:highlight>
                        </a:rPr>
                        <a:t>53%</a:t>
                      </a:r>
                    </a:p>
                  </a:txBody>
                  <a:tcPr/>
                </a:tc>
                <a:tc>
                  <a:txBody>
                    <a:bodyPr/>
                    <a:lstStyle/>
                    <a:p>
                      <a:r>
                        <a:rPr lang="en-US" sz="2000" dirty="0"/>
                        <a:t>54</a:t>
                      </a:r>
                    </a:p>
                  </a:txBody>
                  <a:tcPr/>
                </a:tc>
                <a:tc>
                  <a:txBody>
                    <a:bodyPr/>
                    <a:lstStyle/>
                    <a:p>
                      <a:r>
                        <a:rPr lang="en-US" sz="2000" dirty="0"/>
                        <a:t>46%</a:t>
                      </a:r>
                    </a:p>
                  </a:txBody>
                  <a:tcPr/>
                </a:tc>
                <a:tc>
                  <a:txBody>
                    <a:bodyPr/>
                    <a:lstStyle/>
                    <a:p>
                      <a:r>
                        <a:rPr lang="en-US" sz="2000" dirty="0">
                          <a:highlight>
                            <a:srgbClr val="FFFF00"/>
                          </a:highlight>
                        </a:rPr>
                        <a:t>87%</a:t>
                      </a:r>
                    </a:p>
                  </a:txBody>
                  <a:tcPr/>
                </a:tc>
                <a:extLst>
                  <a:ext uri="{0D108BD9-81ED-4DB2-BD59-A6C34878D82A}">
                    <a16:rowId xmlns:a16="http://schemas.microsoft.com/office/drawing/2014/main" val="3726591067"/>
                  </a:ext>
                </a:extLst>
              </a:tr>
              <a:tr h="949506">
                <a:tc>
                  <a:txBody>
                    <a:bodyPr/>
                    <a:lstStyle/>
                    <a:p>
                      <a:r>
                        <a:rPr lang="en-US" sz="2000" dirty="0"/>
                        <a:t>Elizabeth, Mayla</a:t>
                      </a:r>
                    </a:p>
                  </a:txBody>
                  <a:tcPr/>
                </a:tc>
                <a:tc>
                  <a:txBody>
                    <a:bodyPr/>
                    <a:lstStyle/>
                    <a:p>
                      <a:r>
                        <a:rPr lang="en-US" sz="2000" dirty="0"/>
                        <a:t>349</a:t>
                      </a:r>
                    </a:p>
                  </a:txBody>
                  <a:tcPr/>
                </a:tc>
                <a:tc>
                  <a:txBody>
                    <a:bodyPr/>
                    <a:lstStyle/>
                    <a:p>
                      <a:r>
                        <a:rPr lang="en-US" sz="2000" dirty="0"/>
                        <a:t>27%</a:t>
                      </a:r>
                    </a:p>
                  </a:txBody>
                  <a:tcPr/>
                </a:tc>
                <a:tc>
                  <a:txBody>
                    <a:bodyPr/>
                    <a:lstStyle/>
                    <a:p>
                      <a:r>
                        <a:rPr lang="en-US" sz="2000" dirty="0"/>
                        <a:t>27%</a:t>
                      </a:r>
                    </a:p>
                  </a:txBody>
                  <a:tcPr/>
                </a:tc>
                <a:tc>
                  <a:txBody>
                    <a:bodyPr/>
                    <a:lstStyle/>
                    <a:p>
                      <a:r>
                        <a:rPr lang="en-US" sz="2000" dirty="0"/>
                        <a:t>114</a:t>
                      </a:r>
                    </a:p>
                  </a:txBody>
                  <a:tcPr/>
                </a:tc>
                <a:tc>
                  <a:txBody>
                    <a:bodyPr/>
                    <a:lstStyle/>
                    <a:p>
                      <a:r>
                        <a:rPr lang="en-US" sz="2000" dirty="0"/>
                        <a:t>23%</a:t>
                      </a:r>
                    </a:p>
                  </a:txBody>
                  <a:tcPr/>
                </a:tc>
                <a:tc>
                  <a:txBody>
                    <a:bodyPr/>
                    <a:lstStyle/>
                    <a:p>
                      <a:r>
                        <a:rPr lang="en-US" sz="2000" dirty="0"/>
                        <a:t>59%</a:t>
                      </a:r>
                    </a:p>
                  </a:txBody>
                  <a:tcPr/>
                </a:tc>
                <a:extLst>
                  <a:ext uri="{0D108BD9-81ED-4DB2-BD59-A6C34878D82A}">
                    <a16:rowId xmlns:a16="http://schemas.microsoft.com/office/drawing/2014/main" val="2478635920"/>
                  </a:ext>
                </a:extLst>
              </a:tr>
            </a:tbl>
          </a:graphicData>
        </a:graphic>
      </p:graphicFrame>
    </p:spTree>
    <p:extLst>
      <p:ext uri="{BB962C8B-B14F-4D97-AF65-F5344CB8AC3E}">
        <p14:creationId xmlns:p14="http://schemas.microsoft.com/office/powerpoint/2010/main" val="215395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226A-56FD-9743-8D49-7FE654D71890}"/>
              </a:ext>
            </a:extLst>
          </p:cNvPr>
          <p:cNvSpPr>
            <a:spLocks noGrp="1"/>
          </p:cNvSpPr>
          <p:nvPr>
            <p:ph type="title"/>
          </p:nvPr>
        </p:nvSpPr>
        <p:spPr/>
        <p:txBody>
          <a:bodyPr/>
          <a:lstStyle/>
          <a:p>
            <a:r>
              <a:rPr lang="en-US" dirty="0"/>
              <a:t>Preliminary Classification Results</a:t>
            </a:r>
          </a:p>
        </p:txBody>
      </p:sp>
      <p:graphicFrame>
        <p:nvGraphicFramePr>
          <p:cNvPr id="4" name="Content Placeholder 3">
            <a:extLst>
              <a:ext uri="{FF2B5EF4-FFF2-40B4-BE49-F238E27FC236}">
                <a16:creationId xmlns:a16="http://schemas.microsoft.com/office/drawing/2014/main" id="{34B6C9DD-BFB8-444E-B412-FCE5D439C7A8}"/>
              </a:ext>
            </a:extLst>
          </p:cNvPr>
          <p:cNvGraphicFramePr>
            <a:graphicFrameLocks noGrp="1"/>
          </p:cNvGraphicFramePr>
          <p:nvPr>
            <p:ph idx="1"/>
            <p:extLst>
              <p:ext uri="{D42A27DB-BD31-4B8C-83A1-F6EECF244321}">
                <p14:modId xmlns:p14="http://schemas.microsoft.com/office/powerpoint/2010/main" val="3617127034"/>
              </p:ext>
            </p:extLst>
          </p:nvPr>
        </p:nvGraphicFramePr>
        <p:xfrm>
          <a:off x="838200" y="1825625"/>
          <a:ext cx="10293096" cy="1828800"/>
        </p:xfrm>
        <a:graphic>
          <a:graphicData uri="http://schemas.openxmlformats.org/drawingml/2006/table">
            <a:tbl>
              <a:tblPr firstRow="1" bandRow="1">
                <a:tableStyleId>{616DA210-FB5B-4158-B5E0-FEB733F419BA}</a:tableStyleId>
              </a:tblPr>
              <a:tblGrid>
                <a:gridCol w="2706040">
                  <a:extLst>
                    <a:ext uri="{9D8B030D-6E8A-4147-A177-3AD203B41FA5}">
                      <a16:colId xmlns:a16="http://schemas.microsoft.com/office/drawing/2014/main" val="3679407502"/>
                    </a:ext>
                  </a:extLst>
                </a:gridCol>
                <a:gridCol w="2345036">
                  <a:extLst>
                    <a:ext uri="{9D8B030D-6E8A-4147-A177-3AD203B41FA5}">
                      <a16:colId xmlns:a16="http://schemas.microsoft.com/office/drawing/2014/main" val="175399965"/>
                    </a:ext>
                  </a:extLst>
                </a:gridCol>
                <a:gridCol w="1969114">
                  <a:extLst>
                    <a:ext uri="{9D8B030D-6E8A-4147-A177-3AD203B41FA5}">
                      <a16:colId xmlns:a16="http://schemas.microsoft.com/office/drawing/2014/main" val="485408791"/>
                    </a:ext>
                  </a:extLst>
                </a:gridCol>
                <a:gridCol w="1575291">
                  <a:extLst>
                    <a:ext uri="{9D8B030D-6E8A-4147-A177-3AD203B41FA5}">
                      <a16:colId xmlns:a16="http://schemas.microsoft.com/office/drawing/2014/main" val="505934393"/>
                    </a:ext>
                  </a:extLst>
                </a:gridCol>
                <a:gridCol w="1697615">
                  <a:extLst>
                    <a:ext uri="{9D8B030D-6E8A-4147-A177-3AD203B41FA5}">
                      <a16:colId xmlns:a16="http://schemas.microsoft.com/office/drawing/2014/main" val="803476403"/>
                    </a:ext>
                  </a:extLst>
                </a:gridCol>
              </a:tblGrid>
              <a:tr h="370840">
                <a:tc>
                  <a:txBody>
                    <a:bodyPr/>
                    <a:lstStyle/>
                    <a:p>
                      <a:r>
                        <a:rPr lang="en-US" sz="2400" dirty="0"/>
                        <a:t>Classification</a:t>
                      </a:r>
                    </a:p>
                  </a:txBody>
                  <a:tcPr/>
                </a:tc>
                <a:tc>
                  <a:txBody>
                    <a:bodyPr/>
                    <a:lstStyle/>
                    <a:p>
                      <a:r>
                        <a:rPr lang="en-US" sz="2400" dirty="0"/>
                        <a:t>Precision</a:t>
                      </a:r>
                    </a:p>
                  </a:txBody>
                  <a:tcPr/>
                </a:tc>
                <a:tc>
                  <a:txBody>
                    <a:bodyPr/>
                    <a:lstStyle/>
                    <a:p>
                      <a:r>
                        <a:rPr lang="en-US" sz="2400" dirty="0"/>
                        <a:t>Recall</a:t>
                      </a:r>
                    </a:p>
                  </a:txBody>
                  <a:tcPr/>
                </a:tc>
                <a:tc>
                  <a:txBody>
                    <a:bodyPr/>
                    <a:lstStyle/>
                    <a:p>
                      <a:r>
                        <a:rPr lang="en-US" sz="2400" dirty="0"/>
                        <a:t>F-measure</a:t>
                      </a:r>
                    </a:p>
                  </a:txBody>
                  <a:tcPr/>
                </a:tc>
                <a:tc>
                  <a:txBody>
                    <a:bodyPr/>
                    <a:lstStyle/>
                    <a:p>
                      <a:r>
                        <a:rPr lang="en-US" sz="2400" dirty="0"/>
                        <a:t>Accuracy</a:t>
                      </a:r>
                    </a:p>
                  </a:txBody>
                  <a:tcPr/>
                </a:tc>
                <a:extLst>
                  <a:ext uri="{0D108BD9-81ED-4DB2-BD59-A6C34878D82A}">
                    <a16:rowId xmlns:a16="http://schemas.microsoft.com/office/drawing/2014/main" val="1369392600"/>
                  </a:ext>
                </a:extLst>
              </a:tr>
              <a:tr h="370840">
                <a:tc>
                  <a:txBody>
                    <a:bodyPr/>
                    <a:lstStyle/>
                    <a:p>
                      <a:r>
                        <a:rPr lang="en-US" sz="2400" dirty="0"/>
                        <a:t>Binary</a:t>
                      </a:r>
                    </a:p>
                  </a:txBody>
                  <a:tcPr/>
                </a:tc>
                <a:tc>
                  <a:txBody>
                    <a:bodyPr/>
                    <a:lstStyle/>
                    <a:p>
                      <a:r>
                        <a:rPr lang="en-US" sz="2400" dirty="0"/>
                        <a:t>0.956</a:t>
                      </a:r>
                    </a:p>
                  </a:txBody>
                  <a:tcPr/>
                </a:tc>
                <a:tc>
                  <a:txBody>
                    <a:bodyPr/>
                    <a:lstStyle/>
                    <a:p>
                      <a:r>
                        <a:rPr lang="en-US" sz="2400" dirty="0"/>
                        <a:t>0.954</a:t>
                      </a:r>
                    </a:p>
                  </a:txBody>
                  <a:tcPr/>
                </a:tc>
                <a:tc>
                  <a:txBody>
                    <a:bodyPr/>
                    <a:lstStyle/>
                    <a:p>
                      <a:r>
                        <a:rPr lang="en-US" sz="2400" dirty="0"/>
                        <a:t>0.953</a:t>
                      </a:r>
                    </a:p>
                  </a:txBody>
                  <a:tcPr/>
                </a:tc>
                <a:tc>
                  <a:txBody>
                    <a:bodyPr/>
                    <a:lstStyle/>
                    <a:p>
                      <a:r>
                        <a:rPr lang="en-US" sz="2400" dirty="0"/>
                        <a:t>0.954</a:t>
                      </a:r>
                    </a:p>
                  </a:txBody>
                  <a:tcPr/>
                </a:tc>
                <a:extLst>
                  <a:ext uri="{0D108BD9-81ED-4DB2-BD59-A6C34878D82A}">
                    <a16:rowId xmlns:a16="http://schemas.microsoft.com/office/drawing/2014/main" val="2796446456"/>
                  </a:ext>
                </a:extLst>
              </a:tr>
              <a:tr h="370840">
                <a:tc>
                  <a:txBody>
                    <a:bodyPr/>
                    <a:lstStyle/>
                    <a:p>
                      <a:r>
                        <a:rPr lang="en-US" sz="2400" dirty="0"/>
                        <a:t>5 broad categories</a:t>
                      </a:r>
                    </a:p>
                  </a:txBody>
                  <a:tcPr/>
                </a:tc>
                <a:tc>
                  <a:txBody>
                    <a:bodyPr/>
                    <a:lstStyle/>
                    <a:p>
                      <a:r>
                        <a:rPr lang="en-US" sz="2400" dirty="0"/>
                        <a:t>0.760</a:t>
                      </a:r>
                    </a:p>
                  </a:txBody>
                  <a:tcPr/>
                </a:tc>
                <a:tc>
                  <a:txBody>
                    <a:bodyPr/>
                    <a:lstStyle/>
                    <a:p>
                      <a:r>
                        <a:rPr lang="en-US" sz="2400" dirty="0"/>
                        <a:t>0.822</a:t>
                      </a:r>
                    </a:p>
                  </a:txBody>
                  <a:tcPr/>
                </a:tc>
                <a:tc>
                  <a:txBody>
                    <a:bodyPr/>
                    <a:lstStyle/>
                    <a:p>
                      <a:r>
                        <a:rPr lang="en-US" sz="2400" dirty="0"/>
                        <a:t>0.775</a:t>
                      </a:r>
                    </a:p>
                  </a:txBody>
                  <a:tcPr/>
                </a:tc>
                <a:tc>
                  <a:txBody>
                    <a:bodyPr/>
                    <a:lstStyle/>
                    <a:p>
                      <a:r>
                        <a:rPr lang="en-US" sz="2400" dirty="0"/>
                        <a:t>0.822</a:t>
                      </a:r>
                    </a:p>
                  </a:txBody>
                  <a:tcPr/>
                </a:tc>
                <a:extLst>
                  <a:ext uri="{0D108BD9-81ED-4DB2-BD59-A6C34878D82A}">
                    <a16:rowId xmlns:a16="http://schemas.microsoft.com/office/drawing/2014/main" val="1216136969"/>
                  </a:ext>
                </a:extLst>
              </a:tr>
              <a:tr h="370840">
                <a:tc>
                  <a:txBody>
                    <a:bodyPr/>
                    <a:lstStyle/>
                    <a:p>
                      <a:r>
                        <a:rPr lang="en-US" sz="2400" dirty="0"/>
                        <a:t>Full multinomial</a:t>
                      </a:r>
                    </a:p>
                  </a:txBody>
                  <a:tcPr/>
                </a:tc>
                <a:tc>
                  <a:txBody>
                    <a:bodyPr/>
                    <a:lstStyle/>
                    <a:p>
                      <a:r>
                        <a:rPr lang="en-US" sz="2400" dirty="0"/>
                        <a:t>0.653</a:t>
                      </a:r>
                    </a:p>
                  </a:txBody>
                  <a:tcPr/>
                </a:tc>
                <a:tc>
                  <a:txBody>
                    <a:bodyPr/>
                    <a:lstStyle/>
                    <a:p>
                      <a:r>
                        <a:rPr lang="en-US" sz="2400" dirty="0"/>
                        <a:t>0.732</a:t>
                      </a:r>
                    </a:p>
                  </a:txBody>
                  <a:tcPr/>
                </a:tc>
                <a:tc>
                  <a:txBody>
                    <a:bodyPr/>
                    <a:lstStyle/>
                    <a:p>
                      <a:r>
                        <a:rPr lang="en-US" sz="2400" dirty="0"/>
                        <a:t>0.665</a:t>
                      </a:r>
                    </a:p>
                  </a:txBody>
                  <a:tcPr/>
                </a:tc>
                <a:tc>
                  <a:txBody>
                    <a:bodyPr/>
                    <a:lstStyle/>
                    <a:p>
                      <a:r>
                        <a:rPr lang="en-US" sz="2400" dirty="0"/>
                        <a:t>0.732</a:t>
                      </a:r>
                    </a:p>
                  </a:txBody>
                  <a:tcPr/>
                </a:tc>
                <a:extLst>
                  <a:ext uri="{0D108BD9-81ED-4DB2-BD59-A6C34878D82A}">
                    <a16:rowId xmlns:a16="http://schemas.microsoft.com/office/drawing/2014/main" val="461704044"/>
                  </a:ext>
                </a:extLst>
              </a:tr>
            </a:tbl>
          </a:graphicData>
        </a:graphic>
      </p:graphicFrame>
      <p:sp>
        <p:nvSpPr>
          <p:cNvPr id="5" name="TextBox 4">
            <a:extLst>
              <a:ext uri="{FF2B5EF4-FFF2-40B4-BE49-F238E27FC236}">
                <a16:creationId xmlns:a16="http://schemas.microsoft.com/office/drawing/2014/main" id="{2F18E1E2-025A-2248-A539-D5CB1B3A48E7}"/>
              </a:ext>
            </a:extLst>
          </p:cNvPr>
          <p:cNvSpPr txBox="1"/>
          <p:nvPr/>
        </p:nvSpPr>
        <p:spPr>
          <a:xfrm>
            <a:off x="838200" y="4407408"/>
            <a:ext cx="10293096" cy="1569660"/>
          </a:xfrm>
          <a:prstGeom prst="rect">
            <a:avLst/>
          </a:prstGeom>
          <a:noFill/>
        </p:spPr>
        <p:txBody>
          <a:bodyPr wrap="square" rtlCol="0">
            <a:spAutoFit/>
          </a:bodyPr>
          <a:lstStyle/>
          <a:p>
            <a:pPr marL="342900" indent="-342900">
              <a:buAutoNum type="arabicPeriod"/>
            </a:pPr>
            <a:r>
              <a:rPr lang="en-US" sz="2400" dirty="0"/>
              <a:t>Binary Task: easy </a:t>
            </a:r>
          </a:p>
          <a:p>
            <a:pPr marL="342900" indent="-342900">
              <a:buAutoNum type="arabicPeriod"/>
            </a:pPr>
            <a:r>
              <a:rPr lang="en-US" sz="2400" dirty="0"/>
              <a:t>5 broad categories: levels of evidence, future opportunities</a:t>
            </a:r>
          </a:p>
          <a:p>
            <a:pPr marL="342900" indent="-342900">
              <a:buAutoNum type="arabicPeriod"/>
            </a:pPr>
            <a:r>
              <a:rPr lang="en-US" sz="2400" dirty="0"/>
              <a:t>Full multinomial: incomplete evidence, superficial relationship , non-urgent recommendation, future prediction, anomaly/curious finding, full unknown</a:t>
            </a:r>
          </a:p>
        </p:txBody>
      </p:sp>
    </p:spTree>
    <p:extLst>
      <p:ext uri="{BB962C8B-B14F-4D97-AF65-F5344CB8AC3E}">
        <p14:creationId xmlns:p14="http://schemas.microsoft.com/office/powerpoint/2010/main" val="281531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2123-0EE2-2746-B224-38A4760014E8}"/>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6EB3A707-4CC8-0C4B-9047-3B8EB7EAB9C1}"/>
              </a:ext>
            </a:extLst>
          </p:cNvPr>
          <p:cNvSpPr>
            <a:spLocks noGrp="1"/>
          </p:cNvSpPr>
          <p:nvPr>
            <p:ph idx="1"/>
          </p:nvPr>
        </p:nvSpPr>
        <p:spPr>
          <a:xfrm>
            <a:off x="530352" y="1825625"/>
            <a:ext cx="11265408" cy="4351338"/>
          </a:xfrm>
        </p:spPr>
        <p:txBody>
          <a:bodyPr/>
          <a:lstStyle/>
          <a:p>
            <a:pPr marL="0" indent="0">
              <a:buNone/>
            </a:pPr>
            <a:r>
              <a:rPr lang="en-US" dirty="0"/>
              <a:t>1. Goals for knowledge exist in the literature and are important to capture</a:t>
            </a:r>
          </a:p>
          <a:p>
            <a:pPr lvl="1"/>
            <a:r>
              <a:rPr lang="en-US" dirty="0"/>
              <a:t>Need to increase IAA</a:t>
            </a:r>
          </a:p>
          <a:p>
            <a:pPr lvl="1"/>
            <a:r>
              <a:rPr lang="en-US" dirty="0"/>
              <a:t>Need more manual annotations</a:t>
            </a:r>
          </a:p>
          <a:p>
            <a:pPr marL="0" indent="0">
              <a:buNone/>
            </a:pPr>
            <a:r>
              <a:rPr lang="en-US" dirty="0"/>
              <a:t>2. Classifying goals for knowledge vs. not is easy</a:t>
            </a:r>
          </a:p>
          <a:p>
            <a:pPr lvl="1"/>
            <a:r>
              <a:rPr lang="en-US" dirty="0"/>
              <a:t>Need to work on 5 broad categories and full multinomial</a:t>
            </a:r>
          </a:p>
          <a:p>
            <a:pPr lvl="1"/>
            <a:r>
              <a:rPr lang="en-US" dirty="0"/>
              <a:t>Using more sophisticated algorithms</a:t>
            </a:r>
          </a:p>
          <a:p>
            <a:pPr marL="0" indent="0">
              <a:buNone/>
            </a:pPr>
            <a:r>
              <a:rPr lang="en-US" dirty="0"/>
              <a:t>3. Computationally representing goals for knowledge</a:t>
            </a:r>
          </a:p>
          <a:p>
            <a:pPr lvl="1"/>
            <a:r>
              <a:rPr lang="en-US" dirty="0"/>
              <a:t>Need to create an ignorance-base to hold all the goals for knowledge</a:t>
            </a:r>
          </a:p>
        </p:txBody>
      </p:sp>
      <p:sp>
        <p:nvSpPr>
          <p:cNvPr id="4" name="TextBox 3">
            <a:extLst>
              <a:ext uri="{FF2B5EF4-FFF2-40B4-BE49-F238E27FC236}">
                <a16:creationId xmlns:a16="http://schemas.microsoft.com/office/drawing/2014/main" id="{AA8C0469-E97D-204E-9C23-19D1A940A4FB}"/>
              </a:ext>
            </a:extLst>
          </p:cNvPr>
          <p:cNvSpPr txBox="1"/>
          <p:nvPr/>
        </p:nvSpPr>
        <p:spPr>
          <a:xfrm>
            <a:off x="-15498" y="6467789"/>
            <a:ext cx="469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a:t>Contact</a:t>
            </a:r>
            <a:r>
              <a:rPr lang="en-US" sz="2000" dirty="0"/>
              <a:t>: </a:t>
            </a:r>
            <a:r>
              <a:rPr lang="en-US" sz="2000" dirty="0" err="1"/>
              <a:t>Mayla.Boguslav@CUAnschutz.edu</a:t>
            </a:r>
            <a:endParaRPr lang="en-US" sz="2000" dirty="0"/>
          </a:p>
        </p:txBody>
      </p:sp>
      <p:sp>
        <p:nvSpPr>
          <p:cNvPr id="6" name="TextBox 5">
            <a:extLst>
              <a:ext uri="{FF2B5EF4-FFF2-40B4-BE49-F238E27FC236}">
                <a16:creationId xmlns:a16="http://schemas.microsoft.com/office/drawing/2014/main" id="{9E2F7E70-38C8-4B43-B800-054A8C89AE2E}"/>
              </a:ext>
            </a:extLst>
          </p:cNvPr>
          <p:cNvSpPr txBox="1"/>
          <p:nvPr/>
        </p:nvSpPr>
        <p:spPr>
          <a:xfrm>
            <a:off x="5186552" y="5799156"/>
            <a:ext cx="1818896"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Questions?</a:t>
            </a:r>
          </a:p>
        </p:txBody>
      </p:sp>
    </p:spTree>
    <p:extLst>
      <p:ext uri="{BB962C8B-B14F-4D97-AF65-F5344CB8AC3E}">
        <p14:creationId xmlns:p14="http://schemas.microsoft.com/office/powerpoint/2010/main" val="117165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11720</TotalTime>
  <Words>1457</Words>
  <Application>Microsoft Office PowerPoint</Application>
  <PresentationFormat>Widescreen</PresentationFormat>
  <Paragraphs>198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How to annotate what we don’t know</vt:lpstr>
      <vt:lpstr>How to annotate what we don’t know</vt:lpstr>
      <vt:lpstr>The literature: knowledge + goals for knowledge</vt:lpstr>
      <vt:lpstr>The literature: knowledge + goals for knowledge</vt:lpstr>
      <vt:lpstr>Taxonomy: classifying by the goal for knowledge</vt:lpstr>
      <vt:lpstr>Taxonomy: classifying by the goal for knowledge</vt:lpstr>
      <vt:lpstr>Preliminary Results: Inter-Annotator Agreement (IAA)</vt:lpstr>
      <vt:lpstr>Preliminary Classification Results</vt:lpstr>
      <vt:lpstr>Conclusions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annotate what we don’t know</dc:title>
  <dc:creator>Mayla Boguslav</dc:creator>
  <cp:lastModifiedBy>Moloney, Caitlin</cp:lastModifiedBy>
  <cp:revision>98</cp:revision>
  <dcterms:created xsi:type="dcterms:W3CDTF">2019-11-27T20:53:13Z</dcterms:created>
  <dcterms:modified xsi:type="dcterms:W3CDTF">2019-12-06T00:32:53Z</dcterms:modified>
</cp:coreProperties>
</file>