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8" r:id="rId1"/>
  </p:sldMasterIdLst>
  <p:notesMasterIdLst>
    <p:notesMasterId r:id="rId17"/>
  </p:notesMasterIdLst>
  <p:sldIdLst>
    <p:sldId id="620" r:id="rId2"/>
    <p:sldId id="649" r:id="rId3"/>
    <p:sldId id="650" r:id="rId4"/>
    <p:sldId id="652" r:id="rId5"/>
    <p:sldId id="653" r:id="rId6"/>
    <p:sldId id="654" r:id="rId7"/>
    <p:sldId id="656" r:id="rId8"/>
    <p:sldId id="657" r:id="rId9"/>
    <p:sldId id="659" r:id="rId10"/>
    <p:sldId id="660" r:id="rId11"/>
    <p:sldId id="662" r:id="rId12"/>
    <p:sldId id="663" r:id="rId13"/>
    <p:sldId id="664" r:id="rId14"/>
    <p:sldId id="665" r:id="rId15"/>
    <p:sldId id="667" r:id="rId16"/>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BEBE"/>
    <a:srgbClr val="FFBEB9"/>
    <a:srgbClr val="FFAAA3"/>
    <a:srgbClr val="913113"/>
    <a:srgbClr val="FF988F"/>
    <a:srgbClr val="C15145"/>
    <a:srgbClr val="800000"/>
    <a:srgbClr val="B25E53"/>
    <a:srgbClr val="E84444"/>
    <a:srgbClr val="6B9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92" autoAdjust="0"/>
    <p:restoredTop sz="99742" autoAdjust="0"/>
  </p:normalViewPr>
  <p:slideViewPr>
    <p:cSldViewPr>
      <p:cViewPr>
        <p:scale>
          <a:sx n="100" d="100"/>
          <a:sy n="100" d="100"/>
        </p:scale>
        <p:origin x="-1854" y="-78"/>
      </p:cViewPr>
      <p:guideLst>
        <p:guide orient="horz" pos="2160"/>
        <p:guide pos="2880"/>
      </p:guideLst>
    </p:cSldViewPr>
  </p:slideViewPr>
  <p:outlineViewPr>
    <p:cViewPr>
      <p:scale>
        <a:sx n="33" d="100"/>
        <a:sy n="33" d="100"/>
      </p:scale>
      <p:origin x="0" y="5034"/>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4A2947-C535-4835-A4E6-E47C37DD098B}" type="datetimeFigureOut">
              <a:rPr lang="pt-BR" smtClean="0"/>
              <a:pPr/>
              <a:t>05/12/2019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9323F8-D4AB-4AFA-BF7B-92DA072ACC5A}" type="slidenum">
              <a:rPr lang="pt-BR" smtClean="0"/>
              <a:pPr/>
              <a:t>‹#›</a:t>
            </a:fld>
            <a:endParaRPr lang="pt-BR"/>
          </a:p>
        </p:txBody>
      </p:sp>
    </p:spTree>
    <p:extLst>
      <p:ext uri="{BB962C8B-B14F-4D97-AF65-F5344CB8AC3E}">
        <p14:creationId xmlns:p14="http://schemas.microsoft.com/office/powerpoint/2010/main" val="1282311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for the introduction, </a:t>
            </a:r>
          </a:p>
          <a:p>
            <a:r>
              <a:rPr lang="en-US" baseline="0" dirty="0"/>
              <a:t>My name is Dinler </a:t>
            </a:r>
            <a:r>
              <a:rPr lang="en-US" baseline="0" dirty="0" err="1"/>
              <a:t>Antunes</a:t>
            </a:r>
            <a:r>
              <a:rPr lang="en-US" baseline="0" dirty="0"/>
              <a:t> and I am a Postdoctoral Research Associate at Rice university, under Dr. Lydia </a:t>
            </a:r>
            <a:r>
              <a:rPr lang="en-US" baseline="0" dirty="0" err="1"/>
              <a:t>Kavraki</a:t>
            </a:r>
            <a:r>
              <a:rPr lang="en-US" baseline="0" dirty="0"/>
              <a:t>.</a:t>
            </a:r>
            <a:endParaRPr lang="en-US" dirty="0"/>
          </a:p>
        </p:txBody>
      </p:sp>
      <p:sp>
        <p:nvSpPr>
          <p:cNvPr id="4" name="Slide Number Placeholder 3"/>
          <p:cNvSpPr>
            <a:spLocks noGrp="1"/>
          </p:cNvSpPr>
          <p:nvPr>
            <p:ph type="sldNum" sz="quarter" idx="10"/>
          </p:nvPr>
        </p:nvSpPr>
        <p:spPr/>
        <p:txBody>
          <a:bodyPr/>
          <a:lstStyle/>
          <a:p>
            <a:fld id="{379323F8-D4AB-4AFA-BF7B-92DA072ACC5A}" type="slidenum">
              <a:rPr lang="pt-BR" smtClean="0"/>
              <a:pPr/>
              <a:t>1</a:t>
            </a:fld>
            <a:endParaRPr lang="pt-BR"/>
          </a:p>
        </p:txBody>
      </p:sp>
    </p:spTree>
    <p:extLst>
      <p:ext uri="{BB962C8B-B14F-4D97-AF65-F5344CB8AC3E}">
        <p14:creationId xmlns:p14="http://schemas.microsoft.com/office/powerpoint/2010/main" val="2601659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r>
              <a:rPr lang="en-US" dirty="0"/>
              <a:t>During the last 13 years or so, many groups have tackled this challenge</a:t>
            </a:r>
          </a:p>
          <a:p>
            <a:pPr marL="171450" indent="-171450">
              <a:buFont typeface="Wingdings"/>
              <a:buChar char="Ø"/>
            </a:pPr>
            <a:r>
              <a:rPr lang="en-US" baseline="0" dirty="0"/>
              <a:t>But since the flexibility of peptides is such a strong barrier for most docking-based approaches, the best alternative so far has been to provide ad hoc solutions.</a:t>
            </a:r>
          </a:p>
          <a:p>
            <a:pPr marL="171450" indent="-171450">
              <a:buFont typeface="Wingdings"/>
              <a:buChar char="Ø"/>
            </a:pPr>
            <a:r>
              <a:rPr lang="en-US" baseline="0" dirty="0"/>
              <a:t>Using information from crystal structures or using expert-knowledge to somehow constrain or bias the search.</a:t>
            </a:r>
          </a:p>
          <a:p>
            <a:pPr marL="171450" indent="-171450">
              <a:buFont typeface="Wingdings"/>
              <a:buChar char="Ø"/>
            </a:pPr>
            <a:r>
              <a:rPr lang="en-US" baseline="0" dirty="0"/>
              <a:t>Which means that these solutions only work for a few HLAs for which we have enough data. And if you remember the 10,000 HLA alleles that I have mentioned before, you will understand that a general solution is needed if we hope to provide personalized predictions</a:t>
            </a:r>
            <a:endParaRPr lang="en-US" dirty="0"/>
          </a:p>
        </p:txBody>
      </p:sp>
      <p:sp>
        <p:nvSpPr>
          <p:cNvPr id="4" name="Slide Number Placeholder 3"/>
          <p:cNvSpPr>
            <a:spLocks noGrp="1"/>
          </p:cNvSpPr>
          <p:nvPr>
            <p:ph type="sldNum" sz="quarter" idx="10"/>
          </p:nvPr>
        </p:nvSpPr>
        <p:spPr/>
        <p:txBody>
          <a:bodyPr/>
          <a:lstStyle/>
          <a:p>
            <a:fld id="{379323F8-D4AB-4AFA-BF7B-92DA072ACC5A}" type="slidenum">
              <a:rPr lang="pt-BR" smtClean="0"/>
              <a:pPr/>
              <a:t>10</a:t>
            </a:fld>
            <a:endParaRPr lang="pt-BR"/>
          </a:p>
        </p:txBody>
      </p:sp>
    </p:spTree>
    <p:extLst>
      <p:ext uri="{BB962C8B-B14F-4D97-AF65-F5344CB8AC3E}">
        <p14:creationId xmlns:p14="http://schemas.microsoft.com/office/powerpoint/2010/main" val="1565191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endParaRPr lang="en-US" dirty="0"/>
          </a:p>
        </p:txBody>
      </p:sp>
      <p:sp>
        <p:nvSpPr>
          <p:cNvPr id="4" name="Slide Number Placeholder 3"/>
          <p:cNvSpPr>
            <a:spLocks noGrp="1"/>
          </p:cNvSpPr>
          <p:nvPr>
            <p:ph type="sldNum" sz="quarter" idx="10"/>
          </p:nvPr>
        </p:nvSpPr>
        <p:spPr/>
        <p:txBody>
          <a:bodyPr/>
          <a:lstStyle/>
          <a:p>
            <a:fld id="{379323F8-D4AB-4AFA-BF7B-92DA072ACC5A}" type="slidenum">
              <a:rPr lang="pt-BR" smtClean="0"/>
              <a:pPr/>
              <a:t>11</a:t>
            </a:fld>
            <a:endParaRPr lang="pt-BR"/>
          </a:p>
        </p:txBody>
      </p:sp>
    </p:spTree>
    <p:extLst>
      <p:ext uri="{BB962C8B-B14F-4D97-AF65-F5344CB8AC3E}">
        <p14:creationId xmlns:p14="http://schemas.microsoft.com/office/powerpoint/2010/main" val="1565191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endParaRPr lang="en-US" dirty="0"/>
          </a:p>
        </p:txBody>
      </p:sp>
      <p:sp>
        <p:nvSpPr>
          <p:cNvPr id="4" name="Slide Number Placeholder 3"/>
          <p:cNvSpPr>
            <a:spLocks noGrp="1"/>
          </p:cNvSpPr>
          <p:nvPr>
            <p:ph type="sldNum" sz="quarter" idx="10"/>
          </p:nvPr>
        </p:nvSpPr>
        <p:spPr/>
        <p:txBody>
          <a:bodyPr/>
          <a:lstStyle/>
          <a:p>
            <a:fld id="{379323F8-D4AB-4AFA-BF7B-92DA072ACC5A}" type="slidenum">
              <a:rPr lang="pt-BR" smtClean="0"/>
              <a:pPr/>
              <a:t>12</a:t>
            </a:fld>
            <a:endParaRPr lang="pt-BR"/>
          </a:p>
        </p:txBody>
      </p:sp>
    </p:spTree>
    <p:extLst>
      <p:ext uri="{BB962C8B-B14F-4D97-AF65-F5344CB8AC3E}">
        <p14:creationId xmlns:p14="http://schemas.microsoft.com/office/powerpoint/2010/main" val="1565191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r>
              <a:rPr lang="en-US" dirty="0"/>
              <a:t>Therefore, our goal</a:t>
            </a:r>
            <a:r>
              <a:rPr lang="en-US" baseline="0" dirty="0"/>
              <a:t> is to use computational methods to perform…</a:t>
            </a:r>
            <a:endParaRPr lang="en-US" dirty="0"/>
          </a:p>
        </p:txBody>
      </p:sp>
      <p:sp>
        <p:nvSpPr>
          <p:cNvPr id="4" name="Slide Number Placeholder 3"/>
          <p:cNvSpPr>
            <a:spLocks noGrp="1"/>
          </p:cNvSpPr>
          <p:nvPr>
            <p:ph type="sldNum" sz="quarter" idx="10"/>
          </p:nvPr>
        </p:nvSpPr>
        <p:spPr/>
        <p:txBody>
          <a:bodyPr/>
          <a:lstStyle/>
          <a:p>
            <a:fld id="{379323F8-D4AB-4AFA-BF7B-92DA072ACC5A}" type="slidenum">
              <a:rPr lang="pt-BR" smtClean="0"/>
              <a:pPr/>
              <a:t>13</a:t>
            </a:fld>
            <a:endParaRPr lang="pt-BR"/>
          </a:p>
        </p:txBody>
      </p:sp>
    </p:spTree>
    <p:extLst>
      <p:ext uri="{BB962C8B-B14F-4D97-AF65-F5344CB8AC3E}">
        <p14:creationId xmlns:p14="http://schemas.microsoft.com/office/powerpoint/2010/main" val="624106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endParaRPr lang="pt-BR" dirty="0"/>
          </a:p>
        </p:txBody>
      </p:sp>
      <p:sp>
        <p:nvSpPr>
          <p:cNvPr id="4" name="Slide Number Placeholder 3"/>
          <p:cNvSpPr>
            <a:spLocks noGrp="1"/>
          </p:cNvSpPr>
          <p:nvPr>
            <p:ph type="sldNum" sz="quarter" idx="10"/>
          </p:nvPr>
        </p:nvSpPr>
        <p:spPr/>
        <p:txBody>
          <a:bodyPr/>
          <a:lstStyle/>
          <a:p>
            <a:fld id="{379323F8-D4AB-4AFA-BF7B-92DA072ACC5A}" type="slidenum">
              <a:rPr lang="pt-BR" smtClean="0"/>
              <a:pPr/>
              <a:t>14</a:t>
            </a:fld>
            <a:endParaRPr lang="pt-BR"/>
          </a:p>
        </p:txBody>
      </p:sp>
    </p:spTree>
    <p:extLst>
      <p:ext uri="{BB962C8B-B14F-4D97-AF65-F5344CB8AC3E}">
        <p14:creationId xmlns:p14="http://schemas.microsoft.com/office/powerpoint/2010/main" val="1608203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r>
              <a:rPr lang="en-US" dirty="0"/>
              <a:t>So</a:t>
            </a:r>
            <a:r>
              <a:rPr lang="en-US" baseline="0" dirty="0"/>
              <a:t> let’s start by the key role of the HLA molecules in cellular immunity.</a:t>
            </a:r>
          </a:p>
          <a:p>
            <a:pPr marL="171450" indent="-171450">
              <a:buFont typeface="Wingdings"/>
              <a:buChar char="Ø"/>
            </a:pPr>
            <a:r>
              <a:rPr lang="en-US" baseline="0" dirty="0"/>
              <a:t>There is a sort of “quality control” mechanism that is present in almost every cell, through which a sample of intracellular proteins is cleaved into small peptides, which are in turn bound to a specific family of receptors (known as Human Leukocyte Antigens, or HLAs), and the resulting peptide-HLA complexes are displayed at the cell surface.</a:t>
            </a:r>
          </a:p>
          <a:p>
            <a:pPr marL="171450" indent="-171450">
              <a:buFont typeface="Wingdings"/>
              <a:buChar char="Ø"/>
            </a:pPr>
            <a:r>
              <a:rPr lang="en-US" baseline="0" dirty="0"/>
              <a:t>Through this mechanism, these intracellular peptides are now exposed to immune cells, such as tumor-specific cytotoxic T cell, which </a:t>
            </a:r>
            <a:r>
              <a:rPr lang="en-US" baseline="0" dirty="0" err="1"/>
              <a:t>which</a:t>
            </a:r>
            <a:r>
              <a:rPr lang="en-US" baseline="0" dirty="0"/>
              <a:t> can distinguish between self and foreign peptides. This is a pathway that evolved to identify and eliminate cells infected by viruses.</a:t>
            </a:r>
          </a:p>
          <a:p>
            <a:pPr marL="171450" indent="-171450">
              <a:buFont typeface="Wingdings"/>
              <a:buChar char="Ø"/>
            </a:pPr>
            <a:r>
              <a:rPr lang="en-US" baseline="0" dirty="0"/>
              <a:t>However, the same pathway is also present in tumor cells, which among regular self-peptides will also present some tumor-specific peptides (red). This unusual peptides will be recognized by tumor-specific T-cells, activating the T-cell that will kill the cancer cell.</a:t>
            </a:r>
          </a:p>
          <a:p>
            <a:pPr marL="171450" indent="-171450">
              <a:buFont typeface="Wingdings"/>
              <a:buChar char="Ø"/>
            </a:pPr>
            <a:endParaRPr lang="en-US" baseline="0" dirty="0"/>
          </a:p>
          <a:p>
            <a:pPr marL="171450" indent="-171450">
              <a:buFont typeface="Wingdings"/>
              <a:buChar char="Ø"/>
            </a:pPr>
            <a:r>
              <a:rPr lang="en-US" baseline="0" dirty="0"/>
              <a:t>And I refer to this particular T-cell as being “tumor-specific” in the sense that in a normal situation, this cell would not recognize any self peptide. Of course things are always more complicated, you have tumor evasion mechanisms, you might have off-target recognition, but the main point is that we can leverage this natural mechanism of tumor immunity, to have a treatment that is targeting only tumor cells, and that will find them, wherever they are. </a:t>
            </a:r>
          </a:p>
          <a:p>
            <a:pPr marL="171450" indent="-171450">
              <a:buFont typeface="Wingdings"/>
              <a:buChar char="Ø"/>
            </a:pPr>
            <a:r>
              <a:rPr lang="en-US" baseline="0" dirty="0"/>
              <a:t> </a:t>
            </a:r>
          </a:p>
          <a:p>
            <a:pPr marL="171450" indent="-171450">
              <a:buFont typeface="Wingdings"/>
              <a:buChar char="Ø"/>
            </a:pPr>
            <a:r>
              <a:rPr lang="en-US" baseline="0" dirty="0"/>
              <a:t>A remarkable aspect of this mechanism is that a lot of the consequences of this molecular interaction, in terms of the level of activation of the T-cell, the specificity of this recognition and so on, is highly determined by structural features of the peptide-HLA complex.</a:t>
            </a:r>
          </a:p>
          <a:p>
            <a:endParaRPr lang="en-US" dirty="0"/>
          </a:p>
          <a:p>
            <a:r>
              <a:rPr lang="en-US" dirty="0"/>
              <a:t>REFs:</a:t>
            </a:r>
          </a:p>
          <a:p>
            <a:r>
              <a:rPr lang="en-US" dirty="0"/>
              <a:t>[1] S</a:t>
            </a:r>
            <a:r>
              <a:rPr lang="en-US" sz="1200" i="0" kern="1200" dirty="0">
                <a:solidFill>
                  <a:schemeClr val="tx1"/>
                </a:solidFill>
                <a:effectLst/>
                <a:latin typeface="+mn-lt"/>
                <a:ea typeface="+mn-ea"/>
                <a:cs typeface="+mn-cs"/>
              </a:rPr>
              <a:t>iegel RL, Miller KD, </a:t>
            </a:r>
            <a:r>
              <a:rPr lang="en-US" sz="1200" i="0" kern="1200" dirty="0" err="1">
                <a:solidFill>
                  <a:schemeClr val="tx1"/>
                </a:solidFill>
                <a:effectLst/>
                <a:latin typeface="+mn-lt"/>
                <a:ea typeface="+mn-ea"/>
                <a:cs typeface="+mn-cs"/>
              </a:rPr>
              <a:t>Jemal</a:t>
            </a:r>
            <a:r>
              <a:rPr lang="en-US" sz="1200" i="0" kern="1200" dirty="0">
                <a:solidFill>
                  <a:schemeClr val="tx1"/>
                </a:solidFill>
                <a:effectLst/>
                <a:latin typeface="+mn-lt"/>
                <a:ea typeface="+mn-ea"/>
                <a:cs typeface="+mn-cs"/>
              </a:rPr>
              <a:t> A. Cancer statistics, 2015. CA: a cancer journal for clinicians. 2016;66(1):7–30.</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doi:10.3322/caac.21332.</a:t>
            </a:r>
            <a:endParaRPr lang="en-US" dirty="0"/>
          </a:p>
          <a:p>
            <a:r>
              <a:rPr lang="en-US" sz="1200" i="0" kern="1200" dirty="0">
                <a:solidFill>
                  <a:schemeClr val="tx1"/>
                </a:solidFill>
                <a:effectLst/>
                <a:latin typeface="+mn-lt"/>
                <a:ea typeface="+mn-ea"/>
                <a:cs typeface="+mn-cs"/>
              </a:rPr>
              <a:t>[2] A. </a:t>
            </a:r>
            <a:r>
              <a:rPr lang="en-US" sz="1200" i="0" kern="1200" dirty="0" err="1">
                <a:solidFill>
                  <a:schemeClr val="tx1"/>
                </a:solidFill>
                <a:effectLst/>
                <a:latin typeface="+mn-lt"/>
                <a:ea typeface="+mn-ea"/>
                <a:cs typeface="+mn-cs"/>
              </a:rPr>
              <a:t>Rotte</a:t>
            </a:r>
            <a:r>
              <a:rPr lang="en-US" sz="1200" i="0" kern="1200" dirty="0">
                <a:solidFill>
                  <a:schemeClr val="tx1"/>
                </a:solidFill>
                <a:effectLst/>
                <a:latin typeface="+mn-lt"/>
                <a:ea typeface="+mn-ea"/>
                <a:cs typeface="+mn-cs"/>
              </a:rPr>
              <a:t>, M. </a:t>
            </a:r>
            <a:r>
              <a:rPr lang="en-US" sz="1200" i="0" kern="1200" dirty="0" err="1">
                <a:solidFill>
                  <a:schemeClr val="tx1"/>
                </a:solidFill>
                <a:effectLst/>
                <a:latin typeface="+mn-lt"/>
                <a:ea typeface="+mn-ea"/>
                <a:cs typeface="+mn-cs"/>
              </a:rPr>
              <a:t>Bhandaru</a:t>
            </a:r>
            <a:r>
              <a:rPr lang="en-US" sz="1200" i="0" kern="1200" dirty="0">
                <a:solidFill>
                  <a:schemeClr val="tx1"/>
                </a:solidFill>
                <a:effectLst/>
                <a:latin typeface="+mn-lt"/>
                <a:ea typeface="+mn-ea"/>
                <a:cs typeface="+mn-cs"/>
              </a:rPr>
              <a:t>, Y. Zhou, and K. J. </a:t>
            </a:r>
            <a:r>
              <a:rPr lang="en-US" sz="1200" i="0" kern="1200" dirty="0" err="1">
                <a:solidFill>
                  <a:schemeClr val="tx1"/>
                </a:solidFill>
                <a:effectLst/>
                <a:latin typeface="+mn-lt"/>
                <a:ea typeface="+mn-ea"/>
                <a:cs typeface="+mn-cs"/>
              </a:rPr>
              <a:t>McElwee</a:t>
            </a:r>
            <a:r>
              <a:rPr lang="en-US" sz="1200" i="0" kern="1200" dirty="0">
                <a:solidFill>
                  <a:schemeClr val="tx1"/>
                </a:solidFill>
                <a:effectLst/>
                <a:latin typeface="+mn-lt"/>
                <a:ea typeface="+mn-ea"/>
                <a:cs typeface="+mn-cs"/>
              </a:rPr>
              <a:t>. Immunotherapy of melanoma: present options and</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future promises. </a:t>
            </a:r>
            <a:r>
              <a:rPr lang="en-US" sz="1200" i="1" kern="1200" dirty="0" err="1">
                <a:solidFill>
                  <a:schemeClr val="tx1"/>
                </a:solidFill>
                <a:effectLst/>
                <a:latin typeface="+mn-lt"/>
                <a:ea typeface="+mn-ea"/>
                <a:cs typeface="+mn-cs"/>
              </a:rPr>
              <a:t>Cancermetastasisreviews</a:t>
            </a:r>
            <a:r>
              <a:rPr lang="en-US" sz="1200" i="0" kern="1200" dirty="0">
                <a:solidFill>
                  <a:schemeClr val="tx1"/>
                </a:solidFill>
                <a:effectLst/>
                <a:latin typeface="+mn-lt"/>
                <a:ea typeface="+mn-ea"/>
                <a:cs typeface="+mn-cs"/>
              </a:rPr>
              <a:t>, 34(1):115–28, mar 2015. ISSN 1573-7233. </a:t>
            </a:r>
            <a:r>
              <a:rPr lang="en-US" sz="1200" i="0" kern="1200" dirty="0" err="1">
                <a:solidFill>
                  <a:schemeClr val="tx1"/>
                </a:solidFill>
                <a:effectLst/>
                <a:latin typeface="+mn-lt"/>
                <a:ea typeface="+mn-ea"/>
                <a:cs typeface="+mn-cs"/>
              </a:rPr>
              <a:t>doi</a:t>
            </a:r>
            <a:r>
              <a:rPr lang="en-US" sz="1200" i="0" kern="1200" dirty="0">
                <a:solidFill>
                  <a:schemeClr val="tx1"/>
                </a:solidFill>
                <a:effectLst/>
                <a:latin typeface="+mn-lt"/>
                <a:ea typeface="+mn-ea"/>
                <a:cs typeface="+mn-cs"/>
              </a:rPr>
              <a:t>: 10.1007/s10555-</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014-9542-0. URL: http://www.ncbi.nlm.nih.gov/pubmed/25589384.</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[3] G. </a:t>
            </a:r>
            <a:r>
              <a:rPr lang="en-US" sz="1200" i="0" kern="1200" dirty="0" err="1">
                <a:solidFill>
                  <a:schemeClr val="tx1"/>
                </a:solidFill>
                <a:effectLst/>
                <a:latin typeface="+mn-lt"/>
                <a:ea typeface="+mn-ea"/>
                <a:cs typeface="+mn-cs"/>
              </a:rPr>
              <a:t>Lizée</a:t>
            </a:r>
            <a:r>
              <a:rPr lang="en-US" sz="1200" i="0" kern="1200" dirty="0">
                <a:solidFill>
                  <a:schemeClr val="tx1"/>
                </a:solidFill>
                <a:effectLst/>
                <a:latin typeface="+mn-lt"/>
                <a:ea typeface="+mn-ea"/>
                <a:cs typeface="+mn-cs"/>
              </a:rPr>
              <a:t>, W. W. </a:t>
            </a:r>
            <a:r>
              <a:rPr lang="en-US" sz="1200" i="0" kern="1200" dirty="0" err="1">
                <a:solidFill>
                  <a:schemeClr val="tx1"/>
                </a:solidFill>
                <a:effectLst/>
                <a:latin typeface="+mn-lt"/>
                <a:ea typeface="+mn-ea"/>
                <a:cs typeface="+mn-cs"/>
              </a:rPr>
              <a:t>Overwijk</a:t>
            </a:r>
            <a:r>
              <a:rPr lang="en-US" sz="1200" i="0" kern="1200" dirty="0">
                <a:solidFill>
                  <a:schemeClr val="tx1"/>
                </a:solidFill>
                <a:effectLst/>
                <a:latin typeface="+mn-lt"/>
                <a:ea typeface="+mn-ea"/>
                <a:cs typeface="+mn-cs"/>
              </a:rPr>
              <a:t>, L. </a:t>
            </a:r>
            <a:r>
              <a:rPr lang="en-US" sz="1200" i="0" kern="1200" dirty="0" err="1">
                <a:solidFill>
                  <a:schemeClr val="tx1"/>
                </a:solidFill>
                <a:effectLst/>
                <a:latin typeface="+mn-lt"/>
                <a:ea typeface="+mn-ea"/>
                <a:cs typeface="+mn-cs"/>
              </a:rPr>
              <a:t>Radvanyi</a:t>
            </a:r>
            <a:r>
              <a:rPr lang="en-US" sz="1200" i="0" kern="1200" dirty="0">
                <a:solidFill>
                  <a:schemeClr val="tx1"/>
                </a:solidFill>
                <a:effectLst/>
                <a:latin typeface="+mn-lt"/>
                <a:ea typeface="+mn-ea"/>
                <a:cs typeface="+mn-cs"/>
              </a:rPr>
              <a:t>, J. Gao, P. Sharma, and P. </a:t>
            </a:r>
            <a:r>
              <a:rPr lang="en-US" sz="1200" i="0" kern="1200" dirty="0" err="1">
                <a:solidFill>
                  <a:schemeClr val="tx1"/>
                </a:solidFill>
                <a:effectLst/>
                <a:latin typeface="+mn-lt"/>
                <a:ea typeface="+mn-ea"/>
                <a:cs typeface="+mn-cs"/>
              </a:rPr>
              <a:t>Hwu</a:t>
            </a:r>
            <a:r>
              <a:rPr lang="en-US" sz="1200" i="0" kern="1200" dirty="0">
                <a:solidFill>
                  <a:schemeClr val="tx1"/>
                </a:solidFill>
                <a:effectLst/>
                <a:latin typeface="+mn-lt"/>
                <a:ea typeface="+mn-ea"/>
                <a:cs typeface="+mn-cs"/>
              </a:rPr>
              <a:t>. Harnessing the power of the</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immune system to target cancer. </a:t>
            </a:r>
            <a:r>
              <a:rPr lang="en-US" sz="1200" i="1" kern="1200" dirty="0">
                <a:solidFill>
                  <a:schemeClr val="tx1"/>
                </a:solidFill>
                <a:effectLst/>
                <a:latin typeface="+mn-lt"/>
                <a:ea typeface="+mn-ea"/>
                <a:cs typeface="+mn-cs"/>
              </a:rPr>
              <a:t>Annual review of medicine</a:t>
            </a:r>
            <a:r>
              <a:rPr lang="en-US" sz="1200" i="0" kern="1200" dirty="0">
                <a:solidFill>
                  <a:schemeClr val="tx1"/>
                </a:solidFill>
                <a:effectLst/>
                <a:latin typeface="+mn-lt"/>
                <a:ea typeface="+mn-ea"/>
                <a:cs typeface="+mn-cs"/>
              </a:rPr>
              <a:t>, 64:71–90, 2013. ISSN 1545-326X. </a:t>
            </a:r>
            <a:r>
              <a:rPr lang="en-US" sz="1200" i="0" kern="1200" dirty="0" err="1">
                <a:solidFill>
                  <a:schemeClr val="tx1"/>
                </a:solidFill>
                <a:effectLst/>
                <a:latin typeface="+mn-lt"/>
                <a:ea typeface="+mn-ea"/>
                <a:cs typeface="+mn-cs"/>
              </a:rPr>
              <a:t>doi</a:t>
            </a:r>
            <a:r>
              <a:rPr lang="en-US" sz="1200" i="0" kern="1200" dirty="0">
                <a:solidFill>
                  <a:schemeClr val="tx1"/>
                </a:solidFill>
                <a:effectLst/>
                <a:latin typeface="+mn-lt"/>
                <a:ea typeface="+mn-ea"/>
                <a:cs typeface="+mn-cs"/>
              </a:rPr>
              <a:t>:</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10.1146/annurev-med-112311-083918. URL: http://www.ncbi.nlm.nih.gov/pubmed/23092383</a:t>
            </a:r>
          </a:p>
          <a:p>
            <a:r>
              <a:rPr lang="en-US" sz="1200" i="0" kern="1200" dirty="0">
                <a:solidFill>
                  <a:schemeClr val="tx1"/>
                </a:solidFill>
                <a:effectLst/>
                <a:latin typeface="+mn-lt"/>
                <a:ea typeface="+mn-ea"/>
                <a:cs typeface="+mn-cs"/>
              </a:rPr>
              <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
            </a:r>
            <a:br>
              <a:rPr lang="en-US" sz="120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379323F8-D4AB-4AFA-BF7B-92DA072ACC5A}" type="slidenum">
              <a:rPr lang="pt-BR" smtClean="0"/>
              <a:pPr/>
              <a:t>2</a:t>
            </a:fld>
            <a:endParaRPr lang="pt-BR"/>
          </a:p>
        </p:txBody>
      </p:sp>
    </p:spTree>
    <p:extLst>
      <p:ext uri="{BB962C8B-B14F-4D97-AF65-F5344CB8AC3E}">
        <p14:creationId xmlns:p14="http://schemas.microsoft.com/office/powerpoint/2010/main" val="1565191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r>
              <a:rPr lang="en-US" dirty="0"/>
              <a:t>To give you a better idea of the structure of this complex, here you have a cartoon</a:t>
            </a:r>
            <a:r>
              <a:rPr lang="en-US" baseline="0" dirty="0"/>
              <a:t> representations of the two chains that form the HLA receptor, and a sticks representation of the peptide ligand bound to the HLA cleft.</a:t>
            </a:r>
            <a:endParaRPr lang="en-US" dirty="0"/>
          </a:p>
        </p:txBody>
      </p:sp>
      <p:sp>
        <p:nvSpPr>
          <p:cNvPr id="4" name="Slide Number Placeholder 3"/>
          <p:cNvSpPr>
            <a:spLocks noGrp="1"/>
          </p:cNvSpPr>
          <p:nvPr>
            <p:ph type="sldNum" sz="quarter" idx="10"/>
          </p:nvPr>
        </p:nvSpPr>
        <p:spPr/>
        <p:txBody>
          <a:bodyPr/>
          <a:lstStyle/>
          <a:p>
            <a:fld id="{379323F8-D4AB-4AFA-BF7B-92DA072ACC5A}" type="slidenum">
              <a:rPr lang="pt-BR" smtClean="0"/>
              <a:pPr/>
              <a:t>3</a:t>
            </a:fld>
            <a:endParaRPr lang="pt-BR"/>
          </a:p>
        </p:txBody>
      </p:sp>
    </p:spTree>
    <p:extLst>
      <p:ext uri="{BB962C8B-B14F-4D97-AF65-F5344CB8AC3E}">
        <p14:creationId xmlns:p14="http://schemas.microsoft.com/office/powerpoint/2010/main" val="1565191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r>
              <a:rPr lang="en-US" dirty="0"/>
              <a:t>Going</a:t>
            </a:r>
            <a:r>
              <a:rPr lang="en-US" baseline="0" dirty="0"/>
              <a:t> one step forward, we can compute the electrostatic potential over this surface, here represented by colors (negatively charged regions in red, positive regions in blue).</a:t>
            </a:r>
          </a:p>
          <a:p>
            <a:pPr marL="171450" indent="-171450">
              <a:buFont typeface="Wingdings"/>
              <a:buChar char="Ø"/>
            </a:pPr>
            <a:r>
              <a:rPr lang="en-US" baseline="0" dirty="0"/>
              <a:t>This is the surface exposed for interaction with the T-cell receptor. And as you can see, there is no boundaries between ligand and receptor, it is actually one combined surface. </a:t>
            </a:r>
          </a:p>
          <a:p>
            <a:pPr marL="171450" indent="-171450">
              <a:buFont typeface="Wingdings"/>
              <a:buChar char="Ø"/>
            </a:pPr>
            <a:r>
              <a:rPr lang="en-US" baseline="0" dirty="0"/>
              <a:t>And this is a very important point, because each individual has a different subset of HLAs.</a:t>
            </a:r>
            <a:endParaRPr lang="en-US" dirty="0"/>
          </a:p>
        </p:txBody>
      </p:sp>
      <p:sp>
        <p:nvSpPr>
          <p:cNvPr id="4" name="Slide Number Placeholder 3"/>
          <p:cNvSpPr>
            <a:spLocks noGrp="1"/>
          </p:cNvSpPr>
          <p:nvPr>
            <p:ph type="sldNum" sz="quarter" idx="10"/>
          </p:nvPr>
        </p:nvSpPr>
        <p:spPr/>
        <p:txBody>
          <a:bodyPr/>
          <a:lstStyle/>
          <a:p>
            <a:fld id="{379323F8-D4AB-4AFA-BF7B-92DA072ACC5A}" type="slidenum">
              <a:rPr lang="pt-BR" smtClean="0"/>
              <a:pPr/>
              <a:t>4</a:t>
            </a:fld>
            <a:endParaRPr lang="pt-BR"/>
          </a:p>
        </p:txBody>
      </p:sp>
    </p:spTree>
    <p:extLst>
      <p:ext uri="{BB962C8B-B14F-4D97-AF65-F5344CB8AC3E}">
        <p14:creationId xmlns:p14="http://schemas.microsoft.com/office/powerpoint/2010/main" val="1565191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r>
              <a:rPr lang="en-US" dirty="0"/>
              <a:t>These receptors are encoded by the most polymorphic genes</a:t>
            </a:r>
            <a:r>
              <a:rPr lang="en-US" baseline="0" dirty="0"/>
              <a:t> in the human genome, and there are more than 10,000 alleles of the so called class I HLA genes (referred to as HLA-A, HLA-B, HLA-C). And each person will have two sets of these genes, therefore up to 6 different class I HLA receptors. </a:t>
            </a:r>
          </a:p>
          <a:p>
            <a:pPr marL="171450" indent="-171450">
              <a:buFont typeface="Wingdings"/>
              <a:buChar char="Ø"/>
            </a:pPr>
            <a:r>
              <a:rPr lang="en-US" baseline="0" dirty="0"/>
              <a:t>And each different HLA receptor will bind different subsets of peptides, they have affinity for different sequences. And even if you some overlap, that two HLAs can bind to the same peptide, they likely to present them in a different way.  </a:t>
            </a:r>
          </a:p>
        </p:txBody>
      </p:sp>
      <p:sp>
        <p:nvSpPr>
          <p:cNvPr id="4" name="Slide Number Placeholder 3"/>
          <p:cNvSpPr>
            <a:spLocks noGrp="1"/>
          </p:cNvSpPr>
          <p:nvPr>
            <p:ph type="sldNum" sz="quarter" idx="10"/>
          </p:nvPr>
        </p:nvSpPr>
        <p:spPr/>
        <p:txBody>
          <a:bodyPr/>
          <a:lstStyle/>
          <a:p>
            <a:fld id="{379323F8-D4AB-4AFA-BF7B-92DA072ACC5A}" type="slidenum">
              <a:rPr lang="pt-BR" smtClean="0"/>
              <a:pPr/>
              <a:t>5</a:t>
            </a:fld>
            <a:endParaRPr lang="pt-BR"/>
          </a:p>
        </p:txBody>
      </p:sp>
    </p:spTree>
    <p:extLst>
      <p:ext uri="{BB962C8B-B14F-4D97-AF65-F5344CB8AC3E}">
        <p14:creationId xmlns:p14="http://schemas.microsoft.com/office/powerpoint/2010/main" val="624106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r>
              <a:rPr lang="en-US" dirty="0"/>
              <a:t>Therefore, our goal</a:t>
            </a:r>
            <a:r>
              <a:rPr lang="en-US" baseline="0" dirty="0"/>
              <a:t> is to use computational methods to perform…</a:t>
            </a:r>
            <a:endParaRPr lang="en-US" dirty="0"/>
          </a:p>
        </p:txBody>
      </p:sp>
      <p:sp>
        <p:nvSpPr>
          <p:cNvPr id="4" name="Slide Number Placeholder 3"/>
          <p:cNvSpPr>
            <a:spLocks noGrp="1"/>
          </p:cNvSpPr>
          <p:nvPr>
            <p:ph type="sldNum" sz="quarter" idx="10"/>
          </p:nvPr>
        </p:nvSpPr>
        <p:spPr/>
        <p:txBody>
          <a:bodyPr/>
          <a:lstStyle/>
          <a:p>
            <a:fld id="{379323F8-D4AB-4AFA-BF7B-92DA072ACC5A}" type="slidenum">
              <a:rPr lang="pt-BR" smtClean="0"/>
              <a:pPr/>
              <a:t>6</a:t>
            </a:fld>
            <a:endParaRPr lang="pt-BR"/>
          </a:p>
        </p:txBody>
      </p:sp>
    </p:spTree>
    <p:extLst>
      <p:ext uri="{BB962C8B-B14F-4D97-AF65-F5344CB8AC3E}">
        <p14:creationId xmlns:p14="http://schemas.microsoft.com/office/powerpoint/2010/main" val="624106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endParaRPr lang="en-US" dirty="0"/>
          </a:p>
        </p:txBody>
      </p:sp>
      <p:sp>
        <p:nvSpPr>
          <p:cNvPr id="4" name="Slide Number Placeholder 3"/>
          <p:cNvSpPr>
            <a:spLocks noGrp="1"/>
          </p:cNvSpPr>
          <p:nvPr>
            <p:ph type="sldNum" sz="quarter" idx="10"/>
          </p:nvPr>
        </p:nvSpPr>
        <p:spPr/>
        <p:txBody>
          <a:bodyPr/>
          <a:lstStyle/>
          <a:p>
            <a:fld id="{379323F8-D4AB-4AFA-BF7B-92DA072ACC5A}" type="slidenum">
              <a:rPr lang="pt-BR" smtClean="0"/>
              <a:pPr/>
              <a:t>7</a:t>
            </a:fld>
            <a:endParaRPr lang="pt-BR"/>
          </a:p>
        </p:txBody>
      </p:sp>
    </p:spTree>
    <p:extLst>
      <p:ext uri="{BB962C8B-B14F-4D97-AF65-F5344CB8AC3E}">
        <p14:creationId xmlns:p14="http://schemas.microsoft.com/office/powerpoint/2010/main" val="1565191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r>
              <a:rPr lang="en-US" dirty="0"/>
              <a:t>Therefore, our goal</a:t>
            </a:r>
            <a:r>
              <a:rPr lang="en-US" baseline="0" dirty="0"/>
              <a:t> is to use computational methods to perform…</a:t>
            </a:r>
            <a:endParaRPr lang="en-US" dirty="0"/>
          </a:p>
        </p:txBody>
      </p:sp>
      <p:sp>
        <p:nvSpPr>
          <p:cNvPr id="4" name="Slide Number Placeholder 3"/>
          <p:cNvSpPr>
            <a:spLocks noGrp="1"/>
          </p:cNvSpPr>
          <p:nvPr>
            <p:ph type="sldNum" sz="quarter" idx="10"/>
          </p:nvPr>
        </p:nvSpPr>
        <p:spPr/>
        <p:txBody>
          <a:bodyPr/>
          <a:lstStyle/>
          <a:p>
            <a:fld id="{379323F8-D4AB-4AFA-BF7B-92DA072ACC5A}" type="slidenum">
              <a:rPr lang="pt-BR" smtClean="0"/>
              <a:pPr/>
              <a:t>8</a:t>
            </a:fld>
            <a:endParaRPr lang="pt-BR"/>
          </a:p>
        </p:txBody>
      </p:sp>
    </p:spTree>
    <p:extLst>
      <p:ext uri="{BB962C8B-B14F-4D97-AF65-F5344CB8AC3E}">
        <p14:creationId xmlns:p14="http://schemas.microsoft.com/office/powerpoint/2010/main" val="624106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r>
              <a:rPr lang="en-US" dirty="0"/>
              <a:t>During the last 13 years or so, many groups have tackled this challenge</a:t>
            </a:r>
          </a:p>
          <a:p>
            <a:pPr marL="171450" indent="-171450">
              <a:buFont typeface="Wingdings"/>
              <a:buChar char="Ø"/>
            </a:pPr>
            <a:r>
              <a:rPr lang="en-US" baseline="0" dirty="0"/>
              <a:t>But since the flexibility of peptides is such a strong barrier for most docking-based approaches, the best alternative so far has been to provide ad hoc solutions.</a:t>
            </a:r>
          </a:p>
          <a:p>
            <a:pPr marL="171450" indent="-171450">
              <a:buFont typeface="Wingdings"/>
              <a:buChar char="Ø"/>
            </a:pPr>
            <a:r>
              <a:rPr lang="en-US" baseline="0" dirty="0"/>
              <a:t>Using information from crystal structures or using expert-knowledge to somehow constrain or bias the search.</a:t>
            </a:r>
          </a:p>
          <a:p>
            <a:pPr marL="171450" indent="-171450">
              <a:buFont typeface="Wingdings"/>
              <a:buChar char="Ø"/>
            </a:pPr>
            <a:r>
              <a:rPr lang="en-US" baseline="0" dirty="0"/>
              <a:t>Which means that these solutions only work for a few HLAs for which we have enough data. And if you remember the 10,000 HLA alleles that I have mentioned before, you will understand that a general solution is needed if we hope to provide personalized predictions</a:t>
            </a:r>
            <a:endParaRPr lang="en-US" dirty="0"/>
          </a:p>
        </p:txBody>
      </p:sp>
      <p:sp>
        <p:nvSpPr>
          <p:cNvPr id="4" name="Slide Number Placeholder 3"/>
          <p:cNvSpPr>
            <a:spLocks noGrp="1"/>
          </p:cNvSpPr>
          <p:nvPr>
            <p:ph type="sldNum" sz="quarter" idx="10"/>
          </p:nvPr>
        </p:nvSpPr>
        <p:spPr/>
        <p:txBody>
          <a:bodyPr/>
          <a:lstStyle/>
          <a:p>
            <a:fld id="{379323F8-D4AB-4AFA-BF7B-92DA072ACC5A}" type="slidenum">
              <a:rPr lang="pt-BR" smtClean="0"/>
              <a:pPr/>
              <a:t>9</a:t>
            </a:fld>
            <a:endParaRPr lang="pt-BR"/>
          </a:p>
        </p:txBody>
      </p:sp>
    </p:spTree>
    <p:extLst>
      <p:ext uri="{BB962C8B-B14F-4D97-AF65-F5344CB8AC3E}">
        <p14:creationId xmlns:p14="http://schemas.microsoft.com/office/powerpoint/2010/main" val="1565191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61380BC5-BB61-45AA-9722-46A3E6B54104}" type="datetimeFigureOut">
              <a:rPr lang="pt-BR" smtClean="0"/>
              <a:pPr>
                <a:defRPr/>
              </a:pPr>
              <a:t>05/12/2019</a:t>
            </a:fld>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pPr>
              <a:defRPr/>
            </a:pPr>
            <a:fld id="{0F523321-3546-4995-BAB1-3CB6FDFF430D}" type="slidenum">
              <a:rPr lang="pt-BR" smtClean="0"/>
              <a:pPr>
                <a:defRPr/>
              </a:pPr>
              <a:t>‹#›</a:t>
            </a:fld>
            <a:endParaRPr lang="pt-BR"/>
          </a:p>
        </p:txBody>
      </p:sp>
    </p:spTree>
    <p:extLst>
      <p:ext uri="{BB962C8B-B14F-4D97-AF65-F5344CB8AC3E}">
        <p14:creationId xmlns:p14="http://schemas.microsoft.com/office/powerpoint/2010/main" val="159319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1380BC5-BB61-45AA-9722-46A3E6B54104}" type="datetimeFigureOut">
              <a:rPr lang="pt-BR" smtClean="0"/>
              <a:pPr>
                <a:defRPr/>
              </a:pPr>
              <a:t>05/12/2019</a:t>
            </a:fld>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pPr>
              <a:defRPr/>
            </a:pPr>
            <a:fld id="{0F523321-3546-4995-BAB1-3CB6FDFF430D}" type="slidenum">
              <a:rPr lang="pt-BR" smtClean="0"/>
              <a:pPr>
                <a:defRPr/>
              </a:pPr>
              <a:t>‹#›</a:t>
            </a:fld>
            <a:endParaRPr lang="pt-BR"/>
          </a:p>
        </p:txBody>
      </p:sp>
    </p:spTree>
    <p:extLst>
      <p:ext uri="{BB962C8B-B14F-4D97-AF65-F5344CB8AC3E}">
        <p14:creationId xmlns:p14="http://schemas.microsoft.com/office/powerpoint/2010/main" val="758183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1380BC5-BB61-45AA-9722-46A3E6B54104}" type="datetimeFigureOut">
              <a:rPr lang="pt-BR" smtClean="0"/>
              <a:pPr>
                <a:defRPr/>
              </a:pPr>
              <a:t>05/12/2019</a:t>
            </a:fld>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pPr>
              <a:defRPr/>
            </a:pPr>
            <a:fld id="{0F523321-3546-4995-BAB1-3CB6FDFF430D}" type="slidenum">
              <a:rPr lang="pt-BR" smtClean="0"/>
              <a:pPr>
                <a:defRPr/>
              </a:pPr>
              <a:t>‹#›</a:t>
            </a:fld>
            <a:endParaRPr lang="pt-BR"/>
          </a:p>
        </p:txBody>
      </p:sp>
    </p:spTree>
    <p:extLst>
      <p:ext uri="{BB962C8B-B14F-4D97-AF65-F5344CB8AC3E}">
        <p14:creationId xmlns:p14="http://schemas.microsoft.com/office/powerpoint/2010/main" val="3845414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1380BC5-BB61-45AA-9722-46A3E6B54104}" type="datetimeFigureOut">
              <a:rPr lang="pt-BR" smtClean="0"/>
              <a:pPr>
                <a:defRPr/>
              </a:pPr>
              <a:t>05/12/2019</a:t>
            </a:fld>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pPr>
              <a:defRPr/>
            </a:pPr>
            <a:fld id="{0F523321-3546-4995-BAB1-3CB6FDFF430D}" type="slidenum">
              <a:rPr lang="pt-BR" smtClean="0"/>
              <a:pPr>
                <a:defRPr/>
              </a:pPr>
              <a:t>‹#›</a:t>
            </a:fld>
            <a:endParaRPr lang="pt-BR"/>
          </a:p>
        </p:txBody>
      </p:sp>
    </p:spTree>
    <p:extLst>
      <p:ext uri="{BB962C8B-B14F-4D97-AF65-F5344CB8AC3E}">
        <p14:creationId xmlns:p14="http://schemas.microsoft.com/office/powerpoint/2010/main" val="388000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1380BC5-BB61-45AA-9722-46A3E6B54104}" type="datetimeFigureOut">
              <a:rPr lang="pt-BR" smtClean="0"/>
              <a:pPr>
                <a:defRPr/>
              </a:pPr>
              <a:t>05/12/2019</a:t>
            </a:fld>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pPr>
              <a:defRPr/>
            </a:pPr>
            <a:fld id="{0F523321-3546-4995-BAB1-3CB6FDFF430D}" type="slidenum">
              <a:rPr lang="pt-BR" smtClean="0"/>
              <a:pPr>
                <a:defRPr/>
              </a:pPr>
              <a:t>‹#›</a:t>
            </a:fld>
            <a:endParaRPr lang="pt-BR"/>
          </a:p>
        </p:txBody>
      </p:sp>
    </p:spTree>
    <p:extLst>
      <p:ext uri="{BB962C8B-B14F-4D97-AF65-F5344CB8AC3E}">
        <p14:creationId xmlns:p14="http://schemas.microsoft.com/office/powerpoint/2010/main" val="2577264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1380BC5-BB61-45AA-9722-46A3E6B54104}" type="datetimeFigureOut">
              <a:rPr lang="pt-BR" smtClean="0"/>
              <a:pPr>
                <a:defRPr/>
              </a:pPr>
              <a:t>05/12/2019</a:t>
            </a:fld>
            <a:endParaRPr lang="pt-BR"/>
          </a:p>
        </p:txBody>
      </p:sp>
      <p:sp>
        <p:nvSpPr>
          <p:cNvPr id="6" name="Footer Placeholder 5"/>
          <p:cNvSpPr>
            <a:spLocks noGrp="1"/>
          </p:cNvSpPr>
          <p:nvPr>
            <p:ph type="ftr" sz="quarter" idx="11"/>
          </p:nvPr>
        </p:nvSpPr>
        <p:spPr/>
        <p:txBody>
          <a:bodyPr/>
          <a:lstStyle/>
          <a:p>
            <a:pPr>
              <a:defRPr/>
            </a:pPr>
            <a:endParaRPr lang="pt-BR"/>
          </a:p>
        </p:txBody>
      </p:sp>
      <p:sp>
        <p:nvSpPr>
          <p:cNvPr id="7" name="Slide Number Placeholder 6"/>
          <p:cNvSpPr>
            <a:spLocks noGrp="1"/>
          </p:cNvSpPr>
          <p:nvPr>
            <p:ph type="sldNum" sz="quarter" idx="12"/>
          </p:nvPr>
        </p:nvSpPr>
        <p:spPr/>
        <p:txBody>
          <a:bodyPr/>
          <a:lstStyle/>
          <a:p>
            <a:pPr>
              <a:defRPr/>
            </a:pPr>
            <a:fld id="{0F523321-3546-4995-BAB1-3CB6FDFF430D}" type="slidenum">
              <a:rPr lang="pt-BR" smtClean="0"/>
              <a:pPr>
                <a:defRPr/>
              </a:pPr>
              <a:t>‹#›</a:t>
            </a:fld>
            <a:endParaRPr lang="pt-BR"/>
          </a:p>
        </p:txBody>
      </p:sp>
    </p:spTree>
    <p:extLst>
      <p:ext uri="{BB962C8B-B14F-4D97-AF65-F5344CB8AC3E}">
        <p14:creationId xmlns:p14="http://schemas.microsoft.com/office/powerpoint/2010/main" val="2958054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61380BC5-BB61-45AA-9722-46A3E6B54104}" type="datetimeFigureOut">
              <a:rPr lang="pt-BR" smtClean="0"/>
              <a:pPr>
                <a:defRPr/>
              </a:pPr>
              <a:t>05/12/2019</a:t>
            </a:fld>
            <a:endParaRPr lang="pt-BR"/>
          </a:p>
        </p:txBody>
      </p:sp>
      <p:sp>
        <p:nvSpPr>
          <p:cNvPr id="8" name="Footer Placeholder 7"/>
          <p:cNvSpPr>
            <a:spLocks noGrp="1"/>
          </p:cNvSpPr>
          <p:nvPr>
            <p:ph type="ftr" sz="quarter" idx="11"/>
          </p:nvPr>
        </p:nvSpPr>
        <p:spPr/>
        <p:txBody>
          <a:bodyPr/>
          <a:lstStyle/>
          <a:p>
            <a:pPr>
              <a:defRPr/>
            </a:pPr>
            <a:endParaRPr lang="pt-BR"/>
          </a:p>
        </p:txBody>
      </p:sp>
      <p:sp>
        <p:nvSpPr>
          <p:cNvPr id="9" name="Slide Number Placeholder 8"/>
          <p:cNvSpPr>
            <a:spLocks noGrp="1"/>
          </p:cNvSpPr>
          <p:nvPr>
            <p:ph type="sldNum" sz="quarter" idx="12"/>
          </p:nvPr>
        </p:nvSpPr>
        <p:spPr/>
        <p:txBody>
          <a:bodyPr/>
          <a:lstStyle/>
          <a:p>
            <a:pPr>
              <a:defRPr/>
            </a:pPr>
            <a:fld id="{0F523321-3546-4995-BAB1-3CB6FDFF430D}" type="slidenum">
              <a:rPr lang="pt-BR" smtClean="0"/>
              <a:pPr>
                <a:defRPr/>
              </a:pPr>
              <a:t>‹#›</a:t>
            </a:fld>
            <a:endParaRPr lang="pt-BR"/>
          </a:p>
        </p:txBody>
      </p:sp>
    </p:spTree>
    <p:extLst>
      <p:ext uri="{BB962C8B-B14F-4D97-AF65-F5344CB8AC3E}">
        <p14:creationId xmlns:p14="http://schemas.microsoft.com/office/powerpoint/2010/main" val="1567346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61380BC5-BB61-45AA-9722-46A3E6B54104}" type="datetimeFigureOut">
              <a:rPr lang="pt-BR" smtClean="0"/>
              <a:pPr>
                <a:defRPr/>
              </a:pPr>
              <a:t>05/12/2019</a:t>
            </a:fld>
            <a:endParaRPr lang="pt-BR"/>
          </a:p>
        </p:txBody>
      </p:sp>
      <p:sp>
        <p:nvSpPr>
          <p:cNvPr id="4" name="Footer Placeholder 3"/>
          <p:cNvSpPr>
            <a:spLocks noGrp="1"/>
          </p:cNvSpPr>
          <p:nvPr>
            <p:ph type="ftr" sz="quarter" idx="11"/>
          </p:nvPr>
        </p:nvSpPr>
        <p:spPr/>
        <p:txBody>
          <a:bodyPr/>
          <a:lstStyle/>
          <a:p>
            <a:pPr>
              <a:defRPr/>
            </a:pPr>
            <a:endParaRPr lang="pt-BR"/>
          </a:p>
        </p:txBody>
      </p:sp>
      <p:sp>
        <p:nvSpPr>
          <p:cNvPr id="5" name="Slide Number Placeholder 4"/>
          <p:cNvSpPr>
            <a:spLocks noGrp="1"/>
          </p:cNvSpPr>
          <p:nvPr>
            <p:ph type="sldNum" sz="quarter" idx="12"/>
          </p:nvPr>
        </p:nvSpPr>
        <p:spPr/>
        <p:txBody>
          <a:bodyPr/>
          <a:lstStyle/>
          <a:p>
            <a:pPr>
              <a:defRPr/>
            </a:pPr>
            <a:fld id="{0F523321-3546-4995-BAB1-3CB6FDFF430D}" type="slidenum">
              <a:rPr lang="pt-BR" smtClean="0"/>
              <a:pPr>
                <a:defRPr/>
              </a:pPr>
              <a:t>‹#›</a:t>
            </a:fld>
            <a:endParaRPr lang="pt-BR"/>
          </a:p>
        </p:txBody>
      </p:sp>
    </p:spTree>
    <p:extLst>
      <p:ext uri="{BB962C8B-B14F-4D97-AF65-F5344CB8AC3E}">
        <p14:creationId xmlns:p14="http://schemas.microsoft.com/office/powerpoint/2010/main" val="425671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1380BC5-BB61-45AA-9722-46A3E6B54104}" type="datetimeFigureOut">
              <a:rPr lang="pt-BR" smtClean="0"/>
              <a:pPr>
                <a:defRPr/>
              </a:pPr>
              <a:t>05/12/2019</a:t>
            </a:fld>
            <a:endParaRPr lang="pt-BR"/>
          </a:p>
        </p:txBody>
      </p:sp>
      <p:sp>
        <p:nvSpPr>
          <p:cNvPr id="3" name="Footer Placeholder 2"/>
          <p:cNvSpPr>
            <a:spLocks noGrp="1"/>
          </p:cNvSpPr>
          <p:nvPr>
            <p:ph type="ftr" sz="quarter" idx="11"/>
          </p:nvPr>
        </p:nvSpPr>
        <p:spPr/>
        <p:txBody>
          <a:bodyPr/>
          <a:lstStyle/>
          <a:p>
            <a:pPr>
              <a:defRPr/>
            </a:pPr>
            <a:endParaRPr lang="pt-BR"/>
          </a:p>
        </p:txBody>
      </p:sp>
      <p:sp>
        <p:nvSpPr>
          <p:cNvPr id="4" name="Slide Number Placeholder 3"/>
          <p:cNvSpPr>
            <a:spLocks noGrp="1"/>
          </p:cNvSpPr>
          <p:nvPr>
            <p:ph type="sldNum" sz="quarter" idx="12"/>
          </p:nvPr>
        </p:nvSpPr>
        <p:spPr/>
        <p:txBody>
          <a:bodyPr/>
          <a:lstStyle/>
          <a:p>
            <a:pPr>
              <a:defRPr/>
            </a:pPr>
            <a:fld id="{0F523321-3546-4995-BAB1-3CB6FDFF430D}" type="slidenum">
              <a:rPr lang="pt-BR" smtClean="0"/>
              <a:pPr>
                <a:defRPr/>
              </a:pPr>
              <a:t>‹#›</a:t>
            </a:fld>
            <a:endParaRPr lang="pt-BR"/>
          </a:p>
        </p:txBody>
      </p:sp>
    </p:spTree>
    <p:extLst>
      <p:ext uri="{BB962C8B-B14F-4D97-AF65-F5344CB8AC3E}">
        <p14:creationId xmlns:p14="http://schemas.microsoft.com/office/powerpoint/2010/main" val="3412837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1380BC5-BB61-45AA-9722-46A3E6B54104}" type="datetimeFigureOut">
              <a:rPr lang="pt-BR" smtClean="0"/>
              <a:pPr>
                <a:defRPr/>
              </a:pPr>
              <a:t>05/12/2019</a:t>
            </a:fld>
            <a:endParaRPr lang="pt-BR"/>
          </a:p>
        </p:txBody>
      </p:sp>
      <p:sp>
        <p:nvSpPr>
          <p:cNvPr id="6" name="Footer Placeholder 5"/>
          <p:cNvSpPr>
            <a:spLocks noGrp="1"/>
          </p:cNvSpPr>
          <p:nvPr>
            <p:ph type="ftr" sz="quarter" idx="11"/>
          </p:nvPr>
        </p:nvSpPr>
        <p:spPr/>
        <p:txBody>
          <a:bodyPr/>
          <a:lstStyle/>
          <a:p>
            <a:pPr>
              <a:defRPr/>
            </a:pPr>
            <a:endParaRPr lang="pt-BR"/>
          </a:p>
        </p:txBody>
      </p:sp>
      <p:sp>
        <p:nvSpPr>
          <p:cNvPr id="7" name="Slide Number Placeholder 6"/>
          <p:cNvSpPr>
            <a:spLocks noGrp="1"/>
          </p:cNvSpPr>
          <p:nvPr>
            <p:ph type="sldNum" sz="quarter" idx="12"/>
          </p:nvPr>
        </p:nvSpPr>
        <p:spPr/>
        <p:txBody>
          <a:bodyPr/>
          <a:lstStyle/>
          <a:p>
            <a:pPr>
              <a:defRPr/>
            </a:pPr>
            <a:fld id="{0F523321-3546-4995-BAB1-3CB6FDFF430D}" type="slidenum">
              <a:rPr lang="pt-BR" smtClean="0"/>
              <a:pPr>
                <a:defRPr/>
              </a:pPr>
              <a:t>‹#›</a:t>
            </a:fld>
            <a:endParaRPr lang="pt-BR"/>
          </a:p>
        </p:txBody>
      </p:sp>
    </p:spTree>
    <p:extLst>
      <p:ext uri="{BB962C8B-B14F-4D97-AF65-F5344CB8AC3E}">
        <p14:creationId xmlns:p14="http://schemas.microsoft.com/office/powerpoint/2010/main" val="384208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1380BC5-BB61-45AA-9722-46A3E6B54104}" type="datetimeFigureOut">
              <a:rPr lang="pt-BR" smtClean="0"/>
              <a:pPr>
                <a:defRPr/>
              </a:pPr>
              <a:t>05/12/2019</a:t>
            </a:fld>
            <a:endParaRPr lang="pt-BR"/>
          </a:p>
        </p:txBody>
      </p:sp>
      <p:sp>
        <p:nvSpPr>
          <p:cNvPr id="6" name="Footer Placeholder 5"/>
          <p:cNvSpPr>
            <a:spLocks noGrp="1"/>
          </p:cNvSpPr>
          <p:nvPr>
            <p:ph type="ftr" sz="quarter" idx="11"/>
          </p:nvPr>
        </p:nvSpPr>
        <p:spPr/>
        <p:txBody>
          <a:bodyPr/>
          <a:lstStyle/>
          <a:p>
            <a:pPr>
              <a:defRPr/>
            </a:pPr>
            <a:endParaRPr lang="pt-BR"/>
          </a:p>
        </p:txBody>
      </p:sp>
      <p:sp>
        <p:nvSpPr>
          <p:cNvPr id="7" name="Slide Number Placeholder 6"/>
          <p:cNvSpPr>
            <a:spLocks noGrp="1"/>
          </p:cNvSpPr>
          <p:nvPr>
            <p:ph type="sldNum" sz="quarter" idx="12"/>
          </p:nvPr>
        </p:nvSpPr>
        <p:spPr/>
        <p:txBody>
          <a:bodyPr/>
          <a:lstStyle/>
          <a:p>
            <a:pPr>
              <a:defRPr/>
            </a:pPr>
            <a:fld id="{0F523321-3546-4995-BAB1-3CB6FDFF430D}" type="slidenum">
              <a:rPr lang="pt-BR" smtClean="0"/>
              <a:pPr>
                <a:defRPr/>
              </a:pPr>
              <a:t>‹#›</a:t>
            </a:fld>
            <a:endParaRPr lang="pt-BR"/>
          </a:p>
        </p:txBody>
      </p:sp>
    </p:spTree>
    <p:extLst>
      <p:ext uri="{BB962C8B-B14F-4D97-AF65-F5344CB8AC3E}">
        <p14:creationId xmlns:p14="http://schemas.microsoft.com/office/powerpoint/2010/main" val="70432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61380BC5-BB61-45AA-9722-46A3E6B54104}" type="datetimeFigureOut">
              <a:rPr lang="pt-BR" smtClean="0"/>
              <a:pPr>
                <a:defRPr/>
              </a:pPr>
              <a:t>05/12/2019</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F523321-3546-4995-BAB1-3CB6FDFF430D}" type="slidenum">
              <a:rPr lang="pt-BR" smtClean="0"/>
              <a:pPr>
                <a:defRPr/>
              </a:pPr>
              <a:t>‹#›</a:t>
            </a:fld>
            <a:endParaRPr lang="pt-BR"/>
          </a:p>
        </p:txBody>
      </p:sp>
    </p:spTree>
    <p:extLst>
      <p:ext uri="{BB962C8B-B14F-4D97-AF65-F5344CB8AC3E}">
        <p14:creationId xmlns:p14="http://schemas.microsoft.com/office/powerpoint/2010/main" val="1019706312"/>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gif"/><Relationship Id="rId4" Type="http://schemas.openxmlformats.org/officeDocument/2006/relationships/image" Target="../media/image5.png"/><Relationship Id="rId9" Type="http://schemas.openxmlformats.org/officeDocument/2006/relationships/image" Target="../media/image10.gif"/></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6401"/>
          <a:stretch/>
        </p:blipFill>
        <p:spPr>
          <a:xfrm>
            <a:off x="0" y="0"/>
            <a:ext cx="9144000" cy="5733256"/>
          </a:xfrm>
          <a:prstGeom prst="rect">
            <a:avLst/>
          </a:prstGeom>
        </p:spPr>
      </p:pic>
      <p:sp>
        <p:nvSpPr>
          <p:cNvPr id="11" name="Título 2"/>
          <p:cNvSpPr txBox="1">
            <a:spLocks/>
          </p:cNvSpPr>
          <p:nvPr/>
        </p:nvSpPr>
        <p:spPr>
          <a:xfrm>
            <a:off x="0" y="-3122"/>
            <a:ext cx="9144000" cy="2568026"/>
          </a:xfrm>
          <a:prstGeom prst="rect">
            <a:avLst/>
          </a:prstGeom>
          <a:solidFill>
            <a:schemeClr val="tx1">
              <a:lumMod val="75000"/>
              <a:lumOff val="25000"/>
            </a:schemeClr>
          </a:solidFill>
          <a:ln w="38100">
            <a:noFill/>
            <a:miter lim="800000"/>
            <a:headEnd/>
            <a:tailEnd/>
          </a:ln>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endParaRPr lang="en-US" sz="3200" dirty="0">
              <a:ln w="10160">
                <a:solidFill>
                  <a:schemeClr val="accent1">
                    <a:lumMod val="75000"/>
                  </a:schemeClr>
                </a:solidFill>
                <a:prstDash val="solid"/>
              </a:ln>
              <a:solidFill>
                <a:srgbClr val="FFFFFF"/>
              </a:solidFill>
              <a:effectLst>
                <a:outerShdw blurRad="38100" dist="32000" dir="5400000" algn="tl">
                  <a:srgbClr val="000000">
                    <a:alpha val="30000"/>
                  </a:srgbClr>
                </a:outerShdw>
              </a:effectLst>
            </a:endParaRPr>
          </a:p>
        </p:txBody>
      </p:sp>
      <p:sp>
        <p:nvSpPr>
          <p:cNvPr id="2" name="Título 1"/>
          <p:cNvSpPr>
            <a:spLocks noGrp="1"/>
          </p:cNvSpPr>
          <p:nvPr>
            <p:ph type="ctrTitle"/>
          </p:nvPr>
        </p:nvSpPr>
        <p:spPr>
          <a:xfrm>
            <a:off x="0" y="404664"/>
            <a:ext cx="9144000" cy="1656184"/>
          </a:xfrm>
          <a:ln>
            <a:miter lim="800000"/>
            <a:headEnd/>
            <a:tailEnd/>
          </a:ln>
        </p:spPr>
        <p:txBody>
          <a:bodyPr>
            <a:normAutofit/>
          </a:bodyPr>
          <a:lstStyle/>
          <a:p>
            <a:pPr>
              <a:defRPr/>
            </a:pPr>
            <a:r>
              <a:rPr lang="en-US" sz="3600" b="1" spc="50" dirty="0">
                <a:ln w="0"/>
                <a:solidFill>
                  <a:schemeClr val="bg2"/>
                </a:solidFill>
                <a:effectLst>
                  <a:innerShdw blurRad="63500" dist="50800" dir="13500000">
                    <a:srgbClr val="000000">
                      <a:alpha val="50000"/>
                    </a:srgbClr>
                  </a:innerShdw>
                </a:effectLst>
                <a:latin typeface="Trebuchet MS" panose="020B0603020202020204" pitchFamily="34" charset="0"/>
              </a:rPr>
              <a:t>Enabling structure-based data-driven selection of targets for cancer immunotherapy</a:t>
            </a:r>
            <a:endParaRPr lang="en-US" sz="3800" dirty="0">
              <a:solidFill>
                <a:schemeClr val="accent5">
                  <a:lumMod val="60000"/>
                  <a:lumOff val="40000"/>
                </a:schemeClr>
              </a:solidFill>
            </a:endParaRPr>
          </a:p>
        </p:txBody>
      </p:sp>
      <p:sp>
        <p:nvSpPr>
          <p:cNvPr id="6147" name="Subtítulo 2"/>
          <p:cNvSpPr>
            <a:spLocks noGrp="1"/>
          </p:cNvSpPr>
          <p:nvPr>
            <p:ph type="subTitle" idx="1"/>
          </p:nvPr>
        </p:nvSpPr>
        <p:spPr>
          <a:xfrm>
            <a:off x="0" y="3284984"/>
            <a:ext cx="9144000" cy="2232248"/>
          </a:xfrm>
        </p:spPr>
        <p:txBody>
          <a:bodyPr>
            <a:normAutofit/>
          </a:bodyPr>
          <a:lstStyle/>
          <a:p>
            <a:pPr marR="0" algn="ctr" eaLnBrk="1" hangingPunct="1"/>
            <a:r>
              <a:rPr lang="pt-BR" sz="2400" dirty="0">
                <a:solidFill>
                  <a:schemeClr val="tx1"/>
                </a:solidFill>
                <a:latin typeface="Trebuchet MS" panose="020B0603020202020204" pitchFamily="34" charset="0"/>
              </a:rPr>
              <a:t>Dinler Amaral Antunes</a:t>
            </a:r>
          </a:p>
          <a:p>
            <a:r>
              <a:rPr lang="en-US" sz="1600" dirty="0">
                <a:latin typeface="Trebuchet MS" panose="020B0603020202020204" pitchFamily="34" charset="0"/>
              </a:rPr>
              <a:t>Postdoctoral Research Associate</a:t>
            </a:r>
          </a:p>
          <a:p>
            <a:r>
              <a:rPr lang="en-US" sz="1600" dirty="0">
                <a:latin typeface="Trebuchet MS" panose="020B0603020202020204" pitchFamily="34" charset="0"/>
              </a:rPr>
              <a:t>Rice University</a:t>
            </a:r>
            <a:endParaRPr lang="pt-BR" sz="2400" dirty="0"/>
          </a:p>
          <a:p>
            <a:pPr marR="0" algn="ctr" eaLnBrk="1" hangingPunct="1"/>
            <a:endParaRPr lang="pt-BR" sz="2400" dirty="0">
              <a:solidFill>
                <a:schemeClr val="tx1"/>
              </a:solidFill>
            </a:endParaRPr>
          </a:p>
          <a:p>
            <a:pPr marR="0" algn="ctr" eaLnBrk="1" hangingPunct="1"/>
            <a:endParaRPr lang="pt-BR" sz="2400" dirty="0">
              <a:solidFill>
                <a:schemeClr val="tx1"/>
              </a:solidFill>
            </a:endParaRPr>
          </a:p>
        </p:txBody>
      </p:sp>
      <p:sp>
        <p:nvSpPr>
          <p:cNvPr id="6150" name="Text Box 7"/>
          <p:cNvSpPr txBox="1">
            <a:spLocks noChangeArrowheads="1"/>
          </p:cNvSpPr>
          <p:nvPr/>
        </p:nvSpPr>
        <p:spPr bwMode="auto">
          <a:xfrm>
            <a:off x="0" y="4725144"/>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dirty="0" err="1">
                <a:latin typeface="Constantia" pitchFamily="18" charset="0"/>
              </a:rPr>
              <a:t>Kavraki</a:t>
            </a:r>
            <a:r>
              <a:rPr lang="en-US" sz="2000" dirty="0">
                <a:latin typeface="Constantia" pitchFamily="18" charset="0"/>
              </a:rPr>
              <a:t> Lab at Rice University</a:t>
            </a:r>
          </a:p>
          <a:p>
            <a:pPr algn="ctr" eaLnBrk="1" hangingPunct="1"/>
            <a:r>
              <a:rPr lang="en-US" sz="2000" dirty="0" err="1">
                <a:latin typeface="Constantia" pitchFamily="18" charset="0"/>
              </a:rPr>
              <a:t>Lizée</a:t>
            </a:r>
            <a:r>
              <a:rPr lang="en-US" sz="2000" dirty="0">
                <a:latin typeface="Constantia" pitchFamily="18" charset="0"/>
              </a:rPr>
              <a:t> Lab at UT MD Anderson</a:t>
            </a:r>
          </a:p>
          <a:p>
            <a:pPr algn="ctr" eaLnBrk="1" hangingPunct="1"/>
            <a:endParaRPr lang="en-US" sz="1600" dirty="0">
              <a:latin typeface="Constantia" pitchFamily="18" charset="0"/>
            </a:endParaRPr>
          </a:p>
          <a:p>
            <a:pPr algn="ctr" eaLnBrk="1" hangingPunct="1"/>
            <a:r>
              <a:rPr lang="en-US" sz="1600" dirty="0">
                <a:latin typeface="Constantia" pitchFamily="18" charset="0"/>
              </a:rPr>
              <a:t>Houston/TX</a:t>
            </a:r>
          </a:p>
        </p:txBody>
      </p:sp>
      <p:pic>
        <p:nvPicPr>
          <p:cNvPr id="8" name="Picture 41" descr="C:\Documents and Settings\ankurd\Desktop\PosterTemplates\rice-logo-large-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861" y="5819420"/>
            <a:ext cx="2071240" cy="84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0" descr="MDAnderson-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5673" y="5819420"/>
            <a:ext cx="2016224" cy="92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680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p:cNvSpPr>
          <p:nvPr/>
        </p:nvSpPr>
        <p:spPr>
          <a:xfrm>
            <a:off x="0" y="-3122"/>
            <a:ext cx="9144000" cy="633413"/>
          </a:xfrm>
          <a:prstGeom prst="rect">
            <a:avLst/>
          </a:prstGeom>
          <a:solidFill>
            <a:schemeClr val="tx1">
              <a:lumMod val="75000"/>
              <a:lumOff val="25000"/>
            </a:schemeClr>
          </a:solidFill>
          <a:ln w="38100">
            <a:noFill/>
            <a:miter lim="800000"/>
            <a:headEnd/>
            <a:tailEnd/>
          </a:ln>
        </p:spPr>
        <p:txBody>
          <a:bodyPr vert="horz" anchor="ctr">
            <a:normAutofit fontScale="92500"/>
          </a:bodyPr>
          <a:lstStyle>
            <a:defPPr>
              <a:defRPr lang="pt-BR"/>
            </a:defPPr>
            <a:lvl1pPr algn="ctr" defTabSz="685800" eaLnBrk="1" latinLnBrk="0" hangingPunct="1">
              <a:lnSpc>
                <a:spcPct val="90000"/>
              </a:lnSpc>
              <a:buNone/>
              <a:defRPr kumimoji="0" sz="3000" b="1" spc="50">
                <a:ln w="0"/>
                <a:solidFill>
                  <a:schemeClr val="bg2"/>
                </a:solidFill>
                <a:effectLst>
                  <a:innerShdw blurRad="63500" dist="50800" dir="13500000">
                    <a:srgbClr val="000000">
                      <a:alpha val="50000"/>
                    </a:srgbClr>
                  </a:innerShdw>
                </a:effectLst>
                <a:latin typeface="Trebuchet MS" panose="020B0603020202020204" pitchFamily="34" charset="0"/>
                <a:ea typeface="+mj-ea"/>
                <a:cs typeface="+mj-cs"/>
              </a:defRPr>
            </a:lvl1pPr>
          </a:lstStyle>
          <a:p>
            <a:r>
              <a:rPr lang="en-US" dirty="0"/>
              <a:t>Fast generation of pHLA structures with APE-Gen</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59754" b="65445"/>
          <a:stretch/>
        </p:blipFill>
        <p:spPr>
          <a:xfrm>
            <a:off x="1115617" y="1237406"/>
            <a:ext cx="2873060" cy="1647548"/>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66451"/>
          <a:stretch/>
        </p:blipFill>
        <p:spPr>
          <a:xfrm>
            <a:off x="1115568" y="1235818"/>
            <a:ext cx="7138693" cy="1599628"/>
          </a:xfrm>
          <a:prstGeom prst="rect">
            <a:avLst/>
          </a:prstGeom>
        </p:spPr>
      </p:pic>
      <p:sp>
        <p:nvSpPr>
          <p:cNvPr id="7" name="Rectangle 6"/>
          <p:cNvSpPr/>
          <p:nvPr/>
        </p:nvSpPr>
        <p:spPr>
          <a:xfrm>
            <a:off x="7690048" y="2509247"/>
            <a:ext cx="134644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568" y="1238235"/>
            <a:ext cx="7138693" cy="4767981"/>
          </a:xfrm>
          <a:prstGeom prst="rect">
            <a:avLst/>
          </a:prstGeom>
        </p:spPr>
      </p:pic>
      <p:sp>
        <p:nvSpPr>
          <p:cNvPr id="3" name="Rectangle 2"/>
          <p:cNvSpPr/>
          <p:nvPr/>
        </p:nvSpPr>
        <p:spPr>
          <a:xfrm>
            <a:off x="1043608" y="2492896"/>
            <a:ext cx="770384"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ixaDeTexto 14"/>
          <p:cNvSpPr txBox="1"/>
          <p:nvPr/>
        </p:nvSpPr>
        <p:spPr>
          <a:xfrm>
            <a:off x="7024276" y="6300028"/>
            <a:ext cx="1868204" cy="369332"/>
          </a:xfrm>
          <a:prstGeom prst="rect">
            <a:avLst/>
          </a:prstGeom>
          <a:noFill/>
        </p:spPr>
        <p:txBody>
          <a:bodyPr wrap="none" rtlCol="0">
            <a:spAutoFit/>
          </a:bodyPr>
          <a:lstStyle/>
          <a:p>
            <a:pPr algn="ctr"/>
            <a:r>
              <a:rPr lang="en-US" dirty="0" err="1" smtClean="0">
                <a:solidFill>
                  <a:schemeClr val="tx1">
                    <a:lumMod val="75000"/>
                    <a:lumOff val="25000"/>
                  </a:schemeClr>
                </a:solidFill>
                <a:latin typeface="Calibri" pitchFamily="34" charset="0"/>
                <a:cs typeface="Calibri" pitchFamily="34" charset="0"/>
              </a:rPr>
              <a:t>Abella</a:t>
            </a:r>
            <a:r>
              <a:rPr lang="en-US" dirty="0" smtClean="0">
                <a:solidFill>
                  <a:schemeClr val="tx1">
                    <a:lumMod val="75000"/>
                    <a:lumOff val="25000"/>
                  </a:schemeClr>
                </a:solidFill>
                <a:latin typeface="Calibri" pitchFamily="34" charset="0"/>
                <a:cs typeface="Calibri" pitchFamily="34" charset="0"/>
              </a:rPr>
              <a:t> </a:t>
            </a:r>
            <a:r>
              <a:rPr lang="en-US" dirty="0">
                <a:solidFill>
                  <a:schemeClr val="tx1">
                    <a:lumMod val="75000"/>
                    <a:lumOff val="25000"/>
                  </a:schemeClr>
                </a:solidFill>
                <a:latin typeface="Calibri" pitchFamily="34" charset="0"/>
                <a:cs typeface="Calibri" pitchFamily="34" charset="0"/>
              </a:rPr>
              <a:t>et al., </a:t>
            </a:r>
            <a:r>
              <a:rPr lang="en-US" dirty="0" smtClean="0">
                <a:solidFill>
                  <a:schemeClr val="tx1">
                    <a:lumMod val="75000"/>
                    <a:lumOff val="25000"/>
                  </a:schemeClr>
                </a:solidFill>
                <a:latin typeface="Calibri" pitchFamily="34" charset="0"/>
                <a:cs typeface="Calibri" pitchFamily="34" charset="0"/>
              </a:rPr>
              <a:t>2019</a:t>
            </a:r>
            <a:endParaRPr lang="en-US" dirty="0">
              <a:solidFill>
                <a:schemeClr val="tx1">
                  <a:lumMod val="75000"/>
                  <a:lumOff val="25000"/>
                </a:schemeClr>
              </a:solidFill>
              <a:latin typeface="Calibri" pitchFamily="34" charset="0"/>
              <a:cs typeface="Calibri" pitchFamily="34" charset="0"/>
            </a:endParaRPr>
          </a:p>
        </p:txBody>
      </p:sp>
    </p:spTree>
    <p:extLst>
      <p:ext uri="{BB962C8B-B14F-4D97-AF65-F5344CB8AC3E}">
        <p14:creationId xmlns:p14="http://schemas.microsoft.com/office/powerpoint/2010/main" val="200552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xit" presetSubtype="0" fill="hold" grpId="0"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Bent Arrow 19"/>
          <p:cNvSpPr/>
          <p:nvPr/>
        </p:nvSpPr>
        <p:spPr>
          <a:xfrm flipV="1">
            <a:off x="3311860" y="2457919"/>
            <a:ext cx="648072" cy="1445173"/>
          </a:xfrm>
          <a:prstGeom prst="bentArrow">
            <a:avLst/>
          </a:prstGeom>
          <a:solidFill>
            <a:schemeClr val="bg2">
              <a:lumMod val="90000"/>
            </a:schemeClr>
          </a:solidFill>
          <a:ln w="3175">
            <a:solidFill>
              <a:schemeClr val="tx1">
                <a:lumMod val="75000"/>
                <a:lumOff val="25000"/>
              </a:schemeClr>
            </a:solidFill>
            <a:miter lim="800000"/>
            <a:headEnd/>
            <a:tailEnd/>
          </a:ln>
        </p:spPr>
        <p:txBody>
          <a:bodyPr vert="horz" anchor="ctr">
            <a:normAutofit/>
          </a:bodyPr>
          <a:lstStyle/>
          <a:p>
            <a:pPr algn="ctr"/>
            <a:endParaRPr lang="en-US" sz="3200">
              <a:solidFill>
                <a:schemeClr val="accent2">
                  <a:lumMod val="50000"/>
                </a:schemeClr>
              </a:solidFill>
              <a:latin typeface="Calibri" pitchFamily="34" charset="0"/>
              <a:ea typeface="+mj-ea"/>
              <a:cs typeface="Calibri" pitchFamily="34" charset="0"/>
            </a:endParaRPr>
          </a:p>
        </p:txBody>
      </p:sp>
      <p:sp>
        <p:nvSpPr>
          <p:cNvPr id="5" name="Título 2"/>
          <p:cNvSpPr txBox="1">
            <a:spLocks/>
          </p:cNvSpPr>
          <p:nvPr/>
        </p:nvSpPr>
        <p:spPr>
          <a:xfrm>
            <a:off x="0" y="-3122"/>
            <a:ext cx="9144000" cy="633413"/>
          </a:xfrm>
          <a:prstGeom prst="rect">
            <a:avLst/>
          </a:prstGeom>
          <a:solidFill>
            <a:schemeClr val="tx1">
              <a:lumMod val="75000"/>
              <a:lumOff val="25000"/>
            </a:schemeClr>
          </a:solidFill>
          <a:ln w="38100">
            <a:noFill/>
            <a:miter lim="800000"/>
            <a:headEnd/>
            <a:tailEnd/>
          </a:ln>
        </p:spPr>
        <p:txBody>
          <a:bodyPr vert="horz" anchor="ctr">
            <a:normAutofit/>
          </a:bodyPr>
          <a:lstStyle>
            <a:defPPr>
              <a:defRPr lang="pt-BR"/>
            </a:defPPr>
            <a:lvl1pPr algn="ctr" defTabSz="685800" eaLnBrk="1" latinLnBrk="0" hangingPunct="1">
              <a:lnSpc>
                <a:spcPct val="90000"/>
              </a:lnSpc>
              <a:buNone/>
              <a:defRPr kumimoji="0" sz="3000" b="1" spc="50">
                <a:ln w="0"/>
                <a:solidFill>
                  <a:schemeClr val="bg2"/>
                </a:solidFill>
                <a:effectLst>
                  <a:innerShdw blurRad="63500" dist="50800" dir="13500000">
                    <a:srgbClr val="000000">
                      <a:alpha val="50000"/>
                    </a:srgbClr>
                  </a:innerShdw>
                </a:effectLst>
                <a:latin typeface="Trebuchet MS" panose="020B0603020202020204" pitchFamily="34" charset="0"/>
                <a:ea typeface="+mj-ea"/>
                <a:cs typeface="+mj-cs"/>
              </a:defRPr>
            </a:lvl1pPr>
          </a:lstStyle>
          <a:p>
            <a:r>
              <a:rPr lang="en-US" dirty="0"/>
              <a:t>Large-scale 3D modeling of pHLA complexes</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2297"/>
          <a:stretch/>
        </p:blipFill>
        <p:spPr bwMode="auto">
          <a:xfrm>
            <a:off x="3311860" y="764704"/>
            <a:ext cx="5724636" cy="15950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493" y="5424744"/>
            <a:ext cx="398145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509398" y="2420888"/>
            <a:ext cx="2046201" cy="400110"/>
          </a:xfrm>
          <a:prstGeom prst="rect">
            <a:avLst/>
          </a:prstGeom>
          <a:noFill/>
        </p:spPr>
        <p:txBody>
          <a:bodyPr wrap="none" rtlCol="0">
            <a:spAutoFit/>
          </a:bodyPr>
          <a:lstStyle>
            <a:defPPr>
              <a:defRPr lang="pt-BR"/>
            </a:defPPr>
            <a:lvl1pPr>
              <a:defRPr sz="2000">
                <a:solidFill>
                  <a:schemeClr val="accent2">
                    <a:lumMod val="50000"/>
                  </a:schemeClr>
                </a:solidFill>
                <a:latin typeface="+mn-lt"/>
                <a:ea typeface="+mj-ea"/>
                <a:cs typeface="Calibri" pitchFamily="34" charset="0"/>
              </a:defRPr>
            </a:lvl1pPr>
          </a:lstStyle>
          <a:p>
            <a:r>
              <a:rPr lang="en-US" dirty="0">
                <a:solidFill>
                  <a:schemeClr val="tx1">
                    <a:lumMod val="75000"/>
                    <a:lumOff val="25000"/>
                  </a:schemeClr>
                </a:solidFill>
                <a:latin typeface="Calibri" pitchFamily="34" charset="0"/>
                <a:ea typeface="+mn-ea"/>
              </a:rPr>
              <a:t>peptide</a:t>
            </a:r>
            <a:r>
              <a:rPr lang="en-US" dirty="0"/>
              <a:t> </a:t>
            </a:r>
            <a:r>
              <a:rPr lang="en-US" dirty="0">
                <a:solidFill>
                  <a:schemeClr val="tx1">
                    <a:lumMod val="75000"/>
                    <a:lumOff val="25000"/>
                  </a:schemeClr>
                </a:solidFill>
                <a:latin typeface="Calibri" pitchFamily="34" charset="0"/>
                <a:ea typeface="+mn-ea"/>
              </a:rPr>
              <a:t>sequence</a:t>
            </a:r>
          </a:p>
        </p:txBody>
      </p:sp>
      <p:sp>
        <p:nvSpPr>
          <p:cNvPr id="9" name="TextBox 8"/>
          <p:cNvSpPr txBox="1"/>
          <p:nvPr/>
        </p:nvSpPr>
        <p:spPr>
          <a:xfrm>
            <a:off x="629078" y="5013176"/>
            <a:ext cx="1657826" cy="400110"/>
          </a:xfrm>
          <a:prstGeom prst="rect">
            <a:avLst/>
          </a:prstGeom>
          <a:noFill/>
        </p:spPr>
        <p:txBody>
          <a:bodyPr wrap="none" rtlCol="0">
            <a:spAutoFit/>
          </a:bodyPr>
          <a:lstStyle/>
          <a:p>
            <a:r>
              <a:rPr lang="en-US" sz="2000" dirty="0">
                <a:solidFill>
                  <a:schemeClr val="tx1">
                    <a:lumMod val="75000"/>
                    <a:lumOff val="25000"/>
                  </a:schemeClr>
                </a:solidFill>
                <a:latin typeface="Calibri" pitchFamily="34" charset="0"/>
                <a:cs typeface="Calibri" pitchFamily="34" charset="0"/>
              </a:rPr>
              <a:t>HLA</a:t>
            </a:r>
            <a:r>
              <a:rPr lang="en-US" sz="2000" dirty="0">
                <a:latin typeface="+mn-lt"/>
              </a:rPr>
              <a:t> </a:t>
            </a:r>
            <a:r>
              <a:rPr lang="en-US" sz="2000" dirty="0">
                <a:solidFill>
                  <a:schemeClr val="tx1">
                    <a:lumMod val="75000"/>
                    <a:lumOff val="25000"/>
                  </a:schemeClr>
                </a:solidFill>
                <a:latin typeface="Calibri" pitchFamily="34" charset="0"/>
                <a:cs typeface="Calibri" pitchFamily="34" charset="0"/>
              </a:rPr>
              <a:t>sequence</a:t>
            </a:r>
          </a:p>
        </p:txBody>
      </p:sp>
      <p:sp>
        <p:nvSpPr>
          <p:cNvPr id="8" name="Bent Arrow 7"/>
          <p:cNvSpPr/>
          <p:nvPr/>
        </p:nvSpPr>
        <p:spPr>
          <a:xfrm>
            <a:off x="317493" y="4097242"/>
            <a:ext cx="648072" cy="1142836"/>
          </a:xfrm>
          <a:prstGeom prst="bentArrow">
            <a:avLst/>
          </a:prstGeom>
          <a:solidFill>
            <a:schemeClr val="bg2">
              <a:lumMod val="90000"/>
            </a:schemeClr>
          </a:solidFill>
          <a:ln w="3175">
            <a:solidFill>
              <a:schemeClr val="tx1">
                <a:lumMod val="75000"/>
                <a:lumOff val="25000"/>
              </a:schemeClr>
            </a:solidFill>
            <a:miter lim="800000"/>
            <a:headEnd/>
            <a:tailEnd/>
          </a:ln>
        </p:spPr>
        <p:txBody>
          <a:bodyPr vert="horz" anchor="ctr">
            <a:normAutofit/>
          </a:bodyPr>
          <a:lstStyle/>
          <a:p>
            <a:pPr algn="ctr"/>
            <a:endParaRPr lang="en-US" sz="3200">
              <a:solidFill>
                <a:schemeClr val="accent2">
                  <a:lumMod val="50000"/>
                </a:schemeClr>
              </a:solidFill>
              <a:latin typeface="Calibri" pitchFamily="34" charset="0"/>
              <a:ea typeface="+mj-ea"/>
              <a:cs typeface="Calibri" pitchFamily="34" charset="0"/>
            </a:endParaRPr>
          </a:p>
        </p:txBody>
      </p:sp>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21931" r="64235" b="21422"/>
          <a:stretch/>
        </p:blipFill>
        <p:spPr bwMode="auto">
          <a:xfrm>
            <a:off x="991851" y="3671200"/>
            <a:ext cx="1697896" cy="852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953" y="2400408"/>
            <a:ext cx="221932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Bent Arrow 13"/>
          <p:cNvSpPr/>
          <p:nvPr/>
        </p:nvSpPr>
        <p:spPr>
          <a:xfrm flipV="1">
            <a:off x="309014" y="3211173"/>
            <a:ext cx="648072" cy="832181"/>
          </a:xfrm>
          <a:prstGeom prst="bentArrow">
            <a:avLst/>
          </a:prstGeom>
          <a:solidFill>
            <a:schemeClr val="bg2">
              <a:lumMod val="90000"/>
            </a:schemeClr>
          </a:solidFill>
          <a:ln w="3175">
            <a:solidFill>
              <a:schemeClr val="tx1">
                <a:lumMod val="75000"/>
                <a:lumOff val="25000"/>
              </a:schemeClr>
            </a:solidFill>
            <a:miter lim="800000"/>
            <a:headEnd/>
            <a:tailEnd/>
          </a:ln>
        </p:spPr>
        <p:txBody>
          <a:bodyPr vert="horz" anchor="ctr">
            <a:normAutofit/>
          </a:bodyPr>
          <a:lstStyle/>
          <a:p>
            <a:pPr algn="ctr"/>
            <a:endParaRPr lang="en-US" sz="3200">
              <a:solidFill>
                <a:schemeClr val="accent2">
                  <a:lumMod val="50000"/>
                </a:schemeClr>
              </a:solidFill>
              <a:latin typeface="Calibri" pitchFamily="34" charset="0"/>
              <a:ea typeface="+mj-ea"/>
              <a:cs typeface="Calibri" pitchFamily="34" charset="0"/>
            </a:endParaRPr>
          </a:p>
        </p:txBody>
      </p:sp>
      <p:sp>
        <p:nvSpPr>
          <p:cNvPr id="15" name="TextBox 14"/>
          <p:cNvSpPr txBox="1"/>
          <p:nvPr/>
        </p:nvSpPr>
        <p:spPr>
          <a:xfrm>
            <a:off x="125022" y="2040368"/>
            <a:ext cx="1948097" cy="400110"/>
          </a:xfrm>
          <a:prstGeom prst="rect">
            <a:avLst/>
          </a:prstGeom>
          <a:noFill/>
        </p:spPr>
        <p:txBody>
          <a:bodyPr wrap="none" rtlCol="0">
            <a:spAutoFit/>
          </a:bodyPr>
          <a:lstStyle>
            <a:defPPr>
              <a:defRPr lang="pt-BR"/>
            </a:defPPr>
            <a:lvl1pPr>
              <a:defRPr sz="2000">
                <a:solidFill>
                  <a:schemeClr val="accent2">
                    <a:lumMod val="50000"/>
                  </a:schemeClr>
                </a:solidFill>
                <a:latin typeface="+mn-lt"/>
                <a:ea typeface="+mj-ea"/>
                <a:cs typeface="Calibri" pitchFamily="34" charset="0"/>
              </a:defRPr>
            </a:lvl1pPr>
          </a:lstStyle>
          <a:p>
            <a:r>
              <a:rPr lang="en-US" dirty="0">
                <a:solidFill>
                  <a:schemeClr val="tx1">
                    <a:lumMod val="75000"/>
                    <a:lumOff val="25000"/>
                  </a:schemeClr>
                </a:solidFill>
                <a:latin typeface="Calibri" pitchFamily="34" charset="0"/>
                <a:ea typeface="+mn-ea"/>
              </a:rPr>
              <a:t>HLA 3D template</a:t>
            </a:r>
          </a:p>
        </p:txBody>
      </p:sp>
      <p:sp>
        <p:nvSpPr>
          <p:cNvPr id="11" name="Right Arrow 10"/>
          <p:cNvSpPr/>
          <p:nvPr/>
        </p:nvSpPr>
        <p:spPr>
          <a:xfrm>
            <a:off x="2803832" y="3952576"/>
            <a:ext cx="1166080" cy="320040"/>
          </a:xfrm>
          <a:prstGeom prst="rightArrow">
            <a:avLst/>
          </a:prstGeom>
          <a:solidFill>
            <a:schemeClr val="bg2">
              <a:lumMod val="90000"/>
            </a:schemeClr>
          </a:solidFill>
          <a:ln w="3175">
            <a:solidFill>
              <a:schemeClr val="tx1">
                <a:lumMod val="75000"/>
                <a:lumOff val="25000"/>
              </a:schemeClr>
            </a:solidFill>
            <a:miter lim="800000"/>
            <a:headEnd/>
            <a:tailEnd/>
          </a:ln>
        </p:spPr>
        <p:txBody>
          <a:bodyPr vert="horz" anchor="ctr">
            <a:normAutofit fontScale="25000" lnSpcReduction="20000"/>
          </a:bodyPr>
          <a:lstStyle/>
          <a:p>
            <a:pPr algn="ctr"/>
            <a:endParaRPr lang="en-US" sz="3200">
              <a:solidFill>
                <a:schemeClr val="accent2">
                  <a:lumMod val="50000"/>
                </a:schemeClr>
              </a:solidFill>
              <a:latin typeface="Calibri" pitchFamily="34" charset="0"/>
              <a:ea typeface="+mj-ea"/>
              <a:cs typeface="Calibri" pitchFamily="34" charset="0"/>
            </a:endParaRPr>
          </a:p>
        </p:txBody>
      </p:sp>
      <p:sp>
        <p:nvSpPr>
          <p:cNvPr id="18" name="TextBox 17"/>
          <p:cNvSpPr txBox="1"/>
          <p:nvPr/>
        </p:nvSpPr>
        <p:spPr>
          <a:xfrm>
            <a:off x="2142873" y="4407340"/>
            <a:ext cx="1638782" cy="400110"/>
          </a:xfrm>
          <a:prstGeom prst="rect">
            <a:avLst/>
          </a:prstGeom>
          <a:noFill/>
        </p:spPr>
        <p:txBody>
          <a:bodyPr wrap="none" rtlCol="0">
            <a:spAutoFit/>
          </a:bodyPr>
          <a:lstStyle/>
          <a:p>
            <a:r>
              <a:rPr lang="en-US" sz="2000" dirty="0">
                <a:solidFill>
                  <a:schemeClr val="tx1">
                    <a:lumMod val="75000"/>
                    <a:lumOff val="25000"/>
                  </a:schemeClr>
                </a:solidFill>
                <a:latin typeface="Calibri" pitchFamily="34" charset="0"/>
                <a:cs typeface="Calibri" pitchFamily="34" charset="0"/>
              </a:rPr>
              <a:t>HLA</a:t>
            </a:r>
            <a:r>
              <a:rPr lang="en-US" dirty="0"/>
              <a:t> </a:t>
            </a:r>
            <a:r>
              <a:rPr lang="en-US" sz="2000" dirty="0">
                <a:solidFill>
                  <a:schemeClr val="tx1">
                    <a:lumMod val="75000"/>
                    <a:lumOff val="25000"/>
                  </a:schemeClr>
                </a:solidFill>
                <a:latin typeface="Calibri" pitchFamily="34" charset="0"/>
                <a:cs typeface="Calibri" pitchFamily="34" charset="0"/>
              </a:rPr>
              <a:t>structure</a:t>
            </a:r>
          </a:p>
        </p:txBody>
      </p:sp>
      <p:sp>
        <p:nvSpPr>
          <p:cNvPr id="21" name="CaixaDeTexto 16">
            <a:extLst>
              <a:ext uri="{FF2B5EF4-FFF2-40B4-BE49-F238E27FC236}">
                <a16:creationId xmlns="" xmlns:a16="http://schemas.microsoft.com/office/drawing/2014/main" id="{218FA317-8BA0-49F5-B2D4-1755BCC1C7FC}"/>
              </a:ext>
            </a:extLst>
          </p:cNvPr>
          <p:cNvSpPr txBox="1"/>
          <p:nvPr/>
        </p:nvSpPr>
        <p:spPr>
          <a:xfrm>
            <a:off x="4072472" y="3662874"/>
            <a:ext cx="1741182" cy="523220"/>
          </a:xfrm>
          <a:prstGeom prst="rect">
            <a:avLst/>
          </a:prstGeom>
          <a:noFill/>
          <a:ln>
            <a:solidFill>
              <a:srgbClr val="C15145"/>
            </a:solidFill>
          </a:ln>
        </p:spPr>
        <p:txBody>
          <a:bodyPr wrap="none" rtlCol="0">
            <a:spAutoFit/>
          </a:bodyPr>
          <a:lstStyle/>
          <a:p>
            <a:r>
              <a:rPr lang="en-US" sz="2800" b="1" dirty="0">
                <a:solidFill>
                  <a:srgbClr val="C00000"/>
                </a:solidFill>
              </a:rPr>
              <a:t>APE-Gen</a:t>
            </a:r>
            <a:endParaRPr lang="pt-BR" sz="2800" b="1" dirty="0">
              <a:solidFill>
                <a:srgbClr val="C00000"/>
              </a:solidFill>
            </a:endParaRPr>
          </a:p>
        </p:txBody>
      </p:sp>
      <p:sp>
        <p:nvSpPr>
          <p:cNvPr id="22" name="Right Arrow 21"/>
          <p:cNvSpPr/>
          <p:nvPr/>
        </p:nvSpPr>
        <p:spPr>
          <a:xfrm>
            <a:off x="5943718" y="3717032"/>
            <a:ext cx="878048" cy="320040"/>
          </a:xfrm>
          <a:prstGeom prst="rightArrow">
            <a:avLst/>
          </a:prstGeom>
          <a:solidFill>
            <a:schemeClr val="bg2">
              <a:lumMod val="90000"/>
            </a:schemeClr>
          </a:solidFill>
          <a:ln w="3175">
            <a:solidFill>
              <a:schemeClr val="tx1">
                <a:lumMod val="75000"/>
                <a:lumOff val="25000"/>
              </a:schemeClr>
            </a:solidFill>
            <a:miter lim="800000"/>
            <a:headEnd/>
            <a:tailEnd/>
          </a:ln>
        </p:spPr>
        <p:txBody>
          <a:bodyPr vert="horz" anchor="ctr">
            <a:normAutofit fontScale="25000" lnSpcReduction="20000"/>
          </a:bodyPr>
          <a:lstStyle/>
          <a:p>
            <a:pPr algn="ctr"/>
            <a:endParaRPr lang="en-US" sz="3200">
              <a:solidFill>
                <a:schemeClr val="accent2">
                  <a:lumMod val="50000"/>
                </a:schemeClr>
              </a:solidFill>
              <a:latin typeface="Calibri" pitchFamily="34" charset="0"/>
              <a:ea typeface="+mj-ea"/>
              <a:cs typeface="Calibri" pitchFamily="34" charset="0"/>
            </a:endParaRPr>
          </a:p>
        </p:txBody>
      </p:sp>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l="10334" t="43463" r="9965"/>
          <a:stretch/>
        </p:blipFill>
        <p:spPr>
          <a:xfrm>
            <a:off x="6937048" y="3429000"/>
            <a:ext cx="1868813" cy="885418"/>
          </a:xfrm>
          <a:prstGeom prst="rect">
            <a:avLst/>
          </a:prstGeom>
        </p:spPr>
      </p:pic>
      <p:sp>
        <p:nvSpPr>
          <p:cNvPr id="12" name="Rectangle 11"/>
          <p:cNvSpPr/>
          <p:nvPr/>
        </p:nvSpPr>
        <p:spPr>
          <a:xfrm>
            <a:off x="5885662" y="5413866"/>
            <a:ext cx="2879836" cy="1183486"/>
          </a:xfrm>
          <a:prstGeom prst="rect">
            <a:avLst/>
          </a:prstGeom>
          <a:solidFill>
            <a:srgbClr val="FFBEB9"/>
          </a:solidFill>
          <a:ln w="38100">
            <a:noFill/>
            <a:miter lim="800000"/>
            <a:headEnd/>
            <a:tailEnd/>
          </a:ln>
        </p:spPr>
        <p:txBody>
          <a:bodyPr vert="horz" anchor="ctr">
            <a:noAutofit/>
          </a:bodyPr>
          <a:lstStyle/>
          <a:p>
            <a:pPr algn="ctr"/>
            <a:r>
              <a:rPr lang="en-US" sz="2400" dirty="0">
                <a:solidFill>
                  <a:schemeClr val="tx1">
                    <a:lumMod val="75000"/>
                    <a:lumOff val="25000"/>
                  </a:schemeClr>
                </a:solidFill>
                <a:latin typeface="Calibri" pitchFamily="34" charset="0"/>
                <a:cs typeface="Calibri" pitchFamily="34" charset="0"/>
              </a:rPr>
              <a:t>Local database </a:t>
            </a:r>
          </a:p>
          <a:p>
            <a:pPr algn="ctr"/>
            <a:r>
              <a:rPr lang="en-US" sz="2400" dirty="0">
                <a:solidFill>
                  <a:schemeClr val="tx1">
                    <a:lumMod val="75000"/>
                    <a:lumOff val="25000"/>
                  </a:schemeClr>
                </a:solidFill>
                <a:latin typeface="Calibri" pitchFamily="34" charset="0"/>
                <a:cs typeface="Calibri" pitchFamily="34" charset="0"/>
              </a:rPr>
              <a:t>of pHLA structures </a:t>
            </a:r>
          </a:p>
          <a:p>
            <a:pPr algn="ctr"/>
            <a:r>
              <a:rPr lang="en-US" sz="2400" dirty="0">
                <a:solidFill>
                  <a:schemeClr val="tx1">
                    <a:lumMod val="75000"/>
                    <a:lumOff val="25000"/>
                  </a:schemeClr>
                </a:solidFill>
                <a:latin typeface="Calibri" pitchFamily="34" charset="0"/>
                <a:cs typeface="Calibri" pitchFamily="34" charset="0"/>
              </a:rPr>
              <a:t>with eluted peptides</a:t>
            </a:r>
          </a:p>
        </p:txBody>
      </p:sp>
      <p:sp>
        <p:nvSpPr>
          <p:cNvPr id="29" name="Right Arrow 28"/>
          <p:cNvSpPr/>
          <p:nvPr/>
        </p:nvSpPr>
        <p:spPr>
          <a:xfrm rot="5400000">
            <a:off x="7451371" y="4241126"/>
            <a:ext cx="878048" cy="1175108"/>
          </a:xfrm>
          <a:prstGeom prst="rightArrow">
            <a:avLst/>
          </a:prstGeom>
          <a:solidFill>
            <a:schemeClr val="bg2">
              <a:lumMod val="90000"/>
            </a:schemeClr>
          </a:solidFill>
          <a:ln w="3175">
            <a:solidFill>
              <a:schemeClr val="tx1">
                <a:lumMod val="75000"/>
                <a:lumOff val="25000"/>
              </a:schemeClr>
            </a:solidFill>
            <a:miter lim="800000"/>
            <a:headEnd/>
            <a:tailEnd/>
          </a:ln>
        </p:spPr>
        <p:txBody>
          <a:bodyPr vert="horz" anchor="ctr">
            <a:normAutofit/>
          </a:bodyPr>
          <a:lstStyle/>
          <a:p>
            <a:pPr algn="ctr"/>
            <a:endParaRPr lang="en-US" sz="3200">
              <a:solidFill>
                <a:schemeClr val="accent2">
                  <a:lumMod val="50000"/>
                </a:schemeClr>
              </a:solidFill>
              <a:latin typeface="Calibri" pitchFamily="34" charset="0"/>
              <a:ea typeface="+mj-ea"/>
              <a:cs typeface="Calibri" pitchFamily="34" charset="0"/>
            </a:endParaRPr>
          </a:p>
        </p:txBody>
      </p:sp>
      <p:sp>
        <p:nvSpPr>
          <p:cNvPr id="30" name="TextBox 29"/>
          <p:cNvSpPr txBox="1"/>
          <p:nvPr/>
        </p:nvSpPr>
        <p:spPr>
          <a:xfrm>
            <a:off x="7066818" y="3025632"/>
            <a:ext cx="1548822" cy="400110"/>
          </a:xfrm>
          <a:prstGeom prst="rect">
            <a:avLst/>
          </a:prstGeom>
          <a:solidFill>
            <a:schemeClr val="bg1"/>
          </a:solidFill>
        </p:spPr>
        <p:txBody>
          <a:bodyPr wrap="none" rtlCol="0">
            <a:spAutoFit/>
          </a:bodyPr>
          <a:lstStyle>
            <a:defPPr>
              <a:defRPr lang="pt-BR"/>
            </a:defPPr>
            <a:lvl1pPr>
              <a:defRPr sz="2000">
                <a:solidFill>
                  <a:schemeClr val="accent2">
                    <a:lumMod val="50000"/>
                  </a:schemeClr>
                </a:solidFill>
                <a:latin typeface="+mn-lt"/>
                <a:ea typeface="+mj-ea"/>
                <a:cs typeface="Calibri" pitchFamily="34" charset="0"/>
              </a:defRPr>
            </a:lvl1pPr>
          </a:lstStyle>
          <a:p>
            <a:r>
              <a:rPr lang="en-US" dirty="0">
                <a:solidFill>
                  <a:schemeClr val="tx1">
                    <a:lumMod val="75000"/>
                    <a:lumOff val="25000"/>
                  </a:schemeClr>
                </a:solidFill>
                <a:latin typeface="Calibri" pitchFamily="34" charset="0"/>
                <a:ea typeface="+mn-ea"/>
              </a:rPr>
              <a:t>3D</a:t>
            </a:r>
            <a:r>
              <a:rPr lang="en-US" dirty="0"/>
              <a:t> </a:t>
            </a:r>
            <a:r>
              <a:rPr lang="en-US" dirty="0">
                <a:solidFill>
                  <a:schemeClr val="tx1">
                    <a:lumMod val="75000"/>
                    <a:lumOff val="25000"/>
                  </a:schemeClr>
                </a:solidFill>
                <a:latin typeface="Calibri" pitchFamily="34" charset="0"/>
                <a:ea typeface="+mn-ea"/>
              </a:rPr>
              <a:t>ensemble</a:t>
            </a:r>
          </a:p>
        </p:txBody>
      </p:sp>
    </p:spTree>
    <p:extLst>
      <p:ext uri="{BB962C8B-B14F-4D97-AF65-F5344CB8AC3E}">
        <p14:creationId xmlns:p14="http://schemas.microsoft.com/office/powerpoint/2010/main" val="3148781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p:cNvSpPr>
          <p:nvPr/>
        </p:nvSpPr>
        <p:spPr>
          <a:xfrm>
            <a:off x="0" y="-3122"/>
            <a:ext cx="9144000" cy="633413"/>
          </a:xfrm>
          <a:prstGeom prst="rect">
            <a:avLst/>
          </a:prstGeom>
          <a:solidFill>
            <a:schemeClr val="tx1">
              <a:lumMod val="75000"/>
              <a:lumOff val="25000"/>
            </a:schemeClr>
          </a:solidFill>
          <a:ln w="38100">
            <a:noFill/>
            <a:miter lim="800000"/>
            <a:headEnd/>
            <a:tailEnd/>
          </a:ln>
        </p:spPr>
        <p:txBody>
          <a:bodyPr vert="horz" anchor="ctr">
            <a:normAutofit/>
          </a:bodyPr>
          <a:lstStyle>
            <a:defPPr>
              <a:defRPr lang="pt-BR"/>
            </a:defPPr>
            <a:lvl1pPr algn="ctr" defTabSz="685800" eaLnBrk="1" latinLnBrk="0" hangingPunct="1">
              <a:lnSpc>
                <a:spcPct val="90000"/>
              </a:lnSpc>
              <a:buNone/>
              <a:defRPr kumimoji="0" sz="3000" b="1" spc="50">
                <a:ln w="0"/>
                <a:solidFill>
                  <a:schemeClr val="bg2"/>
                </a:solidFill>
                <a:effectLst>
                  <a:innerShdw blurRad="63500" dist="50800" dir="13500000">
                    <a:srgbClr val="000000">
                      <a:alpha val="50000"/>
                    </a:srgbClr>
                  </a:innerShdw>
                </a:effectLst>
                <a:latin typeface="Trebuchet MS" panose="020B0603020202020204" pitchFamily="34" charset="0"/>
                <a:ea typeface="+mj-ea"/>
                <a:cs typeface="+mj-cs"/>
              </a:defRPr>
            </a:lvl1pPr>
          </a:lstStyle>
          <a:p>
            <a:r>
              <a:rPr lang="en-US" dirty="0"/>
              <a:t>New avenues for pHLA structural analyses</a:t>
            </a:r>
          </a:p>
        </p:txBody>
      </p:sp>
      <p:sp>
        <p:nvSpPr>
          <p:cNvPr id="6" name="Rectangle 5"/>
          <p:cNvSpPr/>
          <p:nvPr/>
        </p:nvSpPr>
        <p:spPr>
          <a:xfrm>
            <a:off x="235563" y="1062028"/>
            <a:ext cx="2821567" cy="1263865"/>
          </a:xfrm>
          <a:prstGeom prst="rect">
            <a:avLst/>
          </a:prstGeom>
          <a:solidFill>
            <a:srgbClr val="F8BEBE"/>
          </a:solidFill>
          <a:ln w="38100">
            <a:noFill/>
            <a:miter lim="800000"/>
            <a:headEnd/>
            <a:tailEnd/>
          </a:ln>
        </p:spPr>
        <p:txBody>
          <a:bodyPr vert="horz" anchor="ctr">
            <a:noAutofit/>
          </a:bodyPr>
          <a:lstStyle/>
          <a:p>
            <a:pPr algn="ctr"/>
            <a:r>
              <a:rPr lang="en-US" sz="2000" dirty="0">
                <a:solidFill>
                  <a:schemeClr val="tx1">
                    <a:lumMod val="75000"/>
                    <a:lumOff val="25000"/>
                  </a:schemeClr>
                </a:solidFill>
                <a:latin typeface="Calibri" pitchFamily="34" charset="0"/>
                <a:cs typeface="Calibri" pitchFamily="34" charset="0"/>
              </a:rPr>
              <a:t>Local database </a:t>
            </a:r>
          </a:p>
          <a:p>
            <a:pPr algn="ctr"/>
            <a:r>
              <a:rPr lang="en-US" sz="2000" dirty="0">
                <a:solidFill>
                  <a:schemeClr val="tx1">
                    <a:lumMod val="75000"/>
                    <a:lumOff val="25000"/>
                  </a:schemeClr>
                </a:solidFill>
                <a:latin typeface="Calibri" pitchFamily="34" charset="0"/>
                <a:cs typeface="Calibri" pitchFamily="34" charset="0"/>
              </a:rPr>
              <a:t>of pHLA structures </a:t>
            </a:r>
          </a:p>
          <a:p>
            <a:pPr algn="ctr"/>
            <a:r>
              <a:rPr lang="en-US" sz="2000" dirty="0">
                <a:solidFill>
                  <a:schemeClr val="tx1">
                    <a:lumMod val="75000"/>
                    <a:lumOff val="25000"/>
                  </a:schemeClr>
                </a:solidFill>
                <a:latin typeface="Calibri" pitchFamily="34" charset="0"/>
                <a:cs typeface="Calibri" pitchFamily="34" charset="0"/>
              </a:rPr>
              <a:t>with eluted peptides</a:t>
            </a:r>
          </a:p>
          <a:p>
            <a:pPr algn="ctr"/>
            <a:r>
              <a:rPr lang="en-US" sz="2000" dirty="0">
                <a:solidFill>
                  <a:schemeClr val="tx1">
                    <a:lumMod val="75000"/>
                    <a:lumOff val="25000"/>
                  </a:schemeClr>
                </a:solidFill>
                <a:latin typeface="Calibri" pitchFamily="34" charset="0"/>
                <a:cs typeface="Calibri" pitchFamily="34" charset="0"/>
              </a:rPr>
              <a:t>(&gt; 130,000)</a:t>
            </a:r>
          </a:p>
        </p:txBody>
      </p:sp>
      <p:cxnSp>
        <p:nvCxnSpPr>
          <p:cNvPr id="9" name="Conector de Seta Reta 2">
            <a:extLst>
              <a:ext uri="{FF2B5EF4-FFF2-40B4-BE49-F238E27FC236}">
                <a16:creationId xmlns="" xmlns:a16="http://schemas.microsoft.com/office/drawing/2014/main" id="{4C776666-3391-471F-B700-6D133A7619C7}"/>
              </a:ext>
            </a:extLst>
          </p:cNvPr>
          <p:cNvCxnSpPr>
            <a:cxnSpLocks/>
            <a:endCxn id="18" idx="1"/>
          </p:cNvCxnSpPr>
          <p:nvPr/>
        </p:nvCxnSpPr>
        <p:spPr>
          <a:xfrm flipV="1">
            <a:off x="3057130" y="877362"/>
            <a:ext cx="578766" cy="463407"/>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de Seta Reta 11">
            <a:extLst>
              <a:ext uri="{FF2B5EF4-FFF2-40B4-BE49-F238E27FC236}">
                <a16:creationId xmlns="" xmlns:a16="http://schemas.microsoft.com/office/drawing/2014/main" id="{87AA7D6D-B105-4FD7-801F-11FF9307B1FC}"/>
              </a:ext>
            </a:extLst>
          </p:cNvPr>
          <p:cNvCxnSpPr>
            <a:cxnSpLocks/>
          </p:cNvCxnSpPr>
          <p:nvPr/>
        </p:nvCxnSpPr>
        <p:spPr>
          <a:xfrm>
            <a:off x="3057130" y="1991524"/>
            <a:ext cx="1262842" cy="93342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de Seta Reta 13">
            <a:extLst>
              <a:ext uri="{FF2B5EF4-FFF2-40B4-BE49-F238E27FC236}">
                <a16:creationId xmlns="" xmlns:a16="http://schemas.microsoft.com/office/drawing/2014/main" id="{B16E88B8-A070-4CB8-96F1-7175A2FDD248}"/>
              </a:ext>
            </a:extLst>
          </p:cNvPr>
          <p:cNvCxnSpPr>
            <a:cxnSpLocks/>
          </p:cNvCxnSpPr>
          <p:nvPr/>
        </p:nvCxnSpPr>
        <p:spPr>
          <a:xfrm>
            <a:off x="2371703" y="2319506"/>
            <a:ext cx="2272305" cy="2684378"/>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1110894"/>
            <a:ext cx="2664296" cy="152615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3294276"/>
            <a:ext cx="2736304" cy="1456963"/>
          </a:xfrm>
          <a:prstGeom prst="rect">
            <a:avLst/>
          </a:prstGeom>
        </p:spPr>
      </p:pic>
      <p:sp>
        <p:nvSpPr>
          <p:cNvPr id="18" name="TextBox 17"/>
          <p:cNvSpPr txBox="1"/>
          <p:nvPr/>
        </p:nvSpPr>
        <p:spPr>
          <a:xfrm>
            <a:off x="3635896" y="692696"/>
            <a:ext cx="5304081" cy="369332"/>
          </a:xfrm>
          <a:prstGeom prst="rect">
            <a:avLst/>
          </a:prstGeom>
          <a:noFill/>
        </p:spPr>
        <p:txBody>
          <a:bodyPr wrap="none" rtlCol="0">
            <a:spAutoFit/>
          </a:bodyPr>
          <a:lstStyle/>
          <a:p>
            <a:r>
              <a:rPr lang="en-US" dirty="0">
                <a:solidFill>
                  <a:schemeClr val="tx1">
                    <a:lumMod val="75000"/>
                    <a:lumOff val="25000"/>
                  </a:schemeClr>
                </a:solidFill>
                <a:latin typeface="Calibri" pitchFamily="34" charset="0"/>
                <a:cs typeface="Calibri" pitchFamily="34" charset="0"/>
              </a:rPr>
              <a:t>Benchmark</a:t>
            </a:r>
            <a:r>
              <a:rPr lang="en-US" dirty="0">
                <a:solidFill>
                  <a:schemeClr val="accent2">
                    <a:lumMod val="50000"/>
                  </a:schemeClr>
                </a:solidFill>
                <a:latin typeface="Calibri" pitchFamily="34" charset="0"/>
                <a:ea typeface="+mj-ea"/>
                <a:cs typeface="Calibri" pitchFamily="34" charset="0"/>
              </a:rPr>
              <a:t> </a:t>
            </a:r>
            <a:r>
              <a:rPr lang="en-US" dirty="0">
                <a:solidFill>
                  <a:schemeClr val="tx1">
                    <a:lumMod val="75000"/>
                    <a:lumOff val="25000"/>
                  </a:schemeClr>
                </a:solidFill>
                <a:latin typeface="Calibri" pitchFamily="34" charset="0"/>
                <a:cs typeface="Calibri" pitchFamily="34" charset="0"/>
              </a:rPr>
              <a:t>and development of new scoring functions</a:t>
            </a:r>
          </a:p>
        </p:txBody>
      </p:sp>
      <p:sp>
        <p:nvSpPr>
          <p:cNvPr id="20" name="TextBox 19"/>
          <p:cNvSpPr txBox="1"/>
          <p:nvPr/>
        </p:nvSpPr>
        <p:spPr>
          <a:xfrm>
            <a:off x="4363037" y="2924944"/>
            <a:ext cx="4673459" cy="369332"/>
          </a:xfrm>
          <a:prstGeom prst="rect">
            <a:avLst/>
          </a:prstGeom>
          <a:noFill/>
        </p:spPr>
        <p:txBody>
          <a:bodyPr wrap="none" rtlCol="0">
            <a:spAutoFit/>
          </a:bodyPr>
          <a:lstStyle/>
          <a:p>
            <a:r>
              <a:rPr lang="en-US" dirty="0" smtClean="0">
                <a:solidFill>
                  <a:schemeClr val="tx1">
                    <a:lumMod val="75000"/>
                    <a:lumOff val="25000"/>
                  </a:schemeClr>
                </a:solidFill>
                <a:latin typeface="Calibri" pitchFamily="34" charset="0"/>
                <a:cs typeface="Calibri" pitchFamily="34" charset="0"/>
              </a:rPr>
              <a:t>Structure-based</a:t>
            </a:r>
            <a:r>
              <a:rPr lang="en-US" dirty="0" smtClean="0">
                <a:solidFill>
                  <a:schemeClr val="accent2">
                    <a:lumMod val="50000"/>
                  </a:schemeClr>
                </a:solidFill>
                <a:latin typeface="Calibri" pitchFamily="34" charset="0"/>
                <a:ea typeface="+mj-ea"/>
                <a:cs typeface="Calibri" pitchFamily="34" charset="0"/>
              </a:rPr>
              <a:t> </a:t>
            </a:r>
            <a:r>
              <a:rPr lang="en-US" dirty="0">
                <a:solidFill>
                  <a:schemeClr val="tx1">
                    <a:lumMod val="75000"/>
                    <a:lumOff val="25000"/>
                  </a:schemeClr>
                </a:solidFill>
                <a:latin typeface="Calibri" pitchFamily="34" charset="0"/>
                <a:cs typeface="Calibri" pitchFamily="34" charset="0"/>
              </a:rPr>
              <a:t>virtual</a:t>
            </a:r>
            <a:r>
              <a:rPr lang="en-US" dirty="0" smtClean="0">
                <a:solidFill>
                  <a:schemeClr val="accent2">
                    <a:lumMod val="50000"/>
                  </a:schemeClr>
                </a:solidFill>
                <a:latin typeface="Calibri" pitchFamily="34" charset="0"/>
                <a:ea typeface="+mj-ea"/>
                <a:cs typeface="Calibri" pitchFamily="34" charset="0"/>
              </a:rPr>
              <a:t> </a:t>
            </a:r>
            <a:r>
              <a:rPr lang="en-US" dirty="0" smtClean="0">
                <a:solidFill>
                  <a:schemeClr val="tx1">
                    <a:lumMod val="75000"/>
                    <a:lumOff val="25000"/>
                  </a:schemeClr>
                </a:solidFill>
                <a:latin typeface="Calibri" pitchFamily="34" charset="0"/>
                <a:cs typeface="Calibri" pitchFamily="34" charset="0"/>
              </a:rPr>
              <a:t>screening/classification</a:t>
            </a:r>
            <a:endParaRPr lang="en-US" dirty="0">
              <a:solidFill>
                <a:schemeClr val="tx1">
                  <a:lumMod val="75000"/>
                  <a:lumOff val="25000"/>
                </a:schemeClr>
              </a:solidFill>
              <a:latin typeface="Calibri" pitchFamily="34" charset="0"/>
              <a:cs typeface="Calibri" pitchFamily="34" charset="0"/>
            </a:endParaRP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281" y="4581128"/>
            <a:ext cx="2560543" cy="1296144"/>
          </a:xfrm>
          <a:prstGeom prst="rect">
            <a:avLst/>
          </a:prstGeom>
        </p:spPr>
      </p:pic>
      <p:sp>
        <p:nvSpPr>
          <p:cNvPr id="29" name="TextBox 28"/>
          <p:cNvSpPr txBox="1"/>
          <p:nvPr/>
        </p:nvSpPr>
        <p:spPr>
          <a:xfrm>
            <a:off x="3579394" y="5003884"/>
            <a:ext cx="5564606" cy="369332"/>
          </a:xfrm>
          <a:prstGeom prst="rect">
            <a:avLst/>
          </a:prstGeom>
          <a:noFill/>
        </p:spPr>
        <p:txBody>
          <a:bodyPr wrap="square" rtlCol="0">
            <a:spAutoFit/>
          </a:bodyPr>
          <a:lstStyle/>
          <a:p>
            <a:r>
              <a:rPr lang="en-US" dirty="0">
                <a:solidFill>
                  <a:schemeClr val="tx1">
                    <a:lumMod val="75000"/>
                    <a:lumOff val="25000"/>
                  </a:schemeClr>
                </a:solidFill>
                <a:latin typeface="Calibri" pitchFamily="34" charset="0"/>
                <a:cs typeface="Calibri" pitchFamily="34" charset="0"/>
              </a:rPr>
              <a:t>Prediction</a:t>
            </a:r>
            <a:r>
              <a:rPr lang="en-US" dirty="0">
                <a:solidFill>
                  <a:schemeClr val="accent2">
                    <a:lumMod val="50000"/>
                  </a:schemeClr>
                </a:solidFill>
                <a:latin typeface="Calibri" pitchFamily="34" charset="0"/>
                <a:ea typeface="+mj-ea"/>
                <a:cs typeface="Calibri" pitchFamily="34" charset="0"/>
              </a:rPr>
              <a:t> </a:t>
            </a:r>
            <a:r>
              <a:rPr lang="en-US" dirty="0">
                <a:solidFill>
                  <a:schemeClr val="tx1">
                    <a:lumMod val="75000"/>
                    <a:lumOff val="25000"/>
                  </a:schemeClr>
                </a:solidFill>
                <a:latin typeface="Calibri" pitchFamily="34" charset="0"/>
                <a:cs typeface="Calibri" pitchFamily="34" charset="0"/>
              </a:rPr>
              <a:t>of off-target toxicity in cancer immunotherapy</a:t>
            </a:r>
          </a:p>
        </p:txBody>
      </p:sp>
      <p:sp>
        <p:nvSpPr>
          <p:cNvPr id="31" name="TextBox 30"/>
          <p:cNvSpPr txBox="1"/>
          <p:nvPr/>
        </p:nvSpPr>
        <p:spPr>
          <a:xfrm>
            <a:off x="532666" y="3988219"/>
            <a:ext cx="2261581" cy="646331"/>
          </a:xfrm>
          <a:prstGeom prst="rect">
            <a:avLst/>
          </a:prstGeom>
          <a:noFill/>
        </p:spPr>
        <p:txBody>
          <a:bodyPr wrap="none" rtlCol="0">
            <a:spAutoFit/>
          </a:bodyPr>
          <a:lstStyle/>
          <a:p>
            <a:pPr algn="ctr"/>
            <a:r>
              <a:rPr lang="en-US" dirty="0">
                <a:solidFill>
                  <a:schemeClr val="tx1">
                    <a:lumMod val="75000"/>
                    <a:lumOff val="25000"/>
                  </a:schemeClr>
                </a:solidFill>
                <a:latin typeface="Calibri" pitchFamily="34" charset="0"/>
                <a:cs typeface="Calibri" pitchFamily="34" charset="0"/>
              </a:rPr>
              <a:t>Analysis of pHLA </a:t>
            </a:r>
          </a:p>
          <a:p>
            <a:pPr algn="ctr"/>
            <a:r>
              <a:rPr lang="en-US" dirty="0">
                <a:solidFill>
                  <a:schemeClr val="tx1">
                    <a:lumMod val="75000"/>
                    <a:lumOff val="25000"/>
                  </a:schemeClr>
                </a:solidFill>
                <a:latin typeface="Calibri" pitchFamily="34" charset="0"/>
                <a:cs typeface="Calibri" pitchFamily="34" charset="0"/>
              </a:rPr>
              <a:t>stability and dynamics</a:t>
            </a:r>
          </a:p>
        </p:txBody>
      </p:sp>
      <p:cxnSp>
        <p:nvCxnSpPr>
          <p:cNvPr id="32" name="Conector de Seta Reta 13">
            <a:extLst>
              <a:ext uri="{FF2B5EF4-FFF2-40B4-BE49-F238E27FC236}">
                <a16:creationId xmlns="" xmlns:a16="http://schemas.microsoft.com/office/drawing/2014/main" id="{B16E88B8-A070-4CB8-96F1-7175A2FDD248}"/>
              </a:ext>
            </a:extLst>
          </p:cNvPr>
          <p:cNvCxnSpPr>
            <a:cxnSpLocks/>
            <a:stCxn id="6" idx="2"/>
            <a:endCxn id="31" idx="0"/>
          </p:cNvCxnSpPr>
          <p:nvPr/>
        </p:nvCxnSpPr>
        <p:spPr>
          <a:xfrm>
            <a:off x="1646347" y="2325893"/>
            <a:ext cx="17110" cy="1662326"/>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902022" y="5334694"/>
            <a:ext cx="4575033" cy="1403377"/>
            <a:chOff x="3902022" y="5334694"/>
            <a:chExt cx="4575033" cy="1403377"/>
          </a:xfrm>
        </p:grpSpPr>
        <p:grpSp>
          <p:nvGrpSpPr>
            <p:cNvPr id="2" name="Group 1"/>
            <p:cNvGrpSpPr/>
            <p:nvPr/>
          </p:nvGrpSpPr>
          <p:grpSpPr>
            <a:xfrm>
              <a:off x="3902022" y="5373216"/>
              <a:ext cx="4575033" cy="1364855"/>
              <a:chOff x="4788024" y="5661248"/>
              <a:chExt cx="3609542" cy="1076823"/>
            </a:xfrm>
          </p:grpSpPr>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1160" t="68360" r="2"/>
              <a:stretch/>
            </p:blipFill>
            <p:spPr>
              <a:xfrm>
                <a:off x="5032554" y="5661248"/>
                <a:ext cx="3365012" cy="1076823"/>
              </a:xfrm>
              <a:prstGeom prst="rect">
                <a:avLst/>
              </a:prstGeom>
            </p:spPr>
          </p:pic>
          <p:sp>
            <p:nvSpPr>
              <p:cNvPr id="19" name="Rectangle 18"/>
              <p:cNvSpPr/>
              <p:nvPr/>
            </p:nvSpPr>
            <p:spPr>
              <a:xfrm>
                <a:off x="4788024" y="5661248"/>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929289" y="5661248"/>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092280" y="5661248"/>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4211960" y="5334694"/>
              <a:ext cx="216024" cy="182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724128" y="5337373"/>
              <a:ext cx="216024" cy="182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164288" y="5388979"/>
              <a:ext cx="216024" cy="182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3401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9"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p:cNvSpPr>
          <p:nvPr/>
        </p:nvSpPr>
        <p:spPr>
          <a:xfrm>
            <a:off x="0" y="-3122"/>
            <a:ext cx="9144000" cy="633413"/>
          </a:xfrm>
          <a:prstGeom prst="rect">
            <a:avLst/>
          </a:prstGeom>
          <a:solidFill>
            <a:schemeClr val="tx1">
              <a:lumMod val="75000"/>
              <a:lumOff val="25000"/>
            </a:schemeClr>
          </a:solidFill>
          <a:ln w="38100">
            <a:noFill/>
            <a:miter lim="800000"/>
            <a:headEnd/>
            <a:tailEnd/>
          </a:ln>
        </p:spPr>
        <p:txBody>
          <a:bodyPr vert="horz" anchor="ctr">
            <a:normAutofit/>
          </a:bodyPr>
          <a:lstStyle>
            <a:defPPr>
              <a:defRPr lang="pt-BR"/>
            </a:defPPr>
            <a:lvl1pPr algn="ctr" defTabSz="685800" eaLnBrk="1" latinLnBrk="0" hangingPunct="1">
              <a:lnSpc>
                <a:spcPct val="90000"/>
              </a:lnSpc>
              <a:buNone/>
              <a:defRPr kumimoji="0" sz="3000" b="1" spc="50">
                <a:ln w="0"/>
                <a:solidFill>
                  <a:schemeClr val="bg2"/>
                </a:solidFill>
                <a:effectLst>
                  <a:innerShdw blurRad="63500" dist="50800" dir="13500000">
                    <a:srgbClr val="000000">
                      <a:alpha val="50000"/>
                    </a:srgbClr>
                  </a:innerShdw>
                </a:effectLst>
                <a:latin typeface="Trebuchet MS" panose="020B0603020202020204" pitchFamily="34" charset="0"/>
                <a:ea typeface="+mj-ea"/>
                <a:cs typeface="+mj-cs"/>
              </a:defRPr>
            </a:lvl1pPr>
          </a:lstStyle>
          <a:p>
            <a:r>
              <a:rPr lang="en-US" dirty="0"/>
              <a:t>Conclusions</a:t>
            </a:r>
          </a:p>
        </p:txBody>
      </p:sp>
      <p:sp>
        <p:nvSpPr>
          <p:cNvPr id="19" name="CaixaDeTexto 3"/>
          <p:cNvSpPr txBox="1"/>
          <p:nvPr/>
        </p:nvSpPr>
        <p:spPr>
          <a:xfrm>
            <a:off x="179512" y="1124744"/>
            <a:ext cx="8640960" cy="4862870"/>
          </a:xfrm>
          <a:prstGeom prst="rect">
            <a:avLst/>
          </a:prstGeom>
          <a:solidFill>
            <a:schemeClr val="bg1"/>
          </a:solidFill>
        </p:spPr>
        <p:txBody>
          <a:bodyPr wrap="square" rtlCol="0">
            <a:spAutoFit/>
          </a:bodyPr>
          <a:lstStyle/>
          <a:p>
            <a:pPr marL="457200" lvl="2" indent="-457200" algn="just">
              <a:spcAft>
                <a:spcPts val="150"/>
              </a:spcAft>
              <a:buFont typeface="Arial" panose="020B0604020202020204" pitchFamily="34" charset="0"/>
              <a:buChar char="•"/>
            </a:pPr>
            <a:r>
              <a:rPr lang="en-US" sz="3000" dirty="0">
                <a:solidFill>
                  <a:schemeClr val="tx1">
                    <a:lumMod val="75000"/>
                    <a:lumOff val="25000"/>
                  </a:schemeClr>
                </a:solidFill>
                <a:latin typeface="Calibri" pitchFamily="34" charset="0"/>
                <a:cs typeface="Calibri" pitchFamily="34" charset="0"/>
              </a:rPr>
              <a:t>APE-Gen is a fast method to model pHLA structures</a:t>
            </a:r>
          </a:p>
          <a:p>
            <a:pPr marL="457200" lvl="2" indent="-457200" algn="just">
              <a:spcAft>
                <a:spcPts val="150"/>
              </a:spcAft>
              <a:buFont typeface="Arial" panose="020B0604020202020204" pitchFamily="34" charset="0"/>
              <a:buChar char="•"/>
            </a:pPr>
            <a:endParaRPr lang="en-US" sz="3000" dirty="0">
              <a:solidFill>
                <a:schemeClr val="tx1">
                  <a:lumMod val="75000"/>
                  <a:lumOff val="25000"/>
                </a:schemeClr>
              </a:solidFill>
              <a:latin typeface="Calibri" pitchFamily="34" charset="0"/>
              <a:cs typeface="Calibri" pitchFamily="34" charset="0"/>
            </a:endParaRPr>
          </a:p>
          <a:p>
            <a:pPr marL="457200" lvl="2" indent="-457200" algn="just">
              <a:spcAft>
                <a:spcPts val="150"/>
              </a:spcAft>
              <a:buFont typeface="Arial" panose="020B0604020202020204" pitchFamily="34" charset="0"/>
              <a:buChar char="•"/>
            </a:pPr>
            <a:r>
              <a:rPr lang="en-US" sz="3000" dirty="0">
                <a:solidFill>
                  <a:schemeClr val="tx1">
                    <a:lumMod val="75000"/>
                    <a:lumOff val="25000"/>
                  </a:schemeClr>
                </a:solidFill>
                <a:latin typeface="Calibri" pitchFamily="34" charset="0"/>
                <a:cs typeface="Calibri" pitchFamily="34" charset="0"/>
              </a:rPr>
              <a:t>We have modeled more than </a:t>
            </a:r>
            <a:r>
              <a:rPr lang="en-US" sz="3000" dirty="0" smtClean="0">
                <a:solidFill>
                  <a:schemeClr val="tx1">
                    <a:lumMod val="75000"/>
                    <a:lumOff val="25000"/>
                  </a:schemeClr>
                </a:solidFill>
                <a:latin typeface="Calibri" pitchFamily="34" charset="0"/>
                <a:cs typeface="Calibri" pitchFamily="34" charset="0"/>
              </a:rPr>
              <a:t>130,000 </a:t>
            </a:r>
            <a:r>
              <a:rPr lang="en-US" sz="3000" dirty="0" err="1">
                <a:solidFill>
                  <a:schemeClr val="tx1">
                    <a:lumMod val="75000"/>
                    <a:lumOff val="25000"/>
                  </a:schemeClr>
                </a:solidFill>
                <a:latin typeface="Calibri" pitchFamily="34" charset="0"/>
                <a:cs typeface="Calibri" pitchFamily="34" charset="0"/>
              </a:rPr>
              <a:t>pHLAs</a:t>
            </a:r>
            <a:r>
              <a:rPr lang="en-US" sz="3000" dirty="0">
                <a:solidFill>
                  <a:schemeClr val="tx1">
                    <a:lumMod val="75000"/>
                    <a:lumOff val="25000"/>
                  </a:schemeClr>
                </a:solidFill>
                <a:latin typeface="Calibri" pitchFamily="34" charset="0"/>
                <a:cs typeface="Calibri" pitchFamily="34" charset="0"/>
              </a:rPr>
              <a:t> with peptides from </a:t>
            </a:r>
            <a:r>
              <a:rPr lang="en-US" sz="3000" dirty="0" err="1" smtClean="0">
                <a:solidFill>
                  <a:schemeClr val="tx1">
                    <a:lumMod val="75000"/>
                    <a:lumOff val="25000"/>
                  </a:schemeClr>
                </a:solidFill>
                <a:latin typeface="Calibri" pitchFamily="34" charset="0"/>
                <a:cs typeface="Calibri" pitchFamily="34" charset="0"/>
              </a:rPr>
              <a:t>immunopeptidomics</a:t>
            </a:r>
            <a:r>
              <a:rPr lang="en-US" sz="3000" dirty="0" smtClean="0">
                <a:solidFill>
                  <a:schemeClr val="tx1">
                    <a:lumMod val="75000"/>
                    <a:lumOff val="25000"/>
                  </a:schemeClr>
                </a:solidFill>
                <a:latin typeface="Calibri" pitchFamily="34" charset="0"/>
                <a:cs typeface="Calibri" pitchFamily="34" charset="0"/>
              </a:rPr>
              <a:t> projects</a:t>
            </a:r>
            <a:endParaRPr lang="en-US" sz="3000" dirty="0">
              <a:solidFill>
                <a:schemeClr val="tx1">
                  <a:lumMod val="75000"/>
                  <a:lumOff val="25000"/>
                </a:schemeClr>
              </a:solidFill>
              <a:latin typeface="Calibri" pitchFamily="34" charset="0"/>
              <a:cs typeface="Calibri" pitchFamily="34" charset="0"/>
            </a:endParaRPr>
          </a:p>
          <a:p>
            <a:pPr marL="457200" lvl="2" indent="-457200" algn="just">
              <a:spcAft>
                <a:spcPts val="150"/>
              </a:spcAft>
              <a:buFont typeface="Arial" panose="020B0604020202020204" pitchFamily="34" charset="0"/>
              <a:buChar char="•"/>
            </a:pPr>
            <a:endParaRPr lang="en-US" sz="3000" dirty="0">
              <a:solidFill>
                <a:schemeClr val="tx1">
                  <a:lumMod val="75000"/>
                  <a:lumOff val="25000"/>
                </a:schemeClr>
              </a:solidFill>
              <a:latin typeface="Calibri" pitchFamily="34" charset="0"/>
              <a:cs typeface="Calibri" pitchFamily="34" charset="0"/>
            </a:endParaRPr>
          </a:p>
          <a:p>
            <a:pPr marL="457200" lvl="2" indent="-457200" algn="just">
              <a:spcAft>
                <a:spcPts val="150"/>
              </a:spcAft>
              <a:buFont typeface="Arial" panose="020B0604020202020204" pitchFamily="34" charset="0"/>
              <a:buChar char="•"/>
            </a:pPr>
            <a:r>
              <a:rPr lang="en-US" sz="3000" dirty="0">
                <a:solidFill>
                  <a:schemeClr val="tx1">
                    <a:lumMod val="75000"/>
                    <a:lumOff val="25000"/>
                  </a:schemeClr>
                </a:solidFill>
                <a:latin typeface="Calibri" pitchFamily="34" charset="0"/>
                <a:cs typeface="Calibri" pitchFamily="34" charset="0"/>
              </a:rPr>
              <a:t>This database of modeled 3D structures opens new avenues for structural and data-driven analysis</a:t>
            </a:r>
          </a:p>
          <a:p>
            <a:pPr marL="457200" lvl="2" indent="-457200" algn="just">
              <a:spcAft>
                <a:spcPts val="150"/>
              </a:spcAft>
              <a:buFont typeface="Arial" panose="020B0604020202020204" pitchFamily="34" charset="0"/>
              <a:buChar char="•"/>
            </a:pPr>
            <a:endParaRPr lang="en-US" sz="3000" dirty="0">
              <a:solidFill>
                <a:schemeClr val="tx1">
                  <a:lumMod val="75000"/>
                  <a:lumOff val="25000"/>
                </a:schemeClr>
              </a:solidFill>
              <a:latin typeface="Calibri" pitchFamily="34" charset="0"/>
              <a:cs typeface="Calibri" pitchFamily="34" charset="0"/>
            </a:endParaRPr>
          </a:p>
          <a:p>
            <a:pPr marL="457200" lvl="2" indent="-457200" algn="just">
              <a:spcAft>
                <a:spcPts val="150"/>
              </a:spcAft>
              <a:buFont typeface="Arial" panose="020B0604020202020204" pitchFamily="34" charset="0"/>
              <a:buChar char="•"/>
            </a:pPr>
            <a:r>
              <a:rPr lang="en-US" sz="3000" dirty="0">
                <a:solidFill>
                  <a:schemeClr val="tx1">
                    <a:lumMod val="75000"/>
                    <a:lumOff val="25000"/>
                  </a:schemeClr>
                </a:solidFill>
                <a:latin typeface="Calibri" pitchFamily="34" charset="0"/>
                <a:cs typeface="Calibri" pitchFamily="34" charset="0"/>
              </a:rPr>
              <a:t>We plan to make all our resources available to the community (methods and datasets)</a:t>
            </a:r>
          </a:p>
        </p:txBody>
      </p:sp>
    </p:spTree>
    <p:extLst>
      <p:ext uri="{BB962C8B-B14F-4D97-AF65-F5344CB8AC3E}">
        <p14:creationId xmlns:p14="http://schemas.microsoft.com/office/powerpoint/2010/main" val="3508895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2"/>
          <p:cNvSpPr txBox="1">
            <a:spLocks/>
          </p:cNvSpPr>
          <p:nvPr/>
        </p:nvSpPr>
        <p:spPr>
          <a:xfrm>
            <a:off x="0" y="0"/>
            <a:ext cx="9144000" cy="633413"/>
          </a:xfrm>
          <a:prstGeom prst="rect">
            <a:avLst/>
          </a:prstGeom>
          <a:solidFill>
            <a:schemeClr val="tx1">
              <a:lumMod val="75000"/>
              <a:lumOff val="25000"/>
            </a:schemeClr>
          </a:solidFill>
          <a:ln w="38100">
            <a:noFill/>
            <a:miter lim="800000"/>
            <a:headEnd/>
            <a:tailEnd/>
          </a:ln>
        </p:spPr>
        <p:txBody>
          <a:bodyPr vert="horz" anchor="ctr">
            <a:normAutofit/>
          </a:bodyPr>
          <a:lstStyle>
            <a:defPPr>
              <a:defRPr lang="pt-BR"/>
            </a:defPPr>
            <a:lvl1pPr algn="ctr" defTabSz="685800" eaLnBrk="1" latinLnBrk="0" hangingPunct="1">
              <a:lnSpc>
                <a:spcPct val="90000"/>
              </a:lnSpc>
              <a:buNone/>
              <a:defRPr kumimoji="0" sz="3000" b="1" spc="50">
                <a:ln w="0"/>
                <a:solidFill>
                  <a:schemeClr val="bg2"/>
                </a:solidFill>
                <a:effectLst>
                  <a:innerShdw blurRad="63500" dist="50800" dir="13500000">
                    <a:srgbClr val="000000">
                      <a:alpha val="50000"/>
                    </a:srgbClr>
                  </a:innerShdw>
                </a:effectLst>
                <a:latin typeface="Trebuchet MS" panose="020B0603020202020204" pitchFamily="34" charset="0"/>
                <a:ea typeface="+mj-ea"/>
                <a:cs typeface="+mj-cs"/>
              </a:defRPr>
            </a:lvl1pPr>
          </a:lstStyle>
          <a:p>
            <a:r>
              <a:rPr lang="en-US" dirty="0"/>
              <a:t>Acknowledgements</a:t>
            </a:r>
          </a:p>
        </p:txBody>
      </p:sp>
      <p:sp>
        <p:nvSpPr>
          <p:cNvPr id="291" name="TextBox 290"/>
          <p:cNvSpPr txBox="1"/>
          <p:nvPr/>
        </p:nvSpPr>
        <p:spPr>
          <a:xfrm>
            <a:off x="251520" y="1240299"/>
            <a:ext cx="3561864" cy="3477875"/>
          </a:xfrm>
          <a:prstGeom prst="rect">
            <a:avLst/>
          </a:prstGeom>
          <a:noFill/>
        </p:spPr>
        <p:txBody>
          <a:bodyPr wrap="square" rtlCol="0">
            <a:spAutoFit/>
          </a:bodyPr>
          <a:lstStyle/>
          <a:p>
            <a:pPr marL="285750" indent="-285750">
              <a:buFont typeface="Arial" panose="020B0604020202020204" pitchFamily="34" charset="0"/>
              <a:buChar char="•"/>
            </a:pPr>
            <a:endParaRPr lang="en-US" sz="2000" b="1" dirty="0">
              <a:solidFill>
                <a:schemeClr val="accent2">
                  <a:lumMod val="50000"/>
                </a:schemeClr>
              </a:solidFill>
              <a:latin typeface="Calibri" pitchFamily="34" charset="0"/>
              <a:cs typeface="Calibri" pitchFamily="34" charset="0"/>
            </a:endParaRPr>
          </a:p>
          <a:p>
            <a:r>
              <a:rPr lang="en-US" sz="2000" b="1" dirty="0">
                <a:solidFill>
                  <a:schemeClr val="tx1">
                    <a:lumMod val="75000"/>
                    <a:lumOff val="25000"/>
                  </a:schemeClr>
                </a:solidFill>
                <a:latin typeface="Calibri" pitchFamily="34" charset="0"/>
                <a:cs typeface="Calibri" pitchFamily="34" charset="0"/>
              </a:rPr>
              <a:t>      Rice University (TX, US)</a:t>
            </a:r>
          </a:p>
          <a:p>
            <a:pPr marL="742950" lvl="1" indent="-285750">
              <a:buFont typeface="Arial" panose="020B0604020202020204" pitchFamily="34" charset="0"/>
              <a:buChar char="•"/>
            </a:pPr>
            <a:r>
              <a:rPr lang="en-US" sz="2000" dirty="0">
                <a:solidFill>
                  <a:schemeClr val="tx1">
                    <a:lumMod val="75000"/>
                    <a:lumOff val="25000"/>
                  </a:schemeClr>
                </a:solidFill>
                <a:latin typeface="Calibri" pitchFamily="34" charset="0"/>
                <a:cs typeface="Calibri" pitchFamily="34" charset="0"/>
              </a:rPr>
              <a:t>Lydia </a:t>
            </a:r>
            <a:r>
              <a:rPr lang="en-US" sz="2000" dirty="0" err="1">
                <a:solidFill>
                  <a:schemeClr val="tx1">
                    <a:lumMod val="75000"/>
                    <a:lumOff val="25000"/>
                  </a:schemeClr>
                </a:solidFill>
                <a:latin typeface="Calibri" pitchFamily="34" charset="0"/>
                <a:cs typeface="Calibri" pitchFamily="34" charset="0"/>
              </a:rPr>
              <a:t>Kavraki</a:t>
            </a:r>
            <a:endParaRPr lang="en-US" sz="2000" dirty="0">
              <a:solidFill>
                <a:schemeClr val="tx1">
                  <a:lumMod val="75000"/>
                  <a:lumOff val="25000"/>
                </a:schemeClr>
              </a:solidFill>
              <a:latin typeface="Calibri" pitchFamily="34" charset="0"/>
              <a:cs typeface="Calibri" pitchFamily="34" charset="0"/>
            </a:endParaRPr>
          </a:p>
          <a:p>
            <a:pPr marL="742950" lvl="1" indent="-285750">
              <a:buFont typeface="Arial" panose="020B0604020202020204" pitchFamily="34" charset="0"/>
              <a:buChar char="•"/>
            </a:pPr>
            <a:r>
              <a:rPr lang="en-US" sz="2000" dirty="0">
                <a:solidFill>
                  <a:schemeClr val="tx1">
                    <a:lumMod val="75000"/>
                    <a:lumOff val="25000"/>
                  </a:schemeClr>
                </a:solidFill>
                <a:latin typeface="Calibri" pitchFamily="34" charset="0"/>
                <a:cs typeface="Calibri" pitchFamily="34" charset="0"/>
              </a:rPr>
              <a:t>Jayvee </a:t>
            </a:r>
            <a:r>
              <a:rPr lang="en-US" sz="2000" dirty="0" err="1">
                <a:solidFill>
                  <a:schemeClr val="tx1">
                    <a:lumMod val="75000"/>
                    <a:lumOff val="25000"/>
                  </a:schemeClr>
                </a:solidFill>
                <a:latin typeface="Calibri" pitchFamily="34" charset="0"/>
                <a:cs typeface="Calibri" pitchFamily="34" charset="0"/>
              </a:rPr>
              <a:t>Abella</a:t>
            </a:r>
            <a:endParaRPr lang="en-US" sz="2000" dirty="0">
              <a:solidFill>
                <a:schemeClr val="tx1">
                  <a:lumMod val="75000"/>
                  <a:lumOff val="25000"/>
                </a:schemeClr>
              </a:solidFill>
              <a:latin typeface="Calibri" pitchFamily="34" charset="0"/>
              <a:cs typeface="Calibri" pitchFamily="34" charset="0"/>
            </a:endParaRPr>
          </a:p>
          <a:p>
            <a:pPr marL="742950" lvl="1" indent="-285750">
              <a:buFont typeface="Arial" panose="020B0604020202020204" pitchFamily="34" charset="0"/>
              <a:buChar char="•"/>
            </a:pPr>
            <a:r>
              <a:rPr lang="en-US" sz="2000" dirty="0">
                <a:solidFill>
                  <a:schemeClr val="tx1">
                    <a:lumMod val="75000"/>
                    <a:lumOff val="25000"/>
                  </a:schemeClr>
                </a:solidFill>
                <a:latin typeface="Calibri" pitchFamily="34" charset="0"/>
                <a:cs typeface="Calibri" pitchFamily="34" charset="0"/>
              </a:rPr>
              <a:t>Didier </a:t>
            </a:r>
            <a:r>
              <a:rPr lang="en-US" sz="2000" dirty="0" err="1">
                <a:solidFill>
                  <a:schemeClr val="tx1">
                    <a:lumMod val="75000"/>
                    <a:lumOff val="25000"/>
                  </a:schemeClr>
                </a:solidFill>
                <a:latin typeface="Calibri" pitchFamily="34" charset="0"/>
                <a:cs typeface="Calibri" pitchFamily="34" charset="0"/>
              </a:rPr>
              <a:t>Devaurs</a:t>
            </a:r>
            <a:endParaRPr lang="en-US" sz="2000" dirty="0">
              <a:solidFill>
                <a:schemeClr val="tx1">
                  <a:lumMod val="75000"/>
                  <a:lumOff val="25000"/>
                </a:schemeClr>
              </a:solidFill>
              <a:latin typeface="Calibri" pitchFamily="34" charset="0"/>
              <a:cs typeface="Calibri" pitchFamily="34" charset="0"/>
            </a:endParaRPr>
          </a:p>
          <a:p>
            <a:pPr marL="742950" lvl="1" indent="-285750">
              <a:buFont typeface="Arial" panose="020B0604020202020204" pitchFamily="34" charset="0"/>
              <a:buChar char="•"/>
            </a:pPr>
            <a:r>
              <a:rPr lang="en-US" sz="2000" dirty="0">
                <a:solidFill>
                  <a:schemeClr val="tx1">
                    <a:lumMod val="75000"/>
                    <a:lumOff val="25000"/>
                  </a:schemeClr>
                </a:solidFill>
                <a:latin typeface="Calibri" pitchFamily="34" charset="0"/>
                <a:cs typeface="Calibri" pitchFamily="34" charset="0"/>
              </a:rPr>
              <a:t>Sarah Hall-Swan</a:t>
            </a:r>
          </a:p>
          <a:p>
            <a:pPr marL="742950" lvl="1" indent="-285750">
              <a:buFont typeface="Arial" panose="020B0604020202020204" pitchFamily="34" charset="0"/>
              <a:buChar char="•"/>
            </a:pPr>
            <a:r>
              <a:rPr lang="en-US" sz="2000" dirty="0">
                <a:solidFill>
                  <a:schemeClr val="tx1">
                    <a:lumMod val="75000"/>
                    <a:lumOff val="25000"/>
                  </a:schemeClr>
                </a:solidFill>
                <a:latin typeface="Calibri" pitchFamily="34" charset="0"/>
                <a:cs typeface="Calibri" pitchFamily="34" charset="0"/>
              </a:rPr>
              <a:t>Mark Moll</a:t>
            </a:r>
          </a:p>
          <a:p>
            <a:pPr marL="742950" lvl="1" indent="-285750">
              <a:buFont typeface="Arial" panose="020B0604020202020204" pitchFamily="34" charset="0"/>
              <a:buChar char="•"/>
            </a:pPr>
            <a:r>
              <a:rPr lang="en-US" sz="2000" dirty="0">
                <a:solidFill>
                  <a:schemeClr val="tx1">
                    <a:lumMod val="75000"/>
                    <a:lumOff val="25000"/>
                  </a:schemeClr>
                </a:solidFill>
                <a:latin typeface="Calibri" pitchFamily="34" charset="0"/>
                <a:cs typeface="Calibri" pitchFamily="34" charset="0"/>
              </a:rPr>
              <a:t>Nicole Mitchell</a:t>
            </a:r>
          </a:p>
          <a:p>
            <a:pPr marL="742950" lvl="1" indent="-285750">
              <a:buFont typeface="Arial" panose="020B0604020202020204" pitchFamily="34" charset="0"/>
              <a:buChar char="•"/>
            </a:pPr>
            <a:r>
              <a:rPr lang="en-US" sz="2000" dirty="0" err="1">
                <a:solidFill>
                  <a:schemeClr val="tx1">
                    <a:lumMod val="75000"/>
                    <a:lumOff val="25000"/>
                  </a:schemeClr>
                </a:solidFill>
                <a:latin typeface="Calibri" pitchFamily="34" charset="0"/>
                <a:cs typeface="Calibri" pitchFamily="34" charset="0"/>
              </a:rPr>
              <a:t>Anja</a:t>
            </a:r>
            <a:r>
              <a:rPr lang="en-US" sz="2000" dirty="0">
                <a:solidFill>
                  <a:schemeClr val="tx1">
                    <a:lumMod val="75000"/>
                    <a:lumOff val="25000"/>
                  </a:schemeClr>
                </a:solidFill>
                <a:latin typeface="Calibri" pitchFamily="34" charset="0"/>
                <a:cs typeface="Calibri" pitchFamily="34" charset="0"/>
              </a:rPr>
              <a:t> </a:t>
            </a:r>
            <a:r>
              <a:rPr lang="en-US" sz="2000" dirty="0" err="1">
                <a:solidFill>
                  <a:schemeClr val="tx1">
                    <a:lumMod val="75000"/>
                    <a:lumOff val="25000"/>
                  </a:schemeClr>
                </a:solidFill>
                <a:latin typeface="Calibri" pitchFamily="34" charset="0"/>
                <a:cs typeface="Calibri" pitchFamily="34" charset="0"/>
              </a:rPr>
              <a:t>Conev</a:t>
            </a:r>
            <a:endParaRPr lang="en-US" sz="2000" dirty="0">
              <a:solidFill>
                <a:schemeClr val="tx1">
                  <a:lumMod val="75000"/>
                  <a:lumOff val="25000"/>
                </a:schemeClr>
              </a:solidFill>
              <a:latin typeface="Calibri" pitchFamily="34" charset="0"/>
              <a:cs typeface="Calibri" pitchFamily="34" charset="0"/>
            </a:endParaRPr>
          </a:p>
          <a:p>
            <a:pPr marL="742950" lvl="1" indent="-285750">
              <a:buFont typeface="Arial" panose="020B0604020202020204" pitchFamily="34" charset="0"/>
              <a:buChar char="•"/>
            </a:pPr>
            <a:endParaRPr lang="en-US" sz="2000" dirty="0">
              <a:solidFill>
                <a:schemeClr val="tx1">
                  <a:lumMod val="75000"/>
                  <a:lumOff val="25000"/>
                </a:schemeClr>
              </a:solidFill>
              <a:latin typeface="Calibri" pitchFamily="34" charset="0"/>
              <a:cs typeface="Calibri" pitchFamily="34" charset="0"/>
            </a:endParaRPr>
          </a:p>
          <a:p>
            <a:pPr lvl="1"/>
            <a:endParaRPr lang="en-US" sz="2000" dirty="0">
              <a:solidFill>
                <a:schemeClr val="tx1">
                  <a:lumMod val="75000"/>
                  <a:lumOff val="25000"/>
                </a:schemeClr>
              </a:solidFill>
              <a:latin typeface="Calibri" pitchFamily="34" charset="0"/>
              <a:cs typeface="Calibri" pitchFamily="34" charset="0"/>
            </a:endParaRPr>
          </a:p>
        </p:txBody>
      </p:sp>
      <p:pic>
        <p:nvPicPr>
          <p:cNvPr id="296" name="Picture 2">
            <a:extLst>
              <a:ext uri="{FF2B5EF4-FFF2-40B4-BE49-F238E27FC236}">
                <a16:creationId xmlns="" xmlns:a16="http://schemas.microsoft.com/office/drawing/2014/main" id="{D7C57DD5-7F09-4524-A624-3A26A89A5CB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7708"/>
          <a:stretch/>
        </p:blipFill>
        <p:spPr bwMode="auto">
          <a:xfrm>
            <a:off x="1917658" y="1168291"/>
            <a:ext cx="1496173" cy="26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9" name="Picture 40" descr="MDAnderson-logo">
            <a:extLst>
              <a:ext uri="{FF2B5EF4-FFF2-40B4-BE49-F238E27FC236}">
                <a16:creationId xmlns="" xmlns:a16="http://schemas.microsoft.com/office/drawing/2014/main" id="{A10DA757-22DE-45A2-88F1-A52F194A9C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4787" y="1045185"/>
            <a:ext cx="2658255" cy="1215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41" descr="C:\Documents and Settings\ankurd\Desktop\PosterTemplates\rice-logo-large-rgb.jpg">
            <a:extLst>
              <a:ext uri="{FF2B5EF4-FFF2-40B4-BE49-F238E27FC236}">
                <a16:creationId xmlns="" xmlns:a16="http://schemas.microsoft.com/office/drawing/2014/main" id="{C6227472-F79D-4957-AF41-EC194D2EF9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587" y="908150"/>
            <a:ext cx="1647335" cy="67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754552" y="2328735"/>
            <a:ext cx="3561864" cy="1323439"/>
          </a:xfrm>
          <a:prstGeom prst="rect">
            <a:avLst/>
          </a:prstGeom>
          <a:noFill/>
        </p:spPr>
        <p:txBody>
          <a:bodyPr wrap="square" rtlCol="0">
            <a:spAutoFit/>
          </a:bodyPr>
          <a:lstStyle/>
          <a:p>
            <a:r>
              <a:rPr lang="en-US" sz="2000" b="1" dirty="0">
                <a:solidFill>
                  <a:schemeClr val="accent2">
                    <a:lumMod val="50000"/>
                  </a:schemeClr>
                </a:solidFill>
                <a:latin typeface="Calibri" pitchFamily="34" charset="0"/>
                <a:cs typeface="Calibri" pitchFamily="34" charset="0"/>
              </a:rPr>
              <a:t>      </a:t>
            </a:r>
            <a:r>
              <a:rPr lang="en-US" sz="2000" b="1" dirty="0">
                <a:solidFill>
                  <a:schemeClr val="tx1">
                    <a:lumMod val="75000"/>
                    <a:lumOff val="25000"/>
                  </a:schemeClr>
                </a:solidFill>
                <a:latin typeface="Calibri" pitchFamily="34" charset="0"/>
                <a:cs typeface="Calibri" pitchFamily="34" charset="0"/>
              </a:rPr>
              <a:t>UT MD Anderson (TX, US)</a:t>
            </a:r>
          </a:p>
          <a:p>
            <a:pPr marL="742950" lvl="1" indent="-285750">
              <a:buFont typeface="Arial" panose="020B0604020202020204" pitchFamily="34" charset="0"/>
              <a:buChar char="•"/>
            </a:pPr>
            <a:r>
              <a:rPr lang="en-US" sz="2000" dirty="0">
                <a:solidFill>
                  <a:schemeClr val="tx1">
                    <a:lumMod val="75000"/>
                    <a:lumOff val="25000"/>
                  </a:schemeClr>
                </a:solidFill>
                <a:latin typeface="Calibri" pitchFamily="34" charset="0"/>
                <a:cs typeface="Calibri" pitchFamily="34" charset="0"/>
              </a:rPr>
              <a:t>Gregory </a:t>
            </a:r>
            <a:r>
              <a:rPr lang="en-US" sz="2000" dirty="0" err="1">
                <a:solidFill>
                  <a:schemeClr val="tx1">
                    <a:lumMod val="75000"/>
                    <a:lumOff val="25000"/>
                  </a:schemeClr>
                </a:solidFill>
                <a:latin typeface="Calibri" pitchFamily="34" charset="0"/>
                <a:cs typeface="Calibri" pitchFamily="34" charset="0"/>
              </a:rPr>
              <a:t>Lizée</a:t>
            </a:r>
            <a:endParaRPr lang="en-US" sz="2000" dirty="0">
              <a:solidFill>
                <a:schemeClr val="tx1">
                  <a:lumMod val="75000"/>
                  <a:lumOff val="25000"/>
                </a:schemeClr>
              </a:solidFill>
              <a:latin typeface="Calibri" pitchFamily="34" charset="0"/>
              <a:cs typeface="Calibri" pitchFamily="34" charset="0"/>
            </a:endParaRPr>
          </a:p>
          <a:p>
            <a:pPr marL="742950" lvl="1" indent="-285750">
              <a:buFont typeface="Arial" panose="020B0604020202020204" pitchFamily="34" charset="0"/>
              <a:buChar char="•"/>
            </a:pPr>
            <a:r>
              <a:rPr lang="en-US" sz="2000" dirty="0">
                <a:solidFill>
                  <a:schemeClr val="tx1">
                    <a:lumMod val="75000"/>
                    <a:lumOff val="25000"/>
                  </a:schemeClr>
                </a:solidFill>
                <a:latin typeface="Calibri" pitchFamily="34" charset="0"/>
                <a:cs typeface="Calibri" pitchFamily="34" charset="0"/>
              </a:rPr>
              <a:t>Cassian Yee</a:t>
            </a:r>
          </a:p>
          <a:p>
            <a:pPr marL="742950" lvl="1" indent="-285750">
              <a:buFont typeface="Arial" panose="020B0604020202020204" pitchFamily="34" charset="0"/>
              <a:buChar char="•"/>
            </a:pPr>
            <a:r>
              <a:rPr lang="en-US" sz="2000" dirty="0">
                <a:solidFill>
                  <a:schemeClr val="tx1">
                    <a:lumMod val="75000"/>
                    <a:lumOff val="25000"/>
                  </a:schemeClr>
                </a:solidFill>
                <a:latin typeface="Calibri" pitchFamily="34" charset="0"/>
                <a:cs typeface="Calibri" pitchFamily="34" charset="0"/>
              </a:rPr>
              <a:t>Kyle Jackson</a:t>
            </a:r>
          </a:p>
        </p:txBody>
      </p:sp>
      <p:pic>
        <p:nvPicPr>
          <p:cNvPr id="12" name="Picture 6" descr="Image result for NCI logo">
            <a:extLst>
              <a:ext uri="{FF2B5EF4-FFF2-40B4-BE49-F238E27FC236}">
                <a16:creationId xmlns="" xmlns:a16="http://schemas.microsoft.com/office/drawing/2014/main" id="{CA634C5B-7548-45AF-99A4-7B739C3D296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354014" y="4437112"/>
            <a:ext cx="2234634" cy="12357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CPRIT LOGO">
            <a:extLst>
              <a:ext uri="{FF2B5EF4-FFF2-40B4-BE49-F238E27FC236}">
                <a16:creationId xmlns="" xmlns:a16="http://schemas.microsoft.com/office/drawing/2014/main" id="{C818A162-1D60-4452-80FA-C570EF7F06A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339752" y="5615275"/>
            <a:ext cx="4796055" cy="7920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19583" y="4722499"/>
            <a:ext cx="1994800" cy="66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98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0206"/>
          <a:stretch/>
        </p:blipFill>
        <p:spPr>
          <a:xfrm>
            <a:off x="5508104" y="2731626"/>
            <a:ext cx="3654253" cy="4126373"/>
          </a:xfrm>
          <a:prstGeom prst="rect">
            <a:avLst/>
          </a:prstGeom>
        </p:spPr>
      </p:pic>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634"/>
            <a:ext cx="9144000" cy="2749261"/>
          </a:xfrm>
          <a:prstGeom prst="rect">
            <a:avLst/>
          </a:prstGeom>
        </p:spPr>
      </p:pic>
      <p:pic>
        <p:nvPicPr>
          <p:cNvPr id="3" name="Imagem 2"/>
          <p:cNvPicPr>
            <a:picLocks noChangeAspect="1"/>
          </p:cNvPicPr>
          <p:nvPr/>
        </p:nvPicPr>
        <p:blipFill rotWithShape="1">
          <a:blip r:embed="rId4" cstate="print">
            <a:extLst>
              <a:ext uri="{28A0092B-C50C-407E-A947-70E740481C1C}">
                <a14:useLocalDpi xmlns:a14="http://schemas.microsoft.com/office/drawing/2010/main" val="0"/>
              </a:ext>
            </a:extLst>
          </a:blip>
          <a:srcRect r="21897"/>
          <a:stretch/>
        </p:blipFill>
        <p:spPr>
          <a:xfrm>
            <a:off x="-6834" y="2731627"/>
            <a:ext cx="5514938" cy="4126373"/>
          </a:xfrm>
          <a:prstGeom prst="rect">
            <a:avLst/>
          </a:prstGeom>
        </p:spPr>
      </p:pic>
      <p:sp>
        <p:nvSpPr>
          <p:cNvPr id="10" name="Text Box 11"/>
          <p:cNvSpPr txBox="1">
            <a:spLocks noChangeArrowheads="1"/>
          </p:cNvSpPr>
          <p:nvPr/>
        </p:nvSpPr>
        <p:spPr bwMode="auto">
          <a:xfrm>
            <a:off x="6334192" y="6035802"/>
            <a:ext cx="2809808" cy="830997"/>
          </a:xfrm>
          <a:prstGeom prst="rect">
            <a:avLst/>
          </a:prstGeom>
          <a:solidFill>
            <a:srgbClr val="FDFDFD"/>
          </a:solidFill>
          <a:ln>
            <a:noFill/>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algn="r" eaLnBrk="0" fontAlgn="base" hangingPunct="0">
              <a:spcBef>
                <a:spcPct val="0"/>
              </a:spcBef>
              <a:spcAft>
                <a:spcPct val="0"/>
              </a:spcAft>
              <a:defRPr i="1">
                <a:solidFill>
                  <a:schemeClr val="tx1"/>
                </a:solidFill>
                <a:latin typeface="Arial" charset="0"/>
              </a:defRPr>
            </a:lvl6pPr>
            <a:lvl7pPr marL="2971800" indent="-228600" algn="r" eaLnBrk="0" fontAlgn="base" hangingPunct="0">
              <a:spcBef>
                <a:spcPct val="0"/>
              </a:spcBef>
              <a:spcAft>
                <a:spcPct val="0"/>
              </a:spcAft>
              <a:defRPr i="1">
                <a:solidFill>
                  <a:schemeClr val="tx1"/>
                </a:solidFill>
                <a:latin typeface="Arial" charset="0"/>
              </a:defRPr>
            </a:lvl7pPr>
            <a:lvl8pPr marL="3429000" indent="-228600" algn="r" eaLnBrk="0" fontAlgn="base" hangingPunct="0">
              <a:spcBef>
                <a:spcPct val="0"/>
              </a:spcBef>
              <a:spcAft>
                <a:spcPct val="0"/>
              </a:spcAft>
              <a:defRPr i="1">
                <a:solidFill>
                  <a:schemeClr val="tx1"/>
                </a:solidFill>
                <a:latin typeface="Arial" charset="0"/>
              </a:defRPr>
            </a:lvl8pPr>
            <a:lvl9pPr marL="3886200" indent="-228600" algn="r" eaLnBrk="0" fontAlgn="base" hangingPunct="0">
              <a:spcBef>
                <a:spcPct val="0"/>
              </a:spcBef>
              <a:spcAft>
                <a:spcPct val="0"/>
              </a:spcAft>
              <a:defRPr i="1">
                <a:solidFill>
                  <a:schemeClr val="tx1"/>
                </a:solidFill>
                <a:latin typeface="Arial" charset="0"/>
              </a:defRPr>
            </a:lvl9pPr>
          </a:lstStyle>
          <a:p>
            <a:pPr algn="ctr" eaLnBrk="1" hangingPunct="1">
              <a:spcBef>
                <a:spcPts val="0"/>
              </a:spcBef>
            </a:pPr>
            <a:r>
              <a:rPr lang="pt-BR" sz="2400" i="0" dirty="0">
                <a:solidFill>
                  <a:srgbClr val="0000FF"/>
                </a:solidFill>
                <a:latin typeface="Calibri" panose="020F0502020204030204" pitchFamily="34" charset="0"/>
                <a:cs typeface="Calibri" panose="020F0502020204030204" pitchFamily="34" charset="0"/>
              </a:rPr>
              <a:t>dinler@rice.edu</a:t>
            </a:r>
            <a:endParaRPr lang="pt-BR" sz="2400" i="0" dirty="0">
              <a:latin typeface="Calibri" panose="020F0502020204030204" pitchFamily="34" charset="0"/>
              <a:cs typeface="Calibri" panose="020F0502020204030204" pitchFamily="34" charset="0"/>
            </a:endParaRPr>
          </a:p>
          <a:p>
            <a:pPr algn="ctr" eaLnBrk="1" hangingPunct="1">
              <a:spcBef>
                <a:spcPts val="0"/>
              </a:spcBef>
            </a:pPr>
            <a:r>
              <a:rPr lang="pt-BR" sz="2400" i="0" dirty="0">
                <a:solidFill>
                  <a:srgbClr val="C00000"/>
                </a:solidFill>
                <a:latin typeface="Calibri" panose="020F0502020204030204" pitchFamily="34" charset="0"/>
                <a:cs typeface="Calibri" panose="020F0502020204030204" pitchFamily="34" charset="0"/>
              </a:rPr>
              <a:t>dinlerantunes.com</a:t>
            </a:r>
          </a:p>
        </p:txBody>
      </p:sp>
      <p:sp>
        <p:nvSpPr>
          <p:cNvPr id="13" name="CaixaDeTexto 12"/>
          <p:cNvSpPr txBox="1"/>
          <p:nvPr/>
        </p:nvSpPr>
        <p:spPr>
          <a:xfrm>
            <a:off x="-25506" y="-29131"/>
            <a:ext cx="2249527" cy="3170099"/>
          </a:xfrm>
          <a:prstGeom prst="rect">
            <a:avLst/>
          </a:prstGeom>
          <a:noFill/>
        </p:spPr>
        <p:txBody>
          <a:bodyPr wrap="none" rtlCol="0">
            <a:spAutoFit/>
          </a:bodyPr>
          <a:lstStyle/>
          <a:p>
            <a:r>
              <a:rPr lang="pt-BR" sz="2000" dirty="0">
                <a:latin typeface="+mn-lt"/>
                <a:cs typeface="+mn-cs"/>
              </a:rPr>
              <a:t>Rice </a:t>
            </a:r>
            <a:r>
              <a:rPr lang="pt-BR" sz="2000" dirty="0" err="1">
                <a:latin typeface="+mn-lt"/>
                <a:cs typeface="+mn-cs"/>
              </a:rPr>
              <a:t>University</a:t>
            </a:r>
            <a:endParaRPr lang="pt-BR" sz="2000" dirty="0">
              <a:latin typeface="+mn-lt"/>
              <a:cs typeface="+mn-cs"/>
            </a:endParaRPr>
          </a:p>
          <a:p>
            <a:endParaRPr lang="pt-BR" sz="2000" dirty="0">
              <a:latin typeface="+mn-lt"/>
              <a:cs typeface="+mn-cs"/>
            </a:endParaRPr>
          </a:p>
          <a:p>
            <a:endParaRPr lang="pt-BR" sz="2000" dirty="0">
              <a:latin typeface="+mn-lt"/>
              <a:cs typeface="+mn-cs"/>
            </a:endParaRPr>
          </a:p>
          <a:p>
            <a:endParaRPr lang="pt-BR" sz="2000" dirty="0">
              <a:latin typeface="+mn-lt"/>
              <a:cs typeface="+mn-cs"/>
            </a:endParaRPr>
          </a:p>
          <a:p>
            <a:endParaRPr lang="pt-BR" sz="2000" dirty="0">
              <a:latin typeface="+mn-lt"/>
              <a:cs typeface="+mn-cs"/>
            </a:endParaRPr>
          </a:p>
          <a:p>
            <a:endParaRPr lang="pt-BR" sz="2000" dirty="0">
              <a:latin typeface="+mn-lt"/>
              <a:cs typeface="+mn-cs"/>
            </a:endParaRPr>
          </a:p>
          <a:p>
            <a:endParaRPr lang="pt-BR" sz="2000" dirty="0">
              <a:latin typeface="+mn-lt"/>
              <a:cs typeface="+mn-cs"/>
            </a:endParaRPr>
          </a:p>
          <a:p>
            <a:endParaRPr lang="pt-BR" sz="2000" dirty="0">
              <a:latin typeface="+mn-lt"/>
              <a:cs typeface="+mn-cs"/>
            </a:endParaRPr>
          </a:p>
          <a:p>
            <a:endParaRPr lang="pt-BR" sz="2000" dirty="0">
              <a:latin typeface="+mn-lt"/>
              <a:cs typeface="+mn-cs"/>
            </a:endParaRPr>
          </a:p>
          <a:p>
            <a:r>
              <a:rPr lang="pt-BR" sz="2000" dirty="0">
                <a:latin typeface="+mn-lt"/>
                <a:cs typeface="+mn-cs"/>
              </a:rPr>
              <a:t>Houston – Texas/US</a:t>
            </a:r>
          </a:p>
        </p:txBody>
      </p:sp>
      <p:sp>
        <p:nvSpPr>
          <p:cNvPr id="6" name="AutoShape 2">
            <a:extLst>
              <a:ext uri="{FF2B5EF4-FFF2-40B4-BE49-F238E27FC236}">
                <a16:creationId xmlns="" xmlns:a16="http://schemas.microsoft.com/office/drawing/2014/main" id="{8D8F4207-B992-466C-992C-E076D447B86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15658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2643030"/>
            <a:ext cx="6149704" cy="4221088"/>
          </a:xfrm>
          <a:prstGeom prst="rect">
            <a:avLst/>
          </a:prstGeom>
        </p:spPr>
      </p:pic>
      <p:pic>
        <p:nvPicPr>
          <p:cNvPr id="32" name="Imagem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088" y="2642616"/>
            <a:ext cx="6154715" cy="4224528"/>
          </a:xfrm>
          <a:prstGeom prst="rect">
            <a:avLst/>
          </a:prstGeom>
        </p:spPr>
      </p:pic>
      <p:pic>
        <p:nvPicPr>
          <p:cNvPr id="33" name="Imagem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0088" y="2642616"/>
            <a:ext cx="6154715" cy="4224528"/>
          </a:xfrm>
          <a:prstGeom prst="rect">
            <a:avLst/>
          </a:prstGeom>
        </p:spPr>
      </p:pic>
      <p:pic>
        <p:nvPicPr>
          <p:cNvPr id="34" name="Imagem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0088" y="2642616"/>
            <a:ext cx="6154715" cy="4224528"/>
          </a:xfrm>
          <a:prstGeom prst="rect">
            <a:avLst/>
          </a:prstGeom>
        </p:spPr>
      </p:pic>
      <p:pic>
        <p:nvPicPr>
          <p:cNvPr id="36" name="Imagem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90088" y="2642616"/>
            <a:ext cx="6154715" cy="4224528"/>
          </a:xfrm>
          <a:prstGeom prst="rect">
            <a:avLst/>
          </a:prstGeom>
        </p:spPr>
      </p:pic>
      <p:sp>
        <p:nvSpPr>
          <p:cNvPr id="15" name="CaixaDeTexto 14"/>
          <p:cNvSpPr txBox="1"/>
          <p:nvPr/>
        </p:nvSpPr>
        <p:spPr>
          <a:xfrm>
            <a:off x="158000" y="5374957"/>
            <a:ext cx="3074689" cy="707886"/>
          </a:xfrm>
          <a:prstGeom prst="rect">
            <a:avLst/>
          </a:prstGeom>
          <a:noFill/>
        </p:spPr>
        <p:txBody>
          <a:bodyPr wrap="none" rtlCol="0">
            <a:spAutoFit/>
          </a:bodyPr>
          <a:lstStyle/>
          <a:p>
            <a:pPr algn="ctr"/>
            <a:r>
              <a:rPr lang="en-US" sz="2000" dirty="0">
                <a:solidFill>
                  <a:schemeClr val="tx1">
                    <a:lumMod val="75000"/>
                    <a:lumOff val="25000"/>
                  </a:schemeClr>
                </a:solidFill>
                <a:latin typeface="Calibri" pitchFamily="34" charset="0"/>
                <a:cs typeface="Calibri" pitchFamily="34" charset="0"/>
              </a:rPr>
              <a:t>Class I HLA receptor</a:t>
            </a:r>
          </a:p>
          <a:p>
            <a:pPr algn="ctr"/>
            <a:r>
              <a:rPr lang="en-US" sz="2000" dirty="0">
                <a:solidFill>
                  <a:schemeClr val="tx1">
                    <a:lumMod val="75000"/>
                    <a:lumOff val="25000"/>
                  </a:schemeClr>
                </a:solidFill>
                <a:latin typeface="Calibri" pitchFamily="34" charset="0"/>
                <a:cs typeface="Calibri" pitchFamily="34" charset="0"/>
              </a:rPr>
              <a:t>(Human Leukocyte Antigen)</a:t>
            </a:r>
          </a:p>
        </p:txBody>
      </p:sp>
      <p:cxnSp>
        <p:nvCxnSpPr>
          <p:cNvPr id="23" name="Conector de seta reta 6"/>
          <p:cNvCxnSpPr/>
          <p:nvPr/>
        </p:nvCxnSpPr>
        <p:spPr>
          <a:xfrm flipH="1" flipV="1">
            <a:off x="2925192" y="4138793"/>
            <a:ext cx="751221" cy="23035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CaixaDeTexto 11"/>
          <p:cNvSpPr txBox="1"/>
          <p:nvPr/>
        </p:nvSpPr>
        <p:spPr>
          <a:xfrm>
            <a:off x="2337705" y="3949025"/>
            <a:ext cx="580159" cy="400110"/>
          </a:xfrm>
          <a:prstGeom prst="rect">
            <a:avLst/>
          </a:prstGeom>
          <a:noFill/>
        </p:spPr>
        <p:txBody>
          <a:bodyPr wrap="none" rtlCol="0">
            <a:spAutoFit/>
          </a:bodyPr>
          <a:lstStyle/>
          <a:p>
            <a:r>
              <a:rPr lang="en-US" sz="2000" dirty="0">
                <a:solidFill>
                  <a:schemeClr val="tx1">
                    <a:lumMod val="75000"/>
                    <a:lumOff val="25000"/>
                  </a:schemeClr>
                </a:solidFill>
                <a:latin typeface="Calibri" pitchFamily="34" charset="0"/>
                <a:cs typeface="Calibri" pitchFamily="34" charset="0"/>
              </a:rPr>
              <a:t>TCR</a:t>
            </a:r>
          </a:p>
        </p:txBody>
      </p:sp>
      <p:sp>
        <p:nvSpPr>
          <p:cNvPr id="5" name="Título 2"/>
          <p:cNvSpPr txBox="1">
            <a:spLocks/>
          </p:cNvSpPr>
          <p:nvPr/>
        </p:nvSpPr>
        <p:spPr>
          <a:xfrm>
            <a:off x="0" y="-3122"/>
            <a:ext cx="9144000" cy="633413"/>
          </a:xfrm>
          <a:prstGeom prst="rect">
            <a:avLst/>
          </a:prstGeom>
          <a:solidFill>
            <a:schemeClr val="tx1">
              <a:lumMod val="75000"/>
              <a:lumOff val="25000"/>
            </a:schemeClr>
          </a:solidFill>
          <a:ln w="38100">
            <a:noFill/>
            <a:miter lim="800000"/>
            <a:headEnd/>
            <a:tailEnd/>
          </a:ln>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defTabSz="685800">
              <a:lnSpc>
                <a:spcPct val="90000"/>
              </a:lnSpc>
              <a:defRPr/>
            </a:pPr>
            <a:r>
              <a:rPr lang="en-US" sz="3000" b="1" spc="50" dirty="0">
                <a:ln w="0"/>
                <a:solidFill>
                  <a:schemeClr val="bg2"/>
                </a:solidFill>
                <a:effectLst>
                  <a:innerShdw blurRad="63500" dist="50800" dir="13500000">
                    <a:srgbClr val="000000">
                      <a:alpha val="50000"/>
                    </a:srgbClr>
                  </a:innerShdw>
                </a:effectLst>
                <a:latin typeface="Trebuchet MS" panose="020B0603020202020204" pitchFamily="34" charset="0"/>
              </a:rPr>
              <a:t>Cellular immunity to cancer</a:t>
            </a:r>
          </a:p>
        </p:txBody>
      </p:sp>
      <p:cxnSp>
        <p:nvCxnSpPr>
          <p:cNvPr id="7" name="Conector de seta reta 6"/>
          <p:cNvCxnSpPr/>
          <p:nvPr/>
        </p:nvCxnSpPr>
        <p:spPr>
          <a:xfrm flipH="1" flipV="1">
            <a:off x="2627785" y="4770886"/>
            <a:ext cx="1224135" cy="105175"/>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CaixaDeTexto 11"/>
          <p:cNvSpPr txBox="1"/>
          <p:nvPr/>
        </p:nvSpPr>
        <p:spPr>
          <a:xfrm>
            <a:off x="1672630" y="4581128"/>
            <a:ext cx="989823" cy="400110"/>
          </a:xfrm>
          <a:prstGeom prst="rect">
            <a:avLst/>
          </a:prstGeom>
          <a:noFill/>
        </p:spPr>
        <p:txBody>
          <a:bodyPr wrap="none" rtlCol="0">
            <a:spAutoFit/>
          </a:bodyPr>
          <a:lstStyle/>
          <a:p>
            <a:r>
              <a:rPr lang="en-US" sz="2000" dirty="0">
                <a:solidFill>
                  <a:schemeClr val="tx1">
                    <a:lumMod val="75000"/>
                    <a:lumOff val="25000"/>
                  </a:schemeClr>
                </a:solidFill>
                <a:latin typeface="Calibri" pitchFamily="34" charset="0"/>
                <a:cs typeface="Calibri" pitchFamily="34" charset="0"/>
              </a:rPr>
              <a:t>peptide</a:t>
            </a:r>
          </a:p>
        </p:txBody>
      </p:sp>
      <p:cxnSp>
        <p:nvCxnSpPr>
          <p:cNvPr id="14" name="Conector de seta reta 13"/>
          <p:cNvCxnSpPr/>
          <p:nvPr/>
        </p:nvCxnSpPr>
        <p:spPr>
          <a:xfrm flipH="1">
            <a:off x="2843809" y="5374957"/>
            <a:ext cx="1008111" cy="142275"/>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Right Brace 29"/>
          <p:cNvSpPr/>
          <p:nvPr/>
        </p:nvSpPr>
        <p:spPr>
          <a:xfrm>
            <a:off x="4190694" y="4797152"/>
            <a:ext cx="206182" cy="936104"/>
          </a:xfrm>
          <a:prstGeom prst="rightBrac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CaixaDeTexto 20"/>
          <p:cNvSpPr txBox="1"/>
          <p:nvPr/>
        </p:nvSpPr>
        <p:spPr>
          <a:xfrm>
            <a:off x="4372615" y="5033859"/>
            <a:ext cx="3260060" cy="400110"/>
          </a:xfrm>
          <a:prstGeom prst="rect">
            <a:avLst/>
          </a:prstGeom>
          <a:noFill/>
        </p:spPr>
        <p:txBody>
          <a:bodyPr wrap="none" rtlCol="0">
            <a:spAutoFit/>
          </a:bodyPr>
          <a:lstStyle/>
          <a:p>
            <a:r>
              <a:rPr lang="en-US" sz="2000" dirty="0">
                <a:solidFill>
                  <a:schemeClr val="tx1">
                    <a:lumMod val="75000"/>
                    <a:lumOff val="25000"/>
                  </a:schemeClr>
                </a:solidFill>
                <a:latin typeface="Calibri" pitchFamily="34" charset="0"/>
                <a:cs typeface="Calibri" pitchFamily="34" charset="0"/>
              </a:rPr>
              <a:t>peptide-HLA (</a:t>
            </a:r>
            <a:r>
              <a:rPr lang="en-US" sz="2000" dirty="0" err="1">
                <a:solidFill>
                  <a:schemeClr val="tx1">
                    <a:lumMod val="75000"/>
                    <a:lumOff val="25000"/>
                  </a:schemeClr>
                </a:solidFill>
                <a:latin typeface="Calibri" pitchFamily="34" charset="0"/>
                <a:cs typeface="Calibri" pitchFamily="34" charset="0"/>
              </a:rPr>
              <a:t>pHLA</a:t>
            </a:r>
            <a:r>
              <a:rPr lang="en-US" sz="2000" dirty="0">
                <a:solidFill>
                  <a:schemeClr val="tx1">
                    <a:lumMod val="75000"/>
                    <a:lumOff val="25000"/>
                  </a:schemeClr>
                </a:solidFill>
                <a:latin typeface="Calibri" pitchFamily="34" charset="0"/>
                <a:cs typeface="Calibri" pitchFamily="34" charset="0"/>
              </a:rPr>
              <a:t>) complex</a:t>
            </a:r>
          </a:p>
        </p:txBody>
      </p:sp>
      <p:sp>
        <p:nvSpPr>
          <p:cNvPr id="22" name="Rectangle 25"/>
          <p:cNvSpPr/>
          <p:nvPr/>
        </p:nvSpPr>
        <p:spPr>
          <a:xfrm>
            <a:off x="107504" y="1556792"/>
            <a:ext cx="8986450" cy="645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Imagem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85065" y="1610118"/>
            <a:ext cx="1959143" cy="2250930"/>
          </a:xfrm>
          <a:prstGeom prst="rect">
            <a:avLst/>
          </a:prstGeom>
        </p:spPr>
      </p:pic>
      <p:pic>
        <p:nvPicPr>
          <p:cNvPr id="25" name="Imagem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5772" y="2003038"/>
            <a:ext cx="1959143" cy="2250930"/>
          </a:xfrm>
          <a:prstGeom prst="rect">
            <a:avLst/>
          </a:prstGeom>
        </p:spPr>
      </p:pic>
      <p:pic>
        <p:nvPicPr>
          <p:cNvPr id="28" name="Imagem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3453" y="2546222"/>
            <a:ext cx="1959143" cy="2250930"/>
          </a:xfrm>
          <a:prstGeom prst="rect">
            <a:avLst/>
          </a:prstGeom>
        </p:spPr>
      </p:pic>
    </p:spTree>
    <p:extLst>
      <p:ext uri="{BB962C8B-B14F-4D97-AF65-F5344CB8AC3E}">
        <p14:creationId xmlns:p14="http://schemas.microsoft.com/office/powerpoint/2010/main" val="217870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xit" presetSubtype="0" fill="hold" grpId="0" nodeType="withEffect">
                                  <p:stCondLst>
                                    <p:cond delay="0"/>
                                  </p:stCondLst>
                                  <p:childTnLst>
                                    <p:animEffect transition="out" filter="fade">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3"/>
                                        </p:tgtEl>
                                      </p:cBhvr>
                                    </p:animEffect>
                                    <p:set>
                                      <p:cBhvr>
                                        <p:cTn id="35" dur="1" fill="hold">
                                          <p:stCondLst>
                                            <p:cond delay="499"/>
                                          </p:stCondLst>
                                        </p:cTn>
                                        <p:tgtEl>
                                          <p:spTgt spid="2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4"/>
                                        </p:tgtEl>
                                      </p:cBhvr>
                                    </p:animEffect>
                                    <p:set>
                                      <p:cBhvr>
                                        <p:cTn id="38" dur="1" fill="hold">
                                          <p:stCondLst>
                                            <p:cond delay="499"/>
                                          </p:stCondLst>
                                        </p:cTn>
                                        <p:tgtEl>
                                          <p:spTgt spid="24"/>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8"/>
                                        </p:tgtEl>
                                      </p:cBhvr>
                                    </p:animEffect>
                                    <p:set>
                                      <p:cBhvr>
                                        <p:cTn id="47" dur="1" fill="hold">
                                          <p:stCondLst>
                                            <p:cond delay="499"/>
                                          </p:stCondLst>
                                        </p:cTn>
                                        <p:tgtEl>
                                          <p:spTgt spid="2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22"/>
                                        </p:tgtEl>
                                      </p:cBhvr>
                                    </p:animEffect>
                                    <p:set>
                                      <p:cBhvr>
                                        <p:cTn id="52" dur="1" fill="hold">
                                          <p:stCondLst>
                                            <p:cond delay="499"/>
                                          </p:stCondLst>
                                        </p:cTn>
                                        <p:tgtEl>
                                          <p:spTgt spid="22"/>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par>
                                <p:cTn id="66" presetID="10" presetClass="entr" presetSubtype="0"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10" presetClass="entr" presetSubtype="0" fill="hold" grpId="2"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4" grpId="2"/>
      <p:bldP spid="20" grpId="0" animBg="1"/>
      <p:bldP spid="21"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20403" t="6111" r="17330" b="5278"/>
          <a:stretch/>
        </p:blipFill>
        <p:spPr>
          <a:xfrm>
            <a:off x="2341151" y="829866"/>
            <a:ext cx="4175065" cy="5775104"/>
          </a:xfrm>
          <a:prstGeom prst="rect">
            <a:avLst/>
          </a:prstGeom>
        </p:spPr>
      </p:pic>
      <p:sp>
        <p:nvSpPr>
          <p:cNvPr id="5" name="Título 2"/>
          <p:cNvSpPr txBox="1">
            <a:spLocks/>
          </p:cNvSpPr>
          <p:nvPr/>
        </p:nvSpPr>
        <p:spPr>
          <a:xfrm>
            <a:off x="0" y="-3122"/>
            <a:ext cx="9144000" cy="633413"/>
          </a:xfrm>
          <a:prstGeom prst="rect">
            <a:avLst/>
          </a:prstGeom>
          <a:solidFill>
            <a:schemeClr val="tx1">
              <a:lumMod val="75000"/>
              <a:lumOff val="25000"/>
            </a:schemeClr>
          </a:solidFill>
          <a:ln w="38100">
            <a:noFill/>
            <a:miter lim="800000"/>
            <a:headEnd/>
            <a:tailEnd/>
          </a:ln>
        </p:spPr>
        <p:txBody>
          <a:bodyPr vert="horz" anchor="ctr">
            <a:normAutofit/>
          </a:bodyPr>
          <a:lstStyle>
            <a:defPPr>
              <a:defRPr lang="pt-BR"/>
            </a:defPPr>
            <a:lvl1pPr algn="ctr" defTabSz="685800" eaLnBrk="1" latinLnBrk="0" hangingPunct="1">
              <a:lnSpc>
                <a:spcPct val="90000"/>
              </a:lnSpc>
              <a:buNone/>
              <a:defRPr kumimoji="0" sz="3600" b="1" spc="50">
                <a:ln w="0"/>
                <a:solidFill>
                  <a:schemeClr val="bg2"/>
                </a:solidFill>
                <a:effectLst>
                  <a:innerShdw blurRad="63500" dist="50800" dir="13500000">
                    <a:srgbClr val="000000">
                      <a:alpha val="50000"/>
                    </a:srgbClr>
                  </a:innerShdw>
                </a:effectLst>
                <a:latin typeface="Trebuchet MS" panose="020B0603020202020204" pitchFamily="34" charset="0"/>
                <a:ea typeface="+mj-ea"/>
                <a:cs typeface="+mj-cs"/>
              </a:defRPr>
            </a:lvl1pPr>
          </a:lstStyle>
          <a:p>
            <a:r>
              <a:rPr lang="en-US" sz="3000" dirty="0"/>
              <a:t>Structure of the pHLA </a:t>
            </a:r>
            <a:r>
              <a:rPr lang="en-US" sz="3000" dirty="0" smtClean="0"/>
              <a:t>complex</a:t>
            </a:r>
            <a:endParaRPr lang="en-US" sz="3000"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64006"/>
          <a:stretch/>
        </p:blipFill>
        <p:spPr>
          <a:xfrm>
            <a:off x="1702" y="2636912"/>
            <a:ext cx="1320413" cy="2427751"/>
          </a:xfrm>
          <a:prstGeom prst="rect">
            <a:avLst/>
          </a:prstGeom>
        </p:spPr>
      </p:pic>
      <p:cxnSp>
        <p:nvCxnSpPr>
          <p:cNvPr id="7" name="Straight Connector 6"/>
          <p:cNvCxnSpPr/>
          <p:nvPr/>
        </p:nvCxnSpPr>
        <p:spPr>
          <a:xfrm>
            <a:off x="467544" y="4077072"/>
            <a:ext cx="2016224" cy="1152128"/>
          </a:xfrm>
          <a:prstGeom prst="line">
            <a:avLst/>
          </a:prstGeom>
        </p:spPr>
        <p:style>
          <a:lnRef idx="1">
            <a:schemeClr val="accent3"/>
          </a:lnRef>
          <a:fillRef idx="0">
            <a:schemeClr val="accent3"/>
          </a:fillRef>
          <a:effectRef idx="0">
            <a:schemeClr val="accent3"/>
          </a:effectRef>
          <a:fontRef idx="minor">
            <a:schemeClr val="tx1"/>
          </a:fontRef>
        </p:style>
      </p:cxnSp>
      <p:cxnSp>
        <p:nvCxnSpPr>
          <p:cNvPr id="8" name="Straight Connector 7"/>
          <p:cNvCxnSpPr/>
          <p:nvPr/>
        </p:nvCxnSpPr>
        <p:spPr>
          <a:xfrm flipV="1">
            <a:off x="674137" y="908720"/>
            <a:ext cx="3334028" cy="1902983"/>
          </a:xfrm>
          <a:prstGeom prst="line">
            <a:avLst/>
          </a:prstGeom>
        </p:spPr>
        <p:style>
          <a:lnRef idx="1">
            <a:schemeClr val="accent3"/>
          </a:lnRef>
          <a:fillRef idx="0">
            <a:schemeClr val="accent3"/>
          </a:fillRef>
          <a:effectRef idx="0">
            <a:schemeClr val="accent3"/>
          </a:effectRef>
          <a:fontRef idx="minor">
            <a:schemeClr val="tx1"/>
          </a:fontRef>
        </p:style>
      </p:cxn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74710" t="62502" r="10230" b="4949"/>
          <a:stretch/>
        </p:blipFill>
        <p:spPr>
          <a:xfrm>
            <a:off x="0" y="4149080"/>
            <a:ext cx="611560" cy="667891"/>
          </a:xfrm>
          <a:prstGeom prst="rect">
            <a:avLst/>
          </a:prstGeom>
        </p:spPr>
      </p:pic>
      <p:sp>
        <p:nvSpPr>
          <p:cNvPr id="20" name="CaixaDeTexto 14"/>
          <p:cNvSpPr txBox="1"/>
          <p:nvPr/>
        </p:nvSpPr>
        <p:spPr>
          <a:xfrm>
            <a:off x="1481870" y="2799978"/>
            <a:ext cx="1443472" cy="707886"/>
          </a:xfrm>
          <a:prstGeom prst="rect">
            <a:avLst/>
          </a:prstGeom>
          <a:noFill/>
        </p:spPr>
        <p:txBody>
          <a:bodyPr wrap="none" rtlCol="0">
            <a:spAutoFit/>
          </a:bodyPr>
          <a:lstStyle/>
          <a:p>
            <a:pPr algn="ctr"/>
            <a:r>
              <a:rPr lang="en-US" sz="2000" dirty="0">
                <a:solidFill>
                  <a:schemeClr val="tx1">
                    <a:lumMod val="75000"/>
                    <a:lumOff val="25000"/>
                  </a:schemeClr>
                </a:solidFill>
                <a:latin typeface="Calibri" pitchFamily="34" charset="0"/>
                <a:cs typeface="Calibri" pitchFamily="34" charset="0"/>
              </a:rPr>
              <a:t>Heavy chain</a:t>
            </a:r>
          </a:p>
          <a:p>
            <a:pPr algn="ctr"/>
            <a:r>
              <a:rPr lang="en-US" sz="2000" dirty="0">
                <a:solidFill>
                  <a:schemeClr val="tx1">
                    <a:lumMod val="75000"/>
                    <a:lumOff val="25000"/>
                  </a:schemeClr>
                </a:solidFill>
                <a:latin typeface="Calibri" pitchFamily="34" charset="0"/>
                <a:cs typeface="Calibri" pitchFamily="34" charset="0"/>
              </a:rPr>
              <a:t>(</a:t>
            </a:r>
            <a:r>
              <a:rPr lang="el-GR" sz="2000" dirty="0">
                <a:solidFill>
                  <a:schemeClr val="tx1">
                    <a:lumMod val="75000"/>
                    <a:lumOff val="25000"/>
                  </a:schemeClr>
                </a:solidFill>
                <a:latin typeface="Calibri" pitchFamily="34" charset="0"/>
                <a:cs typeface="Calibri" pitchFamily="34" charset="0"/>
              </a:rPr>
              <a:t>α</a:t>
            </a:r>
            <a:r>
              <a:rPr lang="en-US" sz="2000" dirty="0">
                <a:solidFill>
                  <a:schemeClr val="tx1">
                    <a:lumMod val="75000"/>
                    <a:lumOff val="25000"/>
                  </a:schemeClr>
                </a:solidFill>
                <a:latin typeface="Calibri" pitchFamily="34" charset="0"/>
                <a:cs typeface="Calibri" pitchFamily="34" charset="0"/>
              </a:rPr>
              <a:t> chain)</a:t>
            </a:r>
          </a:p>
        </p:txBody>
      </p:sp>
      <p:cxnSp>
        <p:nvCxnSpPr>
          <p:cNvPr id="23" name="Conector de seta reta 13"/>
          <p:cNvCxnSpPr/>
          <p:nvPr/>
        </p:nvCxnSpPr>
        <p:spPr>
          <a:xfrm>
            <a:off x="6228184" y="4288200"/>
            <a:ext cx="353637" cy="10993"/>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CaixaDeTexto 14"/>
          <p:cNvSpPr txBox="1"/>
          <p:nvPr/>
        </p:nvSpPr>
        <p:spPr>
          <a:xfrm>
            <a:off x="6398522" y="4120505"/>
            <a:ext cx="2133918" cy="707886"/>
          </a:xfrm>
          <a:prstGeom prst="rect">
            <a:avLst/>
          </a:prstGeom>
          <a:noFill/>
        </p:spPr>
        <p:txBody>
          <a:bodyPr wrap="none" rtlCol="0">
            <a:spAutoFit/>
          </a:bodyPr>
          <a:lstStyle/>
          <a:p>
            <a:pPr algn="ctr"/>
            <a:r>
              <a:rPr lang="en-US" sz="2000" dirty="0">
                <a:solidFill>
                  <a:schemeClr val="tx1">
                    <a:lumMod val="75000"/>
                    <a:lumOff val="25000"/>
                  </a:schemeClr>
                </a:solidFill>
                <a:latin typeface="Calibri" pitchFamily="34" charset="0"/>
                <a:cs typeface="Calibri" pitchFamily="34" charset="0"/>
              </a:rPr>
              <a:t>Light chain</a:t>
            </a:r>
          </a:p>
          <a:p>
            <a:pPr algn="ctr"/>
            <a:r>
              <a:rPr lang="en-US" sz="2000" dirty="0">
                <a:solidFill>
                  <a:schemeClr val="tx1">
                    <a:lumMod val="75000"/>
                    <a:lumOff val="25000"/>
                  </a:schemeClr>
                </a:solidFill>
                <a:latin typeface="Calibri" pitchFamily="34" charset="0"/>
                <a:cs typeface="Calibri" pitchFamily="34" charset="0"/>
              </a:rPr>
              <a:t>(</a:t>
            </a:r>
            <a:r>
              <a:rPr lang="el-GR" sz="2000" dirty="0">
                <a:solidFill>
                  <a:schemeClr val="tx1">
                    <a:lumMod val="75000"/>
                    <a:lumOff val="25000"/>
                  </a:schemeClr>
                </a:solidFill>
                <a:latin typeface="Calibri" pitchFamily="34" charset="0"/>
                <a:cs typeface="Calibri" pitchFamily="34" charset="0"/>
              </a:rPr>
              <a:t>β</a:t>
            </a:r>
            <a:r>
              <a:rPr lang="en-US" sz="2000" dirty="0">
                <a:solidFill>
                  <a:schemeClr val="tx1">
                    <a:lumMod val="75000"/>
                    <a:lumOff val="25000"/>
                  </a:schemeClr>
                </a:solidFill>
                <a:latin typeface="Calibri" pitchFamily="34" charset="0"/>
                <a:cs typeface="Calibri" pitchFamily="34" charset="0"/>
              </a:rPr>
              <a:t>2-microglobulin)</a:t>
            </a:r>
          </a:p>
        </p:txBody>
      </p:sp>
      <p:cxnSp>
        <p:nvCxnSpPr>
          <p:cNvPr id="27" name="Conector de seta reta 13"/>
          <p:cNvCxnSpPr/>
          <p:nvPr/>
        </p:nvCxnSpPr>
        <p:spPr>
          <a:xfrm flipV="1">
            <a:off x="5195689" y="1290001"/>
            <a:ext cx="774505" cy="221422"/>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CaixaDeTexto 14"/>
          <p:cNvSpPr txBox="1"/>
          <p:nvPr/>
        </p:nvSpPr>
        <p:spPr>
          <a:xfrm>
            <a:off x="6021304" y="1052736"/>
            <a:ext cx="989823" cy="400110"/>
          </a:xfrm>
          <a:prstGeom prst="rect">
            <a:avLst/>
          </a:prstGeom>
          <a:noFill/>
        </p:spPr>
        <p:txBody>
          <a:bodyPr wrap="none" rtlCol="0">
            <a:spAutoFit/>
          </a:bodyPr>
          <a:lstStyle/>
          <a:p>
            <a:pPr algn="ctr"/>
            <a:r>
              <a:rPr lang="en-US" sz="2000" dirty="0">
                <a:solidFill>
                  <a:schemeClr val="tx1">
                    <a:lumMod val="75000"/>
                    <a:lumOff val="25000"/>
                  </a:schemeClr>
                </a:solidFill>
                <a:latin typeface="Calibri" pitchFamily="34" charset="0"/>
                <a:cs typeface="Calibri" pitchFamily="34" charset="0"/>
              </a:rPr>
              <a:t>peptide</a:t>
            </a:r>
          </a:p>
        </p:txBody>
      </p:sp>
      <p:sp>
        <p:nvSpPr>
          <p:cNvPr id="30" name="Right Brace 29"/>
          <p:cNvSpPr/>
          <p:nvPr/>
        </p:nvSpPr>
        <p:spPr>
          <a:xfrm flipH="1">
            <a:off x="2843808" y="1700808"/>
            <a:ext cx="229530" cy="2900312"/>
          </a:xfrm>
          <a:prstGeom prst="rightBrac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0"/>
          <p:cNvSpPr txBox="1"/>
          <p:nvPr/>
        </p:nvSpPr>
        <p:spPr>
          <a:xfrm>
            <a:off x="4236136" y="5897084"/>
            <a:ext cx="1785168" cy="707886"/>
          </a:xfrm>
          <a:prstGeom prst="rect">
            <a:avLst/>
          </a:prstGeom>
          <a:solidFill>
            <a:srgbClr val="F8BEBE"/>
          </a:solidFill>
        </p:spPr>
        <p:txBody>
          <a:bodyPr wrap="square" rtlCol="0">
            <a:spAutoFit/>
          </a:bodyPr>
          <a:lstStyle/>
          <a:p>
            <a:pPr algn="ctr"/>
            <a:r>
              <a:rPr lang="en-US" sz="2000" dirty="0">
                <a:solidFill>
                  <a:schemeClr val="tx1">
                    <a:lumMod val="75000"/>
                    <a:lumOff val="25000"/>
                  </a:schemeClr>
                </a:solidFill>
                <a:latin typeface="Calibri" pitchFamily="34" charset="0"/>
                <a:cs typeface="Calibri" pitchFamily="34" charset="0"/>
              </a:rPr>
              <a:t>peptide + HLA</a:t>
            </a:r>
          </a:p>
          <a:p>
            <a:pPr algn="ctr"/>
            <a:r>
              <a:rPr lang="en-US" sz="2000" dirty="0">
                <a:solidFill>
                  <a:schemeClr val="tx1">
                    <a:lumMod val="75000"/>
                    <a:lumOff val="25000"/>
                  </a:schemeClr>
                </a:solidFill>
                <a:latin typeface="Calibri" pitchFamily="34" charset="0"/>
                <a:cs typeface="Calibri" pitchFamily="34" charset="0"/>
              </a:rPr>
              <a:t>(</a:t>
            </a:r>
            <a:r>
              <a:rPr lang="en-US" sz="2000" dirty="0" err="1">
                <a:solidFill>
                  <a:schemeClr val="tx1">
                    <a:lumMod val="75000"/>
                    <a:lumOff val="25000"/>
                  </a:schemeClr>
                </a:solidFill>
                <a:latin typeface="Calibri" pitchFamily="34" charset="0"/>
                <a:cs typeface="Calibri" pitchFamily="34" charset="0"/>
              </a:rPr>
              <a:t>pHLA</a:t>
            </a:r>
            <a:r>
              <a:rPr lang="en-US" sz="2000" dirty="0">
                <a:solidFill>
                  <a:schemeClr val="tx1">
                    <a:lumMod val="75000"/>
                    <a:lumOff val="25000"/>
                  </a:schemeClr>
                </a:solidFill>
                <a:latin typeface="Calibri" pitchFamily="34" charset="0"/>
                <a:cs typeface="Calibri" pitchFamily="34" charset="0"/>
              </a:rPr>
              <a:t>) </a:t>
            </a:r>
          </a:p>
        </p:txBody>
      </p:sp>
    </p:spTree>
    <p:extLst>
      <p:ext uri="{BB962C8B-B14F-4D97-AF65-F5344CB8AC3E}">
        <p14:creationId xmlns:p14="http://schemas.microsoft.com/office/powerpoint/2010/main" val="3403508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p:cNvSpPr>
          <p:nvPr/>
        </p:nvSpPr>
        <p:spPr>
          <a:xfrm>
            <a:off x="0" y="-3122"/>
            <a:ext cx="9144000" cy="633413"/>
          </a:xfrm>
          <a:prstGeom prst="rect">
            <a:avLst/>
          </a:prstGeom>
          <a:solidFill>
            <a:schemeClr val="tx1">
              <a:lumMod val="75000"/>
              <a:lumOff val="25000"/>
            </a:schemeClr>
          </a:solidFill>
          <a:ln w="38100">
            <a:noFill/>
            <a:miter lim="800000"/>
            <a:headEnd/>
            <a:tailEnd/>
          </a:ln>
        </p:spPr>
        <p:txBody>
          <a:bodyPr vert="horz" anchor="ctr">
            <a:normAutofit/>
          </a:bodyPr>
          <a:lstStyle>
            <a:defPPr>
              <a:defRPr lang="pt-BR"/>
            </a:defPPr>
            <a:lvl1pPr algn="ctr" defTabSz="685800" eaLnBrk="1" latinLnBrk="0" hangingPunct="1">
              <a:lnSpc>
                <a:spcPct val="90000"/>
              </a:lnSpc>
              <a:buNone/>
              <a:defRPr kumimoji="0" sz="3000" b="1" spc="50">
                <a:ln w="0"/>
                <a:solidFill>
                  <a:schemeClr val="bg2"/>
                </a:solidFill>
                <a:effectLst>
                  <a:innerShdw blurRad="63500" dist="50800" dir="13500000">
                    <a:srgbClr val="000000">
                      <a:alpha val="50000"/>
                    </a:srgbClr>
                  </a:innerShdw>
                </a:effectLst>
                <a:latin typeface="Trebuchet MS" panose="020B0603020202020204" pitchFamily="34" charset="0"/>
                <a:ea typeface="+mj-ea"/>
                <a:cs typeface="+mj-cs"/>
              </a:defRPr>
            </a:lvl1pPr>
          </a:lstStyle>
          <a:p>
            <a:r>
              <a:rPr lang="en-US" dirty="0"/>
              <a:t>Structure of the </a:t>
            </a:r>
            <a:r>
              <a:rPr lang="en-US" dirty="0" err="1"/>
              <a:t>pHLA</a:t>
            </a:r>
            <a:r>
              <a:rPr lang="en-US" dirty="0"/>
              <a:t> complex (top view)</a:t>
            </a:r>
          </a:p>
        </p:txBody>
      </p:sp>
      <p:sp>
        <p:nvSpPr>
          <p:cNvPr id="13" name="Rectangle 12"/>
          <p:cNvSpPr/>
          <p:nvPr/>
        </p:nvSpPr>
        <p:spPr>
          <a:xfrm>
            <a:off x="6135528" y="1307792"/>
            <a:ext cx="88474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63120" y="1340768"/>
            <a:ext cx="721102" cy="438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230" t="13333" r="8556" b="11528"/>
          <a:stretch/>
        </p:blipFill>
        <p:spPr>
          <a:xfrm>
            <a:off x="1605636" y="1268760"/>
            <a:ext cx="5549127" cy="492952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58474">
            <a:off x="1994387" y="1438415"/>
            <a:ext cx="5088345" cy="4553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9555" y="6181253"/>
            <a:ext cx="675481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985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4"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randombar(horizontal)">
                                      <p:cBhvr>
                                        <p:cTn id="10" dur="500"/>
                                        <p:tgtEl>
                                          <p:spTgt spid="205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0440" y="3017520"/>
            <a:ext cx="5621839" cy="3858768"/>
          </a:xfrm>
          <a:prstGeom prst="rect">
            <a:avLst/>
          </a:prstGeom>
        </p:spPr>
      </p:pic>
      <p:sp>
        <p:nvSpPr>
          <p:cNvPr id="5" name="Título 2"/>
          <p:cNvSpPr txBox="1">
            <a:spLocks/>
          </p:cNvSpPr>
          <p:nvPr/>
        </p:nvSpPr>
        <p:spPr>
          <a:xfrm>
            <a:off x="0" y="-3122"/>
            <a:ext cx="9144000" cy="633413"/>
          </a:xfrm>
          <a:prstGeom prst="rect">
            <a:avLst/>
          </a:prstGeom>
          <a:solidFill>
            <a:schemeClr val="tx1">
              <a:lumMod val="75000"/>
              <a:lumOff val="25000"/>
            </a:schemeClr>
          </a:solidFill>
          <a:ln w="38100">
            <a:noFill/>
            <a:miter lim="800000"/>
            <a:headEnd/>
            <a:tailEnd/>
          </a:ln>
        </p:spPr>
        <p:txBody>
          <a:bodyPr vert="horz" anchor="ctr">
            <a:normAutofit/>
          </a:bodyPr>
          <a:lstStyle>
            <a:defPPr>
              <a:defRPr lang="pt-BR"/>
            </a:defPPr>
            <a:lvl1pPr algn="ctr" defTabSz="685800" eaLnBrk="1" latinLnBrk="0" hangingPunct="1">
              <a:lnSpc>
                <a:spcPct val="90000"/>
              </a:lnSpc>
              <a:buNone/>
              <a:defRPr kumimoji="0" sz="3000" b="1" spc="50">
                <a:ln w="0"/>
                <a:solidFill>
                  <a:schemeClr val="bg2"/>
                </a:solidFill>
                <a:effectLst>
                  <a:innerShdw blurRad="63500" dist="50800" dir="13500000">
                    <a:srgbClr val="000000">
                      <a:alpha val="50000"/>
                    </a:srgbClr>
                  </a:innerShdw>
                </a:effectLst>
                <a:latin typeface="Trebuchet MS" panose="020B0603020202020204" pitchFamily="34" charset="0"/>
                <a:ea typeface="+mj-ea"/>
                <a:cs typeface="+mj-cs"/>
              </a:defRPr>
            </a:lvl1pPr>
          </a:lstStyle>
          <a:p>
            <a:r>
              <a:rPr lang="en-US" dirty="0"/>
              <a:t>HLA diversity</a:t>
            </a:r>
          </a:p>
        </p:txBody>
      </p:sp>
      <p:sp>
        <p:nvSpPr>
          <p:cNvPr id="13" name="TextBox 12"/>
          <p:cNvSpPr txBox="1"/>
          <p:nvPr/>
        </p:nvSpPr>
        <p:spPr>
          <a:xfrm>
            <a:off x="652523" y="1052736"/>
            <a:ext cx="7891519" cy="400110"/>
          </a:xfrm>
          <a:prstGeom prst="rect">
            <a:avLst/>
          </a:prstGeom>
          <a:noFill/>
        </p:spPr>
        <p:txBody>
          <a:bodyPr wrap="none" rtlCol="0">
            <a:spAutoFit/>
          </a:bodyPr>
          <a:lstStyle/>
          <a:p>
            <a:pPr algn="ctr"/>
            <a:r>
              <a:rPr lang="en-US" sz="2000" dirty="0">
                <a:solidFill>
                  <a:schemeClr val="tx1">
                    <a:lumMod val="75000"/>
                    <a:lumOff val="25000"/>
                  </a:schemeClr>
                </a:solidFill>
                <a:latin typeface="Calibri" pitchFamily="34" charset="0"/>
                <a:cs typeface="Calibri" pitchFamily="34" charset="0"/>
              </a:rPr>
              <a:t>More</a:t>
            </a:r>
            <a:r>
              <a:rPr lang="en-US" sz="2000" dirty="0">
                <a:solidFill>
                  <a:schemeClr val="accent2">
                    <a:lumMod val="50000"/>
                  </a:schemeClr>
                </a:solidFill>
                <a:latin typeface="Calibri" pitchFamily="34" charset="0"/>
                <a:cs typeface="Calibri" pitchFamily="34" charset="0"/>
              </a:rPr>
              <a:t> </a:t>
            </a:r>
            <a:r>
              <a:rPr lang="en-US" sz="2000" dirty="0">
                <a:solidFill>
                  <a:schemeClr val="tx1">
                    <a:lumMod val="75000"/>
                    <a:lumOff val="25000"/>
                  </a:schemeClr>
                </a:solidFill>
                <a:latin typeface="Calibri" pitchFamily="34" charset="0"/>
                <a:cs typeface="Calibri" pitchFamily="34" charset="0"/>
              </a:rPr>
              <a:t>than 17,000 known alleles of class I HLAs in the human population!!!</a:t>
            </a:r>
          </a:p>
        </p:txBody>
      </p:sp>
      <p:sp>
        <p:nvSpPr>
          <p:cNvPr id="21" name="TextBox 10"/>
          <p:cNvSpPr txBox="1"/>
          <p:nvPr/>
        </p:nvSpPr>
        <p:spPr>
          <a:xfrm>
            <a:off x="4629091" y="2492896"/>
            <a:ext cx="3232323" cy="707886"/>
          </a:xfrm>
          <a:prstGeom prst="rect">
            <a:avLst/>
          </a:prstGeom>
          <a:solidFill>
            <a:srgbClr val="F8BEBE"/>
          </a:solidFill>
        </p:spPr>
        <p:txBody>
          <a:bodyPr wrap="square" rtlCol="0">
            <a:spAutoFit/>
          </a:bodyPr>
          <a:lstStyle/>
          <a:p>
            <a:pPr algn="ctr"/>
            <a:r>
              <a:rPr lang="en-US" sz="2000" dirty="0">
                <a:solidFill>
                  <a:schemeClr val="tx1">
                    <a:lumMod val="75000"/>
                    <a:lumOff val="25000"/>
                  </a:schemeClr>
                </a:solidFill>
                <a:latin typeface="Calibri" pitchFamily="34" charset="0"/>
                <a:cs typeface="Calibri" pitchFamily="34" charset="0"/>
              </a:rPr>
              <a:t>Different</a:t>
            </a:r>
            <a:r>
              <a:rPr lang="en-US" sz="2000" dirty="0">
                <a:solidFill>
                  <a:schemeClr val="accent2">
                    <a:lumMod val="50000"/>
                  </a:schemeClr>
                </a:solidFill>
                <a:latin typeface="Calibri" pitchFamily="34" charset="0"/>
                <a:cs typeface="Calibri" pitchFamily="34" charset="0"/>
              </a:rPr>
              <a:t> </a:t>
            </a:r>
            <a:r>
              <a:rPr lang="en-US" sz="2000" dirty="0">
                <a:solidFill>
                  <a:schemeClr val="tx1">
                    <a:lumMod val="75000"/>
                    <a:lumOff val="25000"/>
                  </a:schemeClr>
                </a:solidFill>
                <a:latin typeface="Calibri" pitchFamily="34" charset="0"/>
                <a:cs typeface="Calibri" pitchFamily="34" charset="0"/>
              </a:rPr>
              <a:t>HLAs display different pools of peptides</a:t>
            </a:r>
          </a:p>
        </p:txBody>
      </p:sp>
      <p:pic>
        <p:nvPicPr>
          <p:cNvPr id="16" name="Imagem 15"/>
          <p:cNvPicPr>
            <a:picLocks noChangeAspect="1"/>
          </p:cNvPicPr>
          <p:nvPr/>
        </p:nvPicPr>
        <p:blipFill rotWithShape="1">
          <a:blip r:embed="rId4">
            <a:extLst>
              <a:ext uri="{28A0092B-C50C-407E-A947-70E740481C1C}">
                <a14:useLocalDpi xmlns:a14="http://schemas.microsoft.com/office/drawing/2010/main" val="0"/>
              </a:ext>
            </a:extLst>
          </a:blip>
          <a:srcRect r="14766" b="2334"/>
          <a:stretch/>
        </p:blipFill>
        <p:spPr>
          <a:xfrm>
            <a:off x="539552" y="1988840"/>
            <a:ext cx="3191523" cy="3657048"/>
          </a:xfrm>
          <a:prstGeom prst="rect">
            <a:avLst/>
          </a:prstGeom>
        </p:spPr>
      </p:pic>
    </p:spTree>
    <p:extLst>
      <p:ext uri="{BB962C8B-B14F-4D97-AF65-F5344CB8AC3E}">
        <p14:creationId xmlns:p14="http://schemas.microsoft.com/office/powerpoint/2010/main" val="22531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p:cNvSpPr>
          <p:nvPr/>
        </p:nvSpPr>
        <p:spPr>
          <a:xfrm>
            <a:off x="0" y="-3122"/>
            <a:ext cx="9144000" cy="633413"/>
          </a:xfrm>
          <a:prstGeom prst="rect">
            <a:avLst/>
          </a:prstGeom>
          <a:solidFill>
            <a:schemeClr val="tx1">
              <a:lumMod val="75000"/>
              <a:lumOff val="25000"/>
            </a:schemeClr>
          </a:solidFill>
          <a:ln w="38100">
            <a:noFill/>
            <a:miter lim="800000"/>
            <a:headEnd/>
            <a:tailEnd/>
          </a:ln>
        </p:spPr>
        <p:txBody>
          <a:bodyPr vert="horz" anchor="ctr">
            <a:normAutofit/>
          </a:bodyPr>
          <a:lstStyle>
            <a:defPPr>
              <a:defRPr lang="pt-BR"/>
            </a:defPPr>
            <a:lvl1pPr algn="ctr" defTabSz="685800" eaLnBrk="1" latinLnBrk="0" hangingPunct="1">
              <a:lnSpc>
                <a:spcPct val="90000"/>
              </a:lnSpc>
              <a:buNone/>
              <a:defRPr kumimoji="0" sz="3000" b="1" spc="50">
                <a:ln w="0"/>
                <a:solidFill>
                  <a:schemeClr val="bg2"/>
                </a:solidFill>
                <a:effectLst>
                  <a:innerShdw blurRad="63500" dist="50800" dir="13500000">
                    <a:srgbClr val="000000">
                      <a:alpha val="50000"/>
                    </a:srgbClr>
                  </a:innerShdw>
                </a:effectLst>
                <a:latin typeface="Trebuchet MS" panose="020B0603020202020204" pitchFamily="34" charset="0"/>
                <a:ea typeface="+mj-ea"/>
                <a:cs typeface="+mj-cs"/>
              </a:defRPr>
            </a:lvl1pPr>
          </a:lstStyle>
          <a:p>
            <a:r>
              <a:rPr lang="en-US" dirty="0"/>
              <a:t>The Problem</a:t>
            </a:r>
          </a:p>
        </p:txBody>
      </p:sp>
      <p:sp>
        <p:nvSpPr>
          <p:cNvPr id="7" name="TextBox 10"/>
          <p:cNvSpPr txBox="1"/>
          <p:nvPr/>
        </p:nvSpPr>
        <p:spPr>
          <a:xfrm>
            <a:off x="251519" y="1136938"/>
            <a:ext cx="5616625" cy="707886"/>
          </a:xfrm>
          <a:prstGeom prst="rect">
            <a:avLst/>
          </a:prstGeom>
          <a:noFill/>
        </p:spPr>
        <p:txBody>
          <a:bodyPr wrap="square" rtlCol="0">
            <a:spAutoFit/>
          </a:bodyPr>
          <a:lstStyle/>
          <a:p>
            <a:pPr algn="ctr"/>
            <a:r>
              <a:rPr lang="en-US" sz="2000" dirty="0">
                <a:solidFill>
                  <a:schemeClr val="tx1">
                    <a:lumMod val="75000"/>
                    <a:lumOff val="25000"/>
                  </a:schemeClr>
                </a:solidFill>
                <a:latin typeface="Calibri" pitchFamily="34" charset="0"/>
                <a:cs typeface="Calibri" pitchFamily="34" charset="0"/>
              </a:rPr>
              <a:t>T-cell-based</a:t>
            </a:r>
            <a:r>
              <a:rPr lang="en-US" sz="2000" dirty="0">
                <a:solidFill>
                  <a:schemeClr val="accent2">
                    <a:lumMod val="50000"/>
                  </a:schemeClr>
                </a:solidFill>
                <a:latin typeface="Calibri" pitchFamily="34" charset="0"/>
                <a:cs typeface="Calibri" pitchFamily="34" charset="0"/>
              </a:rPr>
              <a:t> </a:t>
            </a:r>
            <a:r>
              <a:rPr lang="en-US" sz="2000" dirty="0">
                <a:solidFill>
                  <a:schemeClr val="tx1">
                    <a:lumMod val="75000"/>
                    <a:lumOff val="25000"/>
                  </a:schemeClr>
                </a:solidFill>
                <a:latin typeface="Calibri" pitchFamily="34" charset="0"/>
                <a:cs typeface="Calibri" pitchFamily="34" charset="0"/>
              </a:rPr>
              <a:t>Immunotherapies require</a:t>
            </a:r>
          </a:p>
          <a:p>
            <a:pPr algn="ctr"/>
            <a:r>
              <a:rPr lang="en-US" sz="2000" dirty="0">
                <a:solidFill>
                  <a:schemeClr val="tx1">
                    <a:lumMod val="75000"/>
                    <a:lumOff val="25000"/>
                  </a:schemeClr>
                </a:solidFill>
                <a:latin typeface="Calibri" pitchFamily="34" charset="0"/>
                <a:cs typeface="Calibri" pitchFamily="34" charset="0"/>
              </a:rPr>
              <a:t>personalized analyses of peptide-HLA complexes</a:t>
            </a:r>
          </a:p>
        </p:txBody>
      </p:sp>
      <p:grpSp>
        <p:nvGrpSpPr>
          <p:cNvPr id="8" name="Grupo 9"/>
          <p:cNvGrpSpPr/>
          <p:nvPr/>
        </p:nvGrpSpPr>
        <p:grpSpPr>
          <a:xfrm>
            <a:off x="3131840" y="2785571"/>
            <a:ext cx="5616625" cy="715437"/>
            <a:chOff x="3410055" y="5509681"/>
            <a:chExt cx="2495925" cy="715437"/>
          </a:xfrm>
        </p:grpSpPr>
        <p:sp>
          <p:nvSpPr>
            <p:cNvPr id="9" name="Retângulo 4"/>
            <p:cNvSpPr/>
            <p:nvPr/>
          </p:nvSpPr>
          <p:spPr>
            <a:xfrm>
              <a:off x="3474054" y="5509681"/>
              <a:ext cx="2399927" cy="715437"/>
            </a:xfrm>
            <a:prstGeom prst="rect">
              <a:avLst/>
            </a:prstGeom>
            <a:solidFill>
              <a:srgbClr val="FF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extBox 10"/>
            <p:cNvSpPr txBox="1"/>
            <p:nvPr/>
          </p:nvSpPr>
          <p:spPr>
            <a:xfrm>
              <a:off x="3410055" y="5642846"/>
              <a:ext cx="2495925" cy="400110"/>
            </a:xfrm>
            <a:prstGeom prst="rect">
              <a:avLst/>
            </a:prstGeom>
            <a:noFill/>
          </p:spPr>
          <p:txBody>
            <a:bodyPr wrap="square" rtlCol="0">
              <a:spAutoFit/>
            </a:bodyPr>
            <a:lstStyle/>
            <a:p>
              <a:pPr algn="ctr"/>
              <a:r>
                <a:rPr lang="en-US" sz="2000" dirty="0">
                  <a:solidFill>
                    <a:schemeClr val="tx1">
                      <a:lumMod val="75000"/>
                      <a:lumOff val="25000"/>
                    </a:schemeClr>
                  </a:solidFill>
                  <a:latin typeface="Calibri" pitchFamily="34" charset="0"/>
                  <a:cs typeface="Calibri" pitchFamily="34" charset="0"/>
                </a:rPr>
                <a:t>Limited</a:t>
              </a:r>
              <a:r>
                <a:rPr lang="en-US" sz="2000" dirty="0">
                  <a:solidFill>
                    <a:srgbClr val="913113"/>
                  </a:solidFill>
                  <a:latin typeface="Calibri" pitchFamily="34" charset="0"/>
                  <a:cs typeface="Calibri" pitchFamily="34" charset="0"/>
                </a:rPr>
                <a:t> </a:t>
              </a:r>
              <a:r>
                <a:rPr lang="en-US" sz="2000" dirty="0">
                  <a:solidFill>
                    <a:schemeClr val="tx1">
                      <a:lumMod val="75000"/>
                      <a:lumOff val="25000"/>
                    </a:schemeClr>
                  </a:solidFill>
                  <a:latin typeface="Calibri" pitchFamily="34" charset="0"/>
                  <a:cs typeface="Calibri" pitchFamily="34" charset="0"/>
                </a:rPr>
                <a:t>or unavailable data for most HLA alleles</a:t>
              </a:r>
            </a:p>
          </p:txBody>
        </p:sp>
      </p:grpSp>
      <p:sp>
        <p:nvSpPr>
          <p:cNvPr id="11" name="TextBox 10"/>
          <p:cNvSpPr txBox="1"/>
          <p:nvPr/>
        </p:nvSpPr>
        <p:spPr>
          <a:xfrm>
            <a:off x="4083798" y="2092786"/>
            <a:ext cx="1267655" cy="400110"/>
          </a:xfrm>
          <a:prstGeom prst="rect">
            <a:avLst/>
          </a:prstGeom>
          <a:noFill/>
        </p:spPr>
        <p:txBody>
          <a:bodyPr wrap="none" rtlCol="0">
            <a:spAutoFit/>
          </a:bodyPr>
          <a:lstStyle/>
          <a:p>
            <a:pPr algn="ctr"/>
            <a:r>
              <a:rPr lang="en-US" sz="2000" dirty="0">
                <a:solidFill>
                  <a:schemeClr val="tx1">
                    <a:lumMod val="75000"/>
                    <a:lumOff val="25000"/>
                  </a:schemeClr>
                </a:solidFill>
                <a:latin typeface="Calibri" pitchFamily="34" charset="0"/>
                <a:cs typeface="Calibri" pitchFamily="34" charset="0"/>
              </a:rPr>
              <a:t>however…</a:t>
            </a:r>
          </a:p>
        </p:txBody>
      </p:sp>
      <p:cxnSp>
        <p:nvCxnSpPr>
          <p:cNvPr id="14" name="Conector de Seta Reta 13">
            <a:extLst>
              <a:ext uri="{FF2B5EF4-FFF2-40B4-BE49-F238E27FC236}">
                <a16:creationId xmlns="" xmlns:a16="http://schemas.microsoft.com/office/drawing/2014/main" id="{B16E88B8-A070-4CB8-96F1-7175A2FDD248}"/>
              </a:ext>
            </a:extLst>
          </p:cNvPr>
          <p:cNvCxnSpPr>
            <a:cxnSpLocks/>
            <a:stCxn id="9" idx="2"/>
            <a:endCxn id="21" idx="0"/>
          </p:cNvCxnSpPr>
          <p:nvPr/>
        </p:nvCxnSpPr>
        <p:spPr>
          <a:xfrm>
            <a:off x="5976158" y="3501008"/>
            <a:ext cx="1792199" cy="1073880"/>
          </a:xfrm>
          <a:prstGeom prst="straightConnector1">
            <a:avLst/>
          </a:prstGeom>
          <a:ln>
            <a:solidFill>
              <a:srgbClr val="843C0C"/>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172779" y="4540480"/>
            <a:ext cx="3233869" cy="1754326"/>
          </a:xfrm>
          <a:prstGeom prst="rect">
            <a:avLst/>
          </a:prstGeom>
          <a:noFill/>
        </p:spPr>
        <p:txBody>
          <a:bodyPr wrap="square" rtlCol="0">
            <a:spAutoFit/>
          </a:bodyPr>
          <a:lstStyle/>
          <a:p>
            <a:pPr algn="ctr"/>
            <a:r>
              <a:rPr lang="en-US" dirty="0">
                <a:solidFill>
                  <a:schemeClr val="tx1">
                    <a:lumMod val="75000"/>
                    <a:lumOff val="25000"/>
                  </a:schemeClr>
                </a:solidFill>
                <a:latin typeface="Calibri" pitchFamily="34" charset="0"/>
                <a:cs typeface="Calibri" pitchFamily="34" charset="0"/>
              </a:rPr>
              <a:t>Lack of structural data prevents</a:t>
            </a:r>
          </a:p>
          <a:p>
            <a:pPr algn="ctr"/>
            <a:r>
              <a:rPr lang="en-US" dirty="0">
                <a:solidFill>
                  <a:schemeClr val="tx1">
                    <a:lumMod val="75000"/>
                    <a:lumOff val="25000"/>
                  </a:schemeClr>
                </a:solidFill>
                <a:latin typeface="Calibri" pitchFamily="34" charset="0"/>
                <a:cs typeface="Calibri" pitchFamily="34" charset="0"/>
              </a:rPr>
              <a:t>the development of more general methods for HLA binding prediction, immunogenicity prediction,</a:t>
            </a:r>
          </a:p>
          <a:p>
            <a:pPr algn="ctr"/>
            <a:r>
              <a:rPr lang="en-US" dirty="0">
                <a:solidFill>
                  <a:schemeClr val="tx1">
                    <a:lumMod val="75000"/>
                    <a:lumOff val="25000"/>
                  </a:schemeClr>
                </a:solidFill>
                <a:latin typeface="Calibri" pitchFamily="34" charset="0"/>
                <a:cs typeface="Calibri" pitchFamily="34" charset="0"/>
              </a:rPr>
              <a:t>off-target toxicity  </a:t>
            </a:r>
          </a:p>
        </p:txBody>
      </p:sp>
      <p:sp>
        <p:nvSpPr>
          <p:cNvPr id="21" name="TextBox 20"/>
          <p:cNvSpPr txBox="1"/>
          <p:nvPr/>
        </p:nvSpPr>
        <p:spPr>
          <a:xfrm>
            <a:off x="6732240" y="4574888"/>
            <a:ext cx="2072234" cy="1477328"/>
          </a:xfrm>
          <a:prstGeom prst="rect">
            <a:avLst/>
          </a:prstGeom>
          <a:noFill/>
        </p:spPr>
        <p:txBody>
          <a:bodyPr wrap="none" rtlCol="0">
            <a:spAutoFit/>
          </a:bodyPr>
          <a:lstStyle/>
          <a:p>
            <a:pPr algn="ctr"/>
            <a:r>
              <a:rPr lang="en-US" dirty="0">
                <a:solidFill>
                  <a:schemeClr val="tx1">
                    <a:lumMod val="75000"/>
                    <a:lumOff val="25000"/>
                  </a:schemeClr>
                </a:solidFill>
                <a:latin typeface="Calibri" pitchFamily="34" charset="0"/>
                <a:cs typeface="Calibri" pitchFamily="34" charset="0"/>
              </a:rPr>
              <a:t>Incomplete training </a:t>
            </a:r>
          </a:p>
          <a:p>
            <a:pPr algn="ctr"/>
            <a:r>
              <a:rPr lang="en-US" dirty="0">
                <a:solidFill>
                  <a:schemeClr val="tx1">
                    <a:lumMod val="75000"/>
                    <a:lumOff val="25000"/>
                  </a:schemeClr>
                </a:solidFill>
                <a:latin typeface="Calibri" pitchFamily="34" charset="0"/>
                <a:cs typeface="Calibri" pitchFamily="34" charset="0"/>
              </a:rPr>
              <a:t>datasets lead to</a:t>
            </a:r>
          </a:p>
          <a:p>
            <a:pPr algn="ctr"/>
            <a:r>
              <a:rPr lang="en-US" dirty="0">
                <a:solidFill>
                  <a:schemeClr val="tx1">
                    <a:lumMod val="75000"/>
                    <a:lumOff val="25000"/>
                  </a:schemeClr>
                </a:solidFill>
                <a:latin typeface="Calibri" pitchFamily="34" charset="0"/>
                <a:cs typeface="Calibri" pitchFamily="34" charset="0"/>
              </a:rPr>
              <a:t>inaccurate binding </a:t>
            </a:r>
          </a:p>
          <a:p>
            <a:pPr algn="ctr"/>
            <a:r>
              <a:rPr lang="en-US" dirty="0">
                <a:solidFill>
                  <a:schemeClr val="tx1">
                    <a:lumMod val="75000"/>
                    <a:lumOff val="25000"/>
                  </a:schemeClr>
                </a:solidFill>
                <a:latin typeface="Calibri" pitchFamily="34" charset="0"/>
                <a:cs typeface="Calibri" pitchFamily="34" charset="0"/>
              </a:rPr>
              <a:t>affinity prediction</a:t>
            </a:r>
          </a:p>
          <a:p>
            <a:pPr algn="ctr"/>
            <a:r>
              <a:rPr lang="en-US" dirty="0">
                <a:solidFill>
                  <a:schemeClr val="tx1">
                    <a:lumMod val="75000"/>
                    <a:lumOff val="25000"/>
                  </a:schemeClr>
                </a:solidFill>
                <a:latin typeface="Calibri" pitchFamily="34" charset="0"/>
                <a:cs typeface="Calibri" pitchFamily="34" charset="0"/>
              </a:rPr>
              <a:t>for HLA binders</a:t>
            </a:r>
          </a:p>
        </p:txBody>
      </p:sp>
      <p:cxnSp>
        <p:nvCxnSpPr>
          <p:cNvPr id="22" name="Conector de Seta Reta 13">
            <a:extLst>
              <a:ext uri="{FF2B5EF4-FFF2-40B4-BE49-F238E27FC236}">
                <a16:creationId xmlns="" xmlns:a16="http://schemas.microsoft.com/office/drawing/2014/main" id="{B16E88B8-A070-4CB8-96F1-7175A2FDD248}"/>
              </a:ext>
            </a:extLst>
          </p:cNvPr>
          <p:cNvCxnSpPr>
            <a:cxnSpLocks/>
            <a:stCxn id="9" idx="2"/>
          </p:cNvCxnSpPr>
          <p:nvPr/>
        </p:nvCxnSpPr>
        <p:spPr>
          <a:xfrm flipH="1">
            <a:off x="4932040" y="3501008"/>
            <a:ext cx="1044118" cy="936104"/>
          </a:xfrm>
          <a:prstGeom prst="straightConnector1">
            <a:avLst/>
          </a:prstGeom>
          <a:ln>
            <a:solidFill>
              <a:srgbClr val="843C0C"/>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663" y="3717032"/>
            <a:ext cx="2699177" cy="2699177"/>
          </a:xfrm>
          <a:prstGeom prst="rect">
            <a:avLst/>
          </a:prstGeom>
        </p:spPr>
      </p:pic>
      <p:grpSp>
        <p:nvGrpSpPr>
          <p:cNvPr id="36" name="Group 35"/>
          <p:cNvGrpSpPr/>
          <p:nvPr/>
        </p:nvGrpSpPr>
        <p:grpSpPr>
          <a:xfrm>
            <a:off x="6313117" y="1187460"/>
            <a:ext cx="2363339" cy="3393668"/>
            <a:chOff x="5004048" y="2195572"/>
            <a:chExt cx="2363339" cy="3393668"/>
          </a:xfrm>
        </p:grpSpPr>
        <p:grpSp>
          <p:nvGrpSpPr>
            <p:cNvPr id="37" name="Grupo 13"/>
            <p:cNvGrpSpPr/>
            <p:nvPr/>
          </p:nvGrpSpPr>
          <p:grpSpPr>
            <a:xfrm>
              <a:off x="5004048" y="2195572"/>
              <a:ext cx="2363339" cy="3393668"/>
              <a:chOff x="5364088" y="1772816"/>
              <a:chExt cx="2363339" cy="3393668"/>
            </a:xfrm>
          </p:grpSpPr>
          <p:sp>
            <p:nvSpPr>
              <p:cNvPr id="40" name="TextBox 3"/>
              <p:cNvSpPr txBox="1"/>
              <p:nvPr/>
            </p:nvSpPr>
            <p:spPr>
              <a:xfrm>
                <a:off x="5364088" y="1772816"/>
                <a:ext cx="2363339" cy="369332"/>
              </a:xfrm>
              <a:prstGeom prst="rect">
                <a:avLst/>
              </a:prstGeom>
              <a:noFill/>
            </p:spPr>
            <p:txBody>
              <a:bodyPr wrap="none" rtlCol="0">
                <a:spAutoFit/>
              </a:bodyPr>
              <a:lstStyle/>
              <a:p>
                <a:pPr algn="ctr"/>
                <a:r>
                  <a:rPr lang="en-US" b="1" dirty="0">
                    <a:solidFill>
                      <a:srgbClr val="A5291F"/>
                    </a:solidFill>
                    <a:latin typeface="Calibri" pitchFamily="34" charset="0"/>
                    <a:cs typeface="Calibri" pitchFamily="34" charset="0"/>
                  </a:rPr>
                  <a:t>tumor-derived peptide</a:t>
                </a:r>
                <a:endParaRPr lang="en-US" b="1" dirty="0">
                  <a:solidFill>
                    <a:srgbClr val="A5291F"/>
                  </a:solidFill>
                </a:endParaRPr>
              </a:p>
            </p:txBody>
          </p:sp>
          <p:sp>
            <p:nvSpPr>
              <p:cNvPr id="41" name="TextBox 4"/>
              <p:cNvSpPr txBox="1"/>
              <p:nvPr/>
            </p:nvSpPr>
            <p:spPr>
              <a:xfrm>
                <a:off x="5499767" y="4797152"/>
                <a:ext cx="2088007" cy="369332"/>
              </a:xfrm>
              <a:prstGeom prst="rect">
                <a:avLst/>
              </a:prstGeom>
              <a:noFill/>
            </p:spPr>
            <p:txBody>
              <a:bodyPr wrap="none" rtlCol="0">
                <a:spAutoFit/>
              </a:bodyPr>
              <a:lstStyle/>
              <a:p>
                <a:pPr algn="ctr"/>
                <a:r>
                  <a:rPr lang="en-US" b="1" dirty="0">
                    <a:solidFill>
                      <a:srgbClr val="B3811D"/>
                    </a:solidFill>
                    <a:latin typeface="Calibri" pitchFamily="34" charset="0"/>
                    <a:cs typeface="Calibri" pitchFamily="34" charset="0"/>
                  </a:rPr>
                  <a:t>patient-specific HLA</a:t>
                </a:r>
                <a:endParaRPr lang="en-US" b="1" dirty="0">
                  <a:solidFill>
                    <a:srgbClr val="B3811D"/>
                  </a:solidFill>
                </a:endParaRPr>
              </a:p>
            </p:txBody>
          </p:sp>
          <p:pic>
            <p:nvPicPr>
              <p:cNvPr id="42"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70079" b="50000"/>
              <a:stretch/>
            </p:blipFill>
            <p:spPr>
              <a:xfrm>
                <a:off x="5709211" y="2070140"/>
                <a:ext cx="1800200" cy="2807731"/>
              </a:xfrm>
              <a:prstGeom prst="rect">
                <a:avLst/>
              </a:prstGeom>
            </p:spPr>
          </p:pic>
        </p:grpSp>
        <p:sp>
          <p:nvSpPr>
            <p:cNvPr id="38" name="Rectangle 1"/>
            <p:cNvSpPr/>
            <p:nvPr/>
          </p:nvSpPr>
          <p:spPr>
            <a:xfrm>
              <a:off x="5349171" y="2492896"/>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tângulo 22"/>
            <p:cNvSpPr/>
            <p:nvPr/>
          </p:nvSpPr>
          <p:spPr>
            <a:xfrm>
              <a:off x="6300192" y="2665719"/>
              <a:ext cx="648072" cy="278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083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
                                        <p:tgtEl>
                                          <p:spTgt spid="36"/>
                                        </p:tgtEl>
                                      </p:cBhvr>
                                    </p:animEffect>
                                    <p:set>
                                      <p:cBhvr>
                                        <p:cTn id="7" dur="1" fill="hold">
                                          <p:stCondLst>
                                            <p:cond delay="9"/>
                                          </p:stCondLst>
                                        </p:cTn>
                                        <p:tgtEl>
                                          <p:spTgt spid="3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p:cNvSpPr>
          <p:nvPr/>
        </p:nvSpPr>
        <p:spPr>
          <a:xfrm>
            <a:off x="0" y="-3122"/>
            <a:ext cx="9144000" cy="633413"/>
          </a:xfrm>
          <a:prstGeom prst="rect">
            <a:avLst/>
          </a:prstGeom>
          <a:solidFill>
            <a:schemeClr val="tx1">
              <a:lumMod val="75000"/>
              <a:lumOff val="25000"/>
            </a:schemeClr>
          </a:solidFill>
          <a:ln w="38100">
            <a:noFill/>
            <a:miter lim="800000"/>
            <a:headEnd/>
            <a:tailEnd/>
          </a:ln>
        </p:spPr>
        <p:txBody>
          <a:bodyPr vert="horz" anchor="ctr">
            <a:normAutofit/>
          </a:bodyPr>
          <a:lstStyle>
            <a:defPPr>
              <a:defRPr lang="pt-BR"/>
            </a:defPPr>
            <a:lvl1pPr algn="ctr" defTabSz="685800" eaLnBrk="1" latinLnBrk="0" hangingPunct="1">
              <a:lnSpc>
                <a:spcPct val="90000"/>
              </a:lnSpc>
              <a:buNone/>
              <a:defRPr kumimoji="0" sz="3000" b="1" spc="50">
                <a:ln w="0"/>
                <a:solidFill>
                  <a:schemeClr val="bg2"/>
                </a:solidFill>
                <a:effectLst>
                  <a:innerShdw blurRad="63500" dist="50800" dir="13500000">
                    <a:srgbClr val="000000">
                      <a:alpha val="50000"/>
                    </a:srgbClr>
                  </a:innerShdw>
                </a:effectLst>
                <a:latin typeface="Trebuchet MS" panose="020B0603020202020204" pitchFamily="34" charset="0"/>
                <a:ea typeface="+mj-ea"/>
                <a:cs typeface="+mj-cs"/>
              </a:defRPr>
            </a:lvl1pPr>
          </a:lstStyle>
          <a:p>
            <a:r>
              <a:rPr lang="en-US" dirty="0"/>
              <a:t>Growing body of </a:t>
            </a:r>
            <a:r>
              <a:rPr lang="en-US" dirty="0" err="1"/>
              <a:t>immunopeptidomics</a:t>
            </a:r>
            <a:r>
              <a:rPr lang="en-US" dirty="0"/>
              <a:t> data</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1402"/>
          <a:stretch/>
        </p:blipFill>
        <p:spPr bwMode="auto">
          <a:xfrm>
            <a:off x="1233064" y="836712"/>
            <a:ext cx="6795320" cy="193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2745"/>
          <a:stretch/>
        </p:blipFill>
        <p:spPr bwMode="auto">
          <a:xfrm>
            <a:off x="1269068" y="3142277"/>
            <a:ext cx="6795320" cy="187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Brace 3"/>
          <p:cNvSpPr/>
          <p:nvPr/>
        </p:nvSpPr>
        <p:spPr>
          <a:xfrm rot="5400000">
            <a:off x="4245023" y="-636511"/>
            <a:ext cx="617950" cy="7164796"/>
          </a:xfrm>
          <a:prstGeom prst="rightBrac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upo 9"/>
          <p:cNvGrpSpPr/>
          <p:nvPr/>
        </p:nvGrpSpPr>
        <p:grpSpPr>
          <a:xfrm>
            <a:off x="1835696" y="5517232"/>
            <a:ext cx="5616625" cy="715437"/>
            <a:chOff x="3378056" y="5509681"/>
            <a:chExt cx="2495925" cy="715437"/>
          </a:xfrm>
        </p:grpSpPr>
        <p:sp>
          <p:nvSpPr>
            <p:cNvPr id="10" name="Retângulo 4"/>
            <p:cNvSpPr/>
            <p:nvPr/>
          </p:nvSpPr>
          <p:spPr>
            <a:xfrm>
              <a:off x="3442054" y="5509681"/>
              <a:ext cx="2399927" cy="715437"/>
            </a:xfrm>
            <a:prstGeom prst="rect">
              <a:avLst/>
            </a:prstGeom>
            <a:solidFill>
              <a:srgbClr val="FF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TextBox 10"/>
            <p:cNvSpPr txBox="1"/>
            <p:nvPr/>
          </p:nvSpPr>
          <p:spPr>
            <a:xfrm>
              <a:off x="3378056" y="5509681"/>
              <a:ext cx="2495925" cy="707886"/>
            </a:xfrm>
            <a:prstGeom prst="rect">
              <a:avLst/>
            </a:prstGeom>
            <a:noFill/>
          </p:spPr>
          <p:txBody>
            <a:bodyPr wrap="square" rtlCol="0">
              <a:spAutoFit/>
            </a:bodyPr>
            <a:lstStyle/>
            <a:p>
              <a:pPr algn="ctr"/>
              <a:r>
                <a:rPr lang="en-US" sz="2000" dirty="0">
                  <a:solidFill>
                    <a:schemeClr val="tx1">
                      <a:lumMod val="75000"/>
                      <a:lumOff val="25000"/>
                    </a:schemeClr>
                  </a:solidFill>
                  <a:latin typeface="Calibri" pitchFamily="34" charset="0"/>
                  <a:cs typeface="Calibri" pitchFamily="34" charset="0"/>
                </a:rPr>
                <a:t>Less</a:t>
              </a:r>
              <a:r>
                <a:rPr lang="en-US" sz="2000" dirty="0">
                  <a:solidFill>
                    <a:srgbClr val="913113"/>
                  </a:solidFill>
                  <a:latin typeface="Calibri" pitchFamily="34" charset="0"/>
                  <a:cs typeface="Calibri" pitchFamily="34" charset="0"/>
                </a:rPr>
                <a:t> </a:t>
              </a:r>
              <a:r>
                <a:rPr lang="en-US" sz="2000" dirty="0">
                  <a:solidFill>
                    <a:schemeClr val="tx1">
                      <a:lumMod val="75000"/>
                      <a:lumOff val="25000"/>
                    </a:schemeClr>
                  </a:solidFill>
                  <a:latin typeface="Calibri" pitchFamily="34" charset="0"/>
                  <a:cs typeface="Calibri" pitchFamily="34" charset="0"/>
                </a:rPr>
                <a:t>than 800 crystal structures of </a:t>
              </a:r>
              <a:r>
                <a:rPr lang="en-US" sz="2000" dirty="0" err="1">
                  <a:solidFill>
                    <a:schemeClr val="tx1">
                      <a:lumMod val="75000"/>
                      <a:lumOff val="25000"/>
                    </a:schemeClr>
                  </a:solidFill>
                  <a:latin typeface="Calibri" pitchFamily="34" charset="0"/>
                  <a:cs typeface="Calibri" pitchFamily="34" charset="0"/>
                </a:rPr>
                <a:t>pHLAs</a:t>
              </a:r>
              <a:endParaRPr lang="en-US" sz="2000" dirty="0">
                <a:solidFill>
                  <a:schemeClr val="tx1">
                    <a:lumMod val="75000"/>
                    <a:lumOff val="25000"/>
                  </a:schemeClr>
                </a:solidFill>
                <a:latin typeface="Calibri" pitchFamily="34" charset="0"/>
                <a:cs typeface="Calibri" pitchFamily="34" charset="0"/>
              </a:endParaRPr>
            </a:p>
            <a:p>
              <a:pPr algn="ctr"/>
              <a:r>
                <a:rPr lang="en-US" sz="2000" dirty="0">
                  <a:solidFill>
                    <a:schemeClr val="tx1">
                      <a:lumMod val="75000"/>
                      <a:lumOff val="25000"/>
                    </a:schemeClr>
                  </a:solidFill>
                  <a:latin typeface="Calibri" pitchFamily="34" charset="0"/>
                  <a:cs typeface="Calibri" pitchFamily="34" charset="0"/>
                </a:rPr>
                <a:t>currently available on the PDB </a:t>
              </a:r>
            </a:p>
          </p:txBody>
        </p:sp>
      </p:grpSp>
    </p:spTree>
    <p:extLst>
      <p:ext uri="{BB962C8B-B14F-4D97-AF65-F5344CB8AC3E}">
        <p14:creationId xmlns:p14="http://schemas.microsoft.com/office/powerpoint/2010/main" val="307024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p:cNvSpPr>
          <p:nvPr/>
        </p:nvSpPr>
        <p:spPr>
          <a:xfrm>
            <a:off x="0" y="-3122"/>
            <a:ext cx="9144000" cy="633413"/>
          </a:xfrm>
          <a:prstGeom prst="rect">
            <a:avLst/>
          </a:prstGeom>
          <a:solidFill>
            <a:schemeClr val="tx1">
              <a:lumMod val="75000"/>
              <a:lumOff val="25000"/>
            </a:schemeClr>
          </a:solidFill>
          <a:ln w="38100">
            <a:noFill/>
            <a:miter lim="800000"/>
            <a:headEnd/>
            <a:tailEnd/>
          </a:ln>
        </p:spPr>
        <p:txBody>
          <a:bodyPr vert="horz" anchor="ctr">
            <a:normAutofit/>
          </a:bodyPr>
          <a:lstStyle>
            <a:defPPr>
              <a:defRPr lang="pt-BR"/>
            </a:defPPr>
            <a:lvl1pPr algn="ctr" defTabSz="685800" eaLnBrk="1" latinLnBrk="0" hangingPunct="1">
              <a:lnSpc>
                <a:spcPct val="90000"/>
              </a:lnSpc>
              <a:buNone/>
              <a:defRPr kumimoji="0" sz="3000" b="1" spc="50">
                <a:ln w="0"/>
                <a:solidFill>
                  <a:schemeClr val="bg2"/>
                </a:solidFill>
                <a:effectLst>
                  <a:innerShdw blurRad="63500" dist="50800" dir="13500000">
                    <a:srgbClr val="000000">
                      <a:alpha val="50000"/>
                    </a:srgbClr>
                  </a:innerShdw>
                </a:effectLst>
                <a:latin typeface="Trebuchet MS" panose="020B0603020202020204" pitchFamily="34" charset="0"/>
                <a:ea typeface="+mj-ea"/>
                <a:cs typeface="+mj-cs"/>
              </a:defRPr>
            </a:lvl1pPr>
          </a:lstStyle>
          <a:p>
            <a:r>
              <a:rPr lang="en-US" dirty="0"/>
              <a:t>Objective</a:t>
            </a:r>
          </a:p>
        </p:txBody>
      </p:sp>
      <p:sp>
        <p:nvSpPr>
          <p:cNvPr id="19" name="CaixaDeTexto 3"/>
          <p:cNvSpPr txBox="1"/>
          <p:nvPr/>
        </p:nvSpPr>
        <p:spPr>
          <a:xfrm>
            <a:off x="0" y="2692464"/>
            <a:ext cx="9144000" cy="1528624"/>
          </a:xfrm>
          <a:prstGeom prst="rect">
            <a:avLst/>
          </a:prstGeom>
          <a:solidFill>
            <a:schemeClr val="bg1"/>
          </a:solidFill>
        </p:spPr>
        <p:txBody>
          <a:bodyPr wrap="square" rtlCol="0">
            <a:spAutoFit/>
          </a:bodyPr>
          <a:lstStyle/>
          <a:p>
            <a:pPr marL="0" lvl="2" algn="ctr">
              <a:spcAft>
                <a:spcPts val="150"/>
              </a:spcAft>
            </a:pPr>
            <a:r>
              <a:rPr lang="en-US" sz="3000" dirty="0">
                <a:solidFill>
                  <a:schemeClr val="tx1">
                    <a:lumMod val="75000"/>
                    <a:lumOff val="25000"/>
                  </a:schemeClr>
                </a:solidFill>
                <a:latin typeface="Calibri" pitchFamily="34" charset="0"/>
                <a:cs typeface="Calibri" pitchFamily="34" charset="0"/>
              </a:rPr>
              <a:t>Perform</a:t>
            </a:r>
            <a:r>
              <a:rPr lang="en-US" sz="3000" dirty="0">
                <a:solidFill>
                  <a:schemeClr val="accent2">
                    <a:lumMod val="50000"/>
                  </a:schemeClr>
                </a:solidFill>
                <a:latin typeface="Calibri" pitchFamily="34" charset="0"/>
                <a:cs typeface="Calibri" pitchFamily="34" charset="0"/>
              </a:rPr>
              <a:t> </a:t>
            </a:r>
            <a:r>
              <a:rPr lang="en-US" sz="3000" dirty="0">
                <a:solidFill>
                  <a:schemeClr val="tx1">
                    <a:lumMod val="75000"/>
                    <a:lumOff val="25000"/>
                  </a:schemeClr>
                </a:solidFill>
                <a:latin typeface="Calibri" pitchFamily="34" charset="0"/>
                <a:cs typeface="Calibri" pitchFamily="34" charset="0"/>
              </a:rPr>
              <a:t>large-scale modeling </a:t>
            </a:r>
          </a:p>
          <a:p>
            <a:pPr marL="0" lvl="2" algn="ctr">
              <a:spcAft>
                <a:spcPts val="150"/>
              </a:spcAft>
            </a:pPr>
            <a:r>
              <a:rPr lang="en-US" sz="3000" dirty="0">
                <a:solidFill>
                  <a:schemeClr val="tx1">
                    <a:lumMod val="75000"/>
                    <a:lumOff val="25000"/>
                  </a:schemeClr>
                </a:solidFill>
                <a:latin typeface="Calibri" pitchFamily="34" charset="0"/>
                <a:cs typeface="Calibri" pitchFamily="34" charset="0"/>
              </a:rPr>
              <a:t>of peptide-HLA complexes, </a:t>
            </a:r>
          </a:p>
          <a:p>
            <a:pPr marL="0" lvl="2" algn="ctr">
              <a:spcAft>
                <a:spcPts val="150"/>
              </a:spcAft>
            </a:pPr>
            <a:r>
              <a:rPr lang="en-US" sz="3000" dirty="0">
                <a:solidFill>
                  <a:schemeClr val="tx1">
                    <a:lumMod val="75000"/>
                    <a:lumOff val="25000"/>
                  </a:schemeClr>
                </a:solidFill>
                <a:latin typeface="Calibri" pitchFamily="34" charset="0"/>
                <a:cs typeface="Calibri" pitchFamily="34" charset="0"/>
              </a:rPr>
              <a:t>using </a:t>
            </a:r>
            <a:r>
              <a:rPr lang="en-US" sz="3000" dirty="0" err="1">
                <a:solidFill>
                  <a:schemeClr val="tx1">
                    <a:lumMod val="75000"/>
                    <a:lumOff val="25000"/>
                  </a:schemeClr>
                </a:solidFill>
                <a:latin typeface="Calibri" pitchFamily="34" charset="0"/>
                <a:cs typeface="Calibri" pitchFamily="34" charset="0"/>
              </a:rPr>
              <a:t>immunopeptidomics</a:t>
            </a:r>
            <a:r>
              <a:rPr lang="en-US" sz="3000" dirty="0">
                <a:solidFill>
                  <a:schemeClr val="tx1">
                    <a:lumMod val="75000"/>
                    <a:lumOff val="25000"/>
                  </a:schemeClr>
                </a:solidFill>
                <a:latin typeface="Calibri" pitchFamily="34" charset="0"/>
                <a:cs typeface="Calibri" pitchFamily="34" charset="0"/>
              </a:rPr>
              <a:t> data</a:t>
            </a:r>
          </a:p>
        </p:txBody>
      </p:sp>
    </p:spTree>
    <p:extLst>
      <p:ext uri="{BB962C8B-B14F-4D97-AF65-F5344CB8AC3E}">
        <p14:creationId xmlns:p14="http://schemas.microsoft.com/office/powerpoint/2010/main" val="1020561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p:cNvSpPr>
          <p:nvPr/>
        </p:nvSpPr>
        <p:spPr>
          <a:xfrm>
            <a:off x="0" y="-3122"/>
            <a:ext cx="9144000" cy="633413"/>
          </a:xfrm>
          <a:prstGeom prst="rect">
            <a:avLst/>
          </a:prstGeom>
          <a:solidFill>
            <a:schemeClr val="tx1">
              <a:lumMod val="75000"/>
              <a:lumOff val="25000"/>
            </a:schemeClr>
          </a:solidFill>
          <a:ln w="38100">
            <a:noFill/>
            <a:miter lim="800000"/>
            <a:headEnd/>
            <a:tailEnd/>
          </a:ln>
        </p:spPr>
        <p:txBody>
          <a:bodyPr vert="horz" anchor="ctr">
            <a:normAutofit/>
          </a:bodyPr>
          <a:lstStyle>
            <a:defPPr>
              <a:defRPr lang="pt-BR"/>
            </a:defPPr>
            <a:lvl1pPr algn="ctr" defTabSz="685800" eaLnBrk="1" latinLnBrk="0" hangingPunct="1">
              <a:lnSpc>
                <a:spcPct val="90000"/>
              </a:lnSpc>
              <a:buNone/>
              <a:defRPr kumimoji="0" sz="3000" b="1" spc="50">
                <a:ln w="0"/>
                <a:solidFill>
                  <a:schemeClr val="bg2"/>
                </a:solidFill>
                <a:effectLst>
                  <a:innerShdw blurRad="63500" dist="50800" dir="13500000">
                    <a:srgbClr val="000000">
                      <a:alpha val="50000"/>
                    </a:srgbClr>
                  </a:innerShdw>
                </a:effectLst>
                <a:latin typeface="Trebuchet MS" panose="020B0603020202020204" pitchFamily="34" charset="0"/>
                <a:ea typeface="+mj-ea"/>
                <a:cs typeface="+mj-cs"/>
              </a:defRPr>
            </a:lvl1pPr>
          </a:lstStyle>
          <a:p>
            <a:r>
              <a:rPr lang="en-US" dirty="0"/>
              <a:t>Docking-based prediction of </a:t>
            </a:r>
            <a:r>
              <a:rPr lang="en-US" dirty="0" err="1"/>
              <a:t>pHLA</a:t>
            </a:r>
            <a:r>
              <a:rPr lang="en-US" dirty="0"/>
              <a:t> complexes</a:t>
            </a:r>
          </a:p>
        </p:txBody>
      </p:sp>
      <p:grpSp>
        <p:nvGrpSpPr>
          <p:cNvPr id="4" name="Group 3"/>
          <p:cNvGrpSpPr/>
          <p:nvPr/>
        </p:nvGrpSpPr>
        <p:grpSpPr>
          <a:xfrm>
            <a:off x="1043608" y="908720"/>
            <a:ext cx="4310710" cy="5748260"/>
            <a:chOff x="2627784" y="908720"/>
            <a:chExt cx="4310710" cy="574826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48256"/>
            <a:stretch/>
          </p:blipFill>
          <p:spPr>
            <a:xfrm>
              <a:off x="2627784" y="908720"/>
              <a:ext cx="4310710" cy="5748260"/>
            </a:xfrm>
            <a:prstGeom prst="rect">
              <a:avLst/>
            </a:prstGeom>
          </p:spPr>
        </p:pic>
        <p:sp>
          <p:nvSpPr>
            <p:cNvPr id="2" name="Rectangle 1"/>
            <p:cNvSpPr/>
            <p:nvPr/>
          </p:nvSpPr>
          <p:spPr>
            <a:xfrm>
              <a:off x="2627784" y="1196752"/>
              <a:ext cx="28803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49127" y="5085184"/>
              <a:ext cx="28803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aixaDeTexto 16">
            <a:extLst>
              <a:ext uri="{FF2B5EF4-FFF2-40B4-BE49-F238E27FC236}">
                <a16:creationId xmlns="" xmlns:a16="http://schemas.microsoft.com/office/drawing/2014/main" id="{218FA317-8BA0-49F5-B2D4-1755BCC1C7FC}"/>
              </a:ext>
            </a:extLst>
          </p:cNvPr>
          <p:cNvSpPr txBox="1"/>
          <p:nvPr/>
        </p:nvSpPr>
        <p:spPr>
          <a:xfrm>
            <a:off x="6084168" y="2420888"/>
            <a:ext cx="2265172" cy="2492990"/>
          </a:xfrm>
          <a:prstGeom prst="rect">
            <a:avLst/>
          </a:prstGeom>
          <a:noFill/>
          <a:ln>
            <a:noFill/>
          </a:ln>
        </p:spPr>
        <p:txBody>
          <a:bodyPr wrap="none" rtlCol="0">
            <a:spAutoFit/>
          </a:bodyPr>
          <a:lstStyle/>
          <a:p>
            <a:r>
              <a:rPr lang="en-US" sz="2800" b="1" dirty="0">
                <a:solidFill>
                  <a:srgbClr val="C00000"/>
                </a:solidFill>
              </a:rPr>
              <a:t>APE-Gen:</a:t>
            </a:r>
          </a:p>
          <a:p>
            <a:r>
              <a:rPr lang="en-US" sz="3200" b="1" dirty="0">
                <a:solidFill>
                  <a:schemeClr val="tx1">
                    <a:lumMod val="75000"/>
                    <a:lumOff val="25000"/>
                  </a:schemeClr>
                </a:solidFill>
                <a:latin typeface="Calibri" pitchFamily="34" charset="0"/>
                <a:cs typeface="Calibri" pitchFamily="34" charset="0"/>
              </a:rPr>
              <a:t>A</a:t>
            </a:r>
            <a:r>
              <a:rPr lang="en-US" sz="3200" dirty="0">
                <a:solidFill>
                  <a:schemeClr val="tx1">
                    <a:lumMod val="75000"/>
                    <a:lumOff val="25000"/>
                  </a:schemeClr>
                </a:solidFill>
                <a:latin typeface="Calibri" pitchFamily="34" charset="0"/>
                <a:cs typeface="Calibri" pitchFamily="34" charset="0"/>
              </a:rPr>
              <a:t>nchored</a:t>
            </a:r>
          </a:p>
          <a:p>
            <a:r>
              <a:rPr lang="en-US" sz="3200" b="1" dirty="0" smtClean="0">
                <a:solidFill>
                  <a:schemeClr val="tx1">
                    <a:lumMod val="75000"/>
                    <a:lumOff val="25000"/>
                  </a:schemeClr>
                </a:solidFill>
                <a:latin typeface="Calibri" pitchFamily="34" charset="0"/>
                <a:cs typeface="Calibri" pitchFamily="34" charset="0"/>
              </a:rPr>
              <a:t>P</a:t>
            </a:r>
            <a:r>
              <a:rPr lang="en-US" sz="3200" dirty="0" smtClean="0">
                <a:solidFill>
                  <a:schemeClr val="tx1">
                    <a:lumMod val="75000"/>
                    <a:lumOff val="25000"/>
                  </a:schemeClr>
                </a:solidFill>
                <a:latin typeface="Calibri" pitchFamily="34" charset="0"/>
                <a:cs typeface="Calibri" pitchFamily="34" charset="0"/>
              </a:rPr>
              <a:t>eptide-HLA</a:t>
            </a:r>
            <a:endParaRPr lang="en-US" sz="3200" dirty="0">
              <a:solidFill>
                <a:schemeClr val="tx1">
                  <a:lumMod val="75000"/>
                  <a:lumOff val="25000"/>
                </a:schemeClr>
              </a:solidFill>
              <a:latin typeface="Calibri" pitchFamily="34" charset="0"/>
              <a:cs typeface="Calibri" pitchFamily="34" charset="0"/>
            </a:endParaRPr>
          </a:p>
          <a:p>
            <a:r>
              <a:rPr lang="en-US" sz="3200" b="1" dirty="0">
                <a:solidFill>
                  <a:schemeClr val="tx1">
                    <a:lumMod val="75000"/>
                    <a:lumOff val="25000"/>
                  </a:schemeClr>
                </a:solidFill>
                <a:latin typeface="Calibri" pitchFamily="34" charset="0"/>
                <a:cs typeface="Calibri" pitchFamily="34" charset="0"/>
              </a:rPr>
              <a:t>E</a:t>
            </a:r>
            <a:r>
              <a:rPr lang="en-US" sz="3200" dirty="0">
                <a:solidFill>
                  <a:schemeClr val="tx1">
                    <a:lumMod val="75000"/>
                    <a:lumOff val="25000"/>
                  </a:schemeClr>
                </a:solidFill>
                <a:latin typeface="Calibri" pitchFamily="34" charset="0"/>
                <a:cs typeface="Calibri" pitchFamily="34" charset="0"/>
              </a:rPr>
              <a:t>nsemble </a:t>
            </a:r>
          </a:p>
          <a:p>
            <a:r>
              <a:rPr lang="en-US" sz="3200" b="1" dirty="0">
                <a:solidFill>
                  <a:schemeClr val="tx1">
                    <a:lumMod val="75000"/>
                    <a:lumOff val="25000"/>
                  </a:schemeClr>
                </a:solidFill>
                <a:latin typeface="Calibri" pitchFamily="34" charset="0"/>
                <a:cs typeface="Calibri" pitchFamily="34" charset="0"/>
              </a:rPr>
              <a:t>Gen</a:t>
            </a:r>
            <a:r>
              <a:rPr lang="en-US" sz="3200" dirty="0">
                <a:solidFill>
                  <a:schemeClr val="tx1">
                    <a:lumMod val="75000"/>
                    <a:lumOff val="25000"/>
                  </a:schemeClr>
                </a:solidFill>
                <a:latin typeface="Calibri" pitchFamily="34" charset="0"/>
                <a:cs typeface="Calibri" pitchFamily="34" charset="0"/>
              </a:rPr>
              <a:t>erator</a:t>
            </a:r>
            <a:endParaRPr lang="pt-BR" sz="3200" dirty="0">
              <a:solidFill>
                <a:schemeClr val="tx1">
                  <a:lumMod val="75000"/>
                  <a:lumOff val="25000"/>
                </a:schemeClr>
              </a:solidFill>
              <a:latin typeface="Calibri" pitchFamily="34" charset="0"/>
              <a:cs typeface="Calibri" pitchFamily="34" charset="0"/>
            </a:endParaRPr>
          </a:p>
        </p:txBody>
      </p:sp>
      <p:sp>
        <p:nvSpPr>
          <p:cNvPr id="8" name="CaixaDeTexto 14"/>
          <p:cNvSpPr txBox="1"/>
          <p:nvPr/>
        </p:nvSpPr>
        <p:spPr>
          <a:xfrm>
            <a:off x="6186696" y="5109346"/>
            <a:ext cx="2009268" cy="369332"/>
          </a:xfrm>
          <a:prstGeom prst="rect">
            <a:avLst/>
          </a:prstGeom>
          <a:noFill/>
        </p:spPr>
        <p:txBody>
          <a:bodyPr wrap="none" rtlCol="0">
            <a:spAutoFit/>
          </a:bodyPr>
          <a:lstStyle/>
          <a:p>
            <a:pPr algn="ctr"/>
            <a:r>
              <a:rPr lang="en-US" dirty="0">
                <a:solidFill>
                  <a:schemeClr val="tx1">
                    <a:lumMod val="75000"/>
                    <a:lumOff val="25000"/>
                  </a:schemeClr>
                </a:solidFill>
                <a:latin typeface="Calibri" pitchFamily="34" charset="0"/>
                <a:cs typeface="Calibri" pitchFamily="34" charset="0"/>
              </a:rPr>
              <a:t>(</a:t>
            </a:r>
            <a:r>
              <a:rPr lang="en-US" dirty="0" err="1">
                <a:solidFill>
                  <a:schemeClr val="tx1">
                    <a:lumMod val="75000"/>
                    <a:lumOff val="25000"/>
                  </a:schemeClr>
                </a:solidFill>
                <a:latin typeface="Calibri" pitchFamily="34" charset="0"/>
                <a:cs typeface="Calibri" pitchFamily="34" charset="0"/>
              </a:rPr>
              <a:t>Abella</a:t>
            </a:r>
            <a:r>
              <a:rPr lang="en-US" dirty="0">
                <a:solidFill>
                  <a:schemeClr val="tx1">
                    <a:lumMod val="75000"/>
                    <a:lumOff val="25000"/>
                  </a:schemeClr>
                </a:solidFill>
                <a:latin typeface="Calibri" pitchFamily="34" charset="0"/>
                <a:cs typeface="Calibri" pitchFamily="34" charset="0"/>
              </a:rPr>
              <a:t> et al., 2019)</a:t>
            </a:r>
          </a:p>
        </p:txBody>
      </p:sp>
      <p:sp>
        <p:nvSpPr>
          <p:cNvPr id="9" name="Rectangle 8"/>
          <p:cNvSpPr/>
          <p:nvPr/>
        </p:nvSpPr>
        <p:spPr>
          <a:xfrm>
            <a:off x="2483768" y="908720"/>
            <a:ext cx="136815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597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21902</TotalTime>
  <Words>1245</Words>
  <Application>Microsoft Office PowerPoint</Application>
  <PresentationFormat>On-screen Show (4:3)</PresentationFormat>
  <Paragraphs>157</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Enabling structure-based data-driven selection of targets for cancer immunotherapy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Estudo in silico das bases moleculares responsáveis pela reatividade cruzada entre epitopos virais restritos ao alelo HLA-A2*0201</dc:title>
  <dc:creator>Dinler</dc:creator>
  <cp:lastModifiedBy>Dinler</cp:lastModifiedBy>
  <cp:revision>958</cp:revision>
  <dcterms:created xsi:type="dcterms:W3CDTF">2010-06-12T17:19:31Z</dcterms:created>
  <dcterms:modified xsi:type="dcterms:W3CDTF">2019-12-05T14:29:02Z</dcterms:modified>
</cp:coreProperties>
</file>