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95" r:id="rId6"/>
    <p:sldMasterId id="2147483674" r:id="rId7"/>
    <p:sldMasterId id="2147483703" r:id="rId8"/>
    <p:sldMasterId id="2147483669" r:id="rId9"/>
    <p:sldMasterId id="2147483707" r:id="rId10"/>
    <p:sldMasterId id="2147483680" r:id="rId11"/>
  </p:sldMasterIdLst>
  <p:notesMasterIdLst>
    <p:notesMasterId r:id="rId37"/>
  </p:notesMasterIdLst>
  <p:sldIdLst>
    <p:sldId id="366" r:id="rId12"/>
    <p:sldId id="348" r:id="rId13"/>
    <p:sldId id="533" r:id="rId14"/>
    <p:sldId id="532" r:id="rId15"/>
    <p:sldId id="380" r:id="rId16"/>
    <p:sldId id="349" r:id="rId17"/>
    <p:sldId id="351" r:id="rId18"/>
    <p:sldId id="367" r:id="rId19"/>
    <p:sldId id="368" r:id="rId20"/>
    <p:sldId id="379" r:id="rId21"/>
    <p:sldId id="369" r:id="rId22"/>
    <p:sldId id="370" r:id="rId23"/>
    <p:sldId id="371" r:id="rId24"/>
    <p:sldId id="372" r:id="rId25"/>
    <p:sldId id="377" r:id="rId26"/>
    <p:sldId id="378" r:id="rId27"/>
    <p:sldId id="341" r:id="rId28"/>
    <p:sldId id="374" r:id="rId29"/>
    <p:sldId id="373" r:id="rId30"/>
    <p:sldId id="375" r:id="rId31"/>
    <p:sldId id="381" r:id="rId32"/>
    <p:sldId id="382" r:id="rId33"/>
    <p:sldId id="534" r:id="rId34"/>
    <p:sldId id="531" r:id="rId35"/>
    <p:sldId id="3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B9371-CD28-486B-8D7E-9188B7507AB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F75898-FBBA-4C15-9A04-83528CEACE6F}">
      <dgm:prSet phldrT="[Text]" custT="1"/>
      <dgm:spPr/>
      <dgm:t>
        <a:bodyPr/>
        <a:lstStyle/>
        <a:p>
          <a:r>
            <a:rPr lang="en-US" sz="1200" b="1" dirty="0">
              <a:solidFill>
                <a:schemeClr val="tx1">
                  <a:lumMod val="50000"/>
                </a:schemeClr>
              </a:solidFill>
            </a:rPr>
            <a:t>Start</a:t>
          </a:r>
          <a:r>
            <a:rPr lang="en-US" sz="1200" dirty="0">
              <a:solidFill>
                <a:schemeClr val="tx1">
                  <a:lumMod val="50000"/>
                </a:schemeClr>
              </a:solidFill>
            </a:rPr>
            <a:t> with a guess of labels</a:t>
          </a:r>
        </a:p>
      </dgm:t>
    </dgm:pt>
    <dgm:pt modelId="{93E77936-402A-4542-B4E4-96DCEEA776B0}" type="parTrans" cxnId="{F31C13E0-D5B1-487B-A740-4E465F9BF081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E912B534-3DA9-4D36-8F4D-4F3E694F587A}" type="sibTrans" cxnId="{F31C13E0-D5B1-487B-A740-4E465F9BF081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0ECA057B-4E80-4F23-8BBC-627E6A2A3B24}">
      <dgm:prSet phldrT="[Text]" custT="1"/>
      <dgm:spPr/>
      <dgm:t>
        <a:bodyPr/>
        <a:lstStyle/>
        <a:p>
          <a:r>
            <a:rPr lang="en-US" sz="1200" dirty="0">
              <a:solidFill>
                <a:schemeClr val="tx1">
                  <a:lumMod val="50000"/>
                </a:schemeClr>
              </a:solidFill>
            </a:rPr>
            <a:t>Build a test for these labels</a:t>
          </a:r>
        </a:p>
      </dgm:t>
    </dgm:pt>
    <dgm:pt modelId="{0A7939DE-0E55-4B6E-A574-D4028B1D5349}" type="parTrans" cxnId="{2236F7ED-F327-44EB-9A24-7D59075DCF62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B7A78BCB-5CCA-4FDB-A152-AE6FAC3D53FB}" type="sibTrans" cxnId="{2236F7ED-F327-44EB-9A24-7D59075DCF62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B9D3BD34-1B24-4BE2-B69C-0FB81ABAFC49}">
      <dgm:prSet phldrT="[Text]" custT="1"/>
      <dgm:spPr/>
      <dgm:t>
        <a:bodyPr/>
        <a:lstStyle/>
        <a:p>
          <a:r>
            <a:rPr lang="en-US" sz="1200" dirty="0">
              <a:solidFill>
                <a:schemeClr val="tx1">
                  <a:lumMod val="50000"/>
                </a:schemeClr>
              </a:solidFill>
            </a:rPr>
            <a:t>Classify samples and use the classifications as new training labels</a:t>
          </a:r>
        </a:p>
      </dgm:t>
    </dgm:pt>
    <dgm:pt modelId="{AD30CA42-4E9B-43AC-95BA-21753D60DC03}" type="parTrans" cxnId="{E14203A6-9379-4029-8DAE-5754F6ABC50C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49A48978-E58B-45F4-96EE-61FFCB7718DC}" type="sibTrans" cxnId="{E14203A6-9379-4029-8DAE-5754F6ABC50C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F3546756-10E7-415A-BC6B-22B11D96450D}">
      <dgm:prSet phldrT="[Text]" custT="1"/>
      <dgm:spPr/>
      <dgm:t>
        <a:bodyPr/>
        <a:lstStyle/>
        <a:p>
          <a:r>
            <a:rPr lang="en-US" sz="1200" dirty="0">
              <a:solidFill>
                <a:schemeClr val="tx1">
                  <a:lumMod val="50000"/>
                </a:schemeClr>
              </a:solidFill>
            </a:rPr>
            <a:t>Build a new test for these new labels</a:t>
          </a:r>
        </a:p>
      </dgm:t>
    </dgm:pt>
    <dgm:pt modelId="{0F3AE66D-ADBC-4D35-A562-E227338A17CC}" type="parTrans" cxnId="{9447CDFE-99B5-41CE-8444-0ABC936A915E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EEB18F55-1175-4607-879E-17A8D7E1B69D}" type="sibTrans" cxnId="{9447CDFE-99B5-41CE-8444-0ABC936A915E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B4821803-C045-406E-BDCF-5F431F50964D}">
      <dgm:prSet phldrT="[Text]" custT="1"/>
      <dgm:spPr/>
      <dgm:t>
        <a:bodyPr/>
        <a:lstStyle/>
        <a:p>
          <a:r>
            <a:rPr lang="en-US" sz="1200" dirty="0">
              <a:solidFill>
                <a:schemeClr val="tx1">
                  <a:lumMod val="50000"/>
                </a:schemeClr>
              </a:solidFill>
            </a:rPr>
            <a:t>Iterate to convergence</a:t>
          </a:r>
        </a:p>
      </dgm:t>
    </dgm:pt>
    <dgm:pt modelId="{CEB2B0F2-89BA-4D68-9845-A4897EFE938B}" type="parTrans" cxnId="{2AFFC391-7806-43CD-92E4-B611B2C9EC68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D0A8A859-23C2-453D-9EE3-CBB47AA2A2D7}" type="sibTrans" cxnId="{2AFFC391-7806-43CD-92E4-B611B2C9EC68}">
      <dgm:prSet/>
      <dgm:spPr/>
      <dgm:t>
        <a:bodyPr/>
        <a:lstStyle/>
        <a:p>
          <a:endParaRPr lang="en-US" sz="2000">
            <a:solidFill>
              <a:schemeClr val="tx1">
                <a:lumMod val="50000"/>
              </a:schemeClr>
            </a:solidFill>
          </a:endParaRPr>
        </a:p>
      </dgm:t>
    </dgm:pt>
    <dgm:pt modelId="{A25F08BC-51E5-430A-B593-0A18378DCD3F}" type="pres">
      <dgm:prSet presAssocID="{3D8B9371-CD28-486B-8D7E-9188B7507A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8D7025-227A-45D9-A84F-69D8C5289CEF}" type="pres">
      <dgm:prSet presAssocID="{C4F75898-FBBA-4C15-9A04-83528CEACE6F}" presName="dummy" presStyleCnt="0"/>
      <dgm:spPr/>
    </dgm:pt>
    <dgm:pt modelId="{181E44B6-A535-4389-88DB-8073EA4D2596}" type="pres">
      <dgm:prSet presAssocID="{C4F75898-FBBA-4C15-9A04-83528CEACE6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8E8D2-E0CE-4AAB-BF28-21B0E4A2A02B}" type="pres">
      <dgm:prSet presAssocID="{E912B534-3DA9-4D36-8F4D-4F3E694F587A}" presName="sibTrans" presStyleLbl="node1" presStyleIdx="0" presStyleCnt="5"/>
      <dgm:spPr/>
      <dgm:t>
        <a:bodyPr/>
        <a:lstStyle/>
        <a:p>
          <a:endParaRPr lang="en-US"/>
        </a:p>
      </dgm:t>
    </dgm:pt>
    <dgm:pt modelId="{A5B0EA98-1185-460B-A40C-F3F495AB960E}" type="pres">
      <dgm:prSet presAssocID="{0ECA057B-4E80-4F23-8BBC-627E6A2A3B24}" presName="dummy" presStyleCnt="0"/>
      <dgm:spPr/>
    </dgm:pt>
    <dgm:pt modelId="{DAFDCA41-D6E6-437C-AED8-664C6F4F039A}" type="pres">
      <dgm:prSet presAssocID="{0ECA057B-4E80-4F23-8BBC-627E6A2A3B2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1F705-4B05-4444-A414-DAAE8CC5DE7A}" type="pres">
      <dgm:prSet presAssocID="{B7A78BCB-5CCA-4FDB-A152-AE6FAC3D53FB}" presName="sibTrans" presStyleLbl="node1" presStyleIdx="1" presStyleCnt="5"/>
      <dgm:spPr/>
      <dgm:t>
        <a:bodyPr/>
        <a:lstStyle/>
        <a:p>
          <a:endParaRPr lang="en-US"/>
        </a:p>
      </dgm:t>
    </dgm:pt>
    <dgm:pt modelId="{26601E6E-B455-4633-B5E2-C057F4540BF9}" type="pres">
      <dgm:prSet presAssocID="{B9D3BD34-1B24-4BE2-B69C-0FB81ABAFC49}" presName="dummy" presStyleCnt="0"/>
      <dgm:spPr/>
    </dgm:pt>
    <dgm:pt modelId="{23196024-FF81-4B5D-9D01-55BF3DB9B7B2}" type="pres">
      <dgm:prSet presAssocID="{B9D3BD34-1B24-4BE2-B69C-0FB81ABAFC4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19641-6FD3-4274-ACAB-D21F35232E16}" type="pres">
      <dgm:prSet presAssocID="{49A48978-E58B-45F4-96EE-61FFCB7718DC}" presName="sibTrans" presStyleLbl="node1" presStyleIdx="2" presStyleCnt="5"/>
      <dgm:spPr/>
      <dgm:t>
        <a:bodyPr/>
        <a:lstStyle/>
        <a:p>
          <a:endParaRPr lang="en-US"/>
        </a:p>
      </dgm:t>
    </dgm:pt>
    <dgm:pt modelId="{9F4D7CCB-37DA-4EBE-A252-B291DA96DC6D}" type="pres">
      <dgm:prSet presAssocID="{F3546756-10E7-415A-BC6B-22B11D96450D}" presName="dummy" presStyleCnt="0"/>
      <dgm:spPr/>
    </dgm:pt>
    <dgm:pt modelId="{DF40B87E-45B4-43A0-B5D9-49A1B97D8F58}" type="pres">
      <dgm:prSet presAssocID="{F3546756-10E7-415A-BC6B-22B11D96450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8AD6-0651-4934-951D-A1EEE0E209D0}" type="pres">
      <dgm:prSet presAssocID="{EEB18F55-1175-4607-879E-17A8D7E1B69D}" presName="sibTrans" presStyleLbl="node1" presStyleIdx="3" presStyleCnt="5"/>
      <dgm:spPr/>
      <dgm:t>
        <a:bodyPr/>
        <a:lstStyle/>
        <a:p>
          <a:endParaRPr lang="en-US"/>
        </a:p>
      </dgm:t>
    </dgm:pt>
    <dgm:pt modelId="{C9C44FF0-42E2-430A-9DC9-CE14A398BADB}" type="pres">
      <dgm:prSet presAssocID="{B4821803-C045-406E-BDCF-5F431F50964D}" presName="dummy" presStyleCnt="0"/>
      <dgm:spPr/>
    </dgm:pt>
    <dgm:pt modelId="{591B6DAC-7EB5-4562-B0CE-DB369F2676F9}" type="pres">
      <dgm:prSet presAssocID="{B4821803-C045-406E-BDCF-5F431F50964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1F729-9D99-4EC9-BD4A-4D410241FA2B}" type="pres">
      <dgm:prSet presAssocID="{D0A8A859-23C2-453D-9EE3-CBB47AA2A2D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1B407D30-F938-4AC1-BD96-5F1239DC6D1E}" type="presOf" srcId="{F3546756-10E7-415A-BC6B-22B11D96450D}" destId="{DF40B87E-45B4-43A0-B5D9-49A1B97D8F58}" srcOrd="0" destOrd="0" presId="urn:microsoft.com/office/officeart/2005/8/layout/cycle1"/>
    <dgm:cxn modelId="{C3FB8261-FE52-486E-A08B-0FD786E24A85}" type="presOf" srcId="{B4821803-C045-406E-BDCF-5F431F50964D}" destId="{591B6DAC-7EB5-4562-B0CE-DB369F2676F9}" srcOrd="0" destOrd="0" presId="urn:microsoft.com/office/officeart/2005/8/layout/cycle1"/>
    <dgm:cxn modelId="{6A8F7343-723C-4D73-B509-869F8D7CAEA9}" type="presOf" srcId="{E912B534-3DA9-4D36-8F4D-4F3E694F587A}" destId="{39A8E8D2-E0CE-4AAB-BF28-21B0E4A2A02B}" srcOrd="0" destOrd="0" presId="urn:microsoft.com/office/officeart/2005/8/layout/cycle1"/>
    <dgm:cxn modelId="{F31C13E0-D5B1-487B-A740-4E465F9BF081}" srcId="{3D8B9371-CD28-486B-8D7E-9188B7507ABE}" destId="{C4F75898-FBBA-4C15-9A04-83528CEACE6F}" srcOrd="0" destOrd="0" parTransId="{93E77936-402A-4542-B4E4-96DCEEA776B0}" sibTransId="{E912B534-3DA9-4D36-8F4D-4F3E694F587A}"/>
    <dgm:cxn modelId="{BAD6EBC0-FD42-471C-AA86-FC74D2D0407B}" type="presOf" srcId="{D0A8A859-23C2-453D-9EE3-CBB47AA2A2D7}" destId="{A951F729-9D99-4EC9-BD4A-4D410241FA2B}" srcOrd="0" destOrd="0" presId="urn:microsoft.com/office/officeart/2005/8/layout/cycle1"/>
    <dgm:cxn modelId="{81ADFC3D-C31F-439C-B5DE-60520F730F56}" type="presOf" srcId="{EEB18F55-1175-4607-879E-17A8D7E1B69D}" destId="{17E38AD6-0651-4934-951D-A1EEE0E209D0}" srcOrd="0" destOrd="0" presId="urn:microsoft.com/office/officeart/2005/8/layout/cycle1"/>
    <dgm:cxn modelId="{2236F7ED-F327-44EB-9A24-7D59075DCF62}" srcId="{3D8B9371-CD28-486B-8D7E-9188B7507ABE}" destId="{0ECA057B-4E80-4F23-8BBC-627E6A2A3B24}" srcOrd="1" destOrd="0" parTransId="{0A7939DE-0E55-4B6E-A574-D4028B1D5349}" sibTransId="{B7A78BCB-5CCA-4FDB-A152-AE6FAC3D53FB}"/>
    <dgm:cxn modelId="{CF1A8E03-EF07-440A-9CDC-42D54FAADE33}" type="presOf" srcId="{3D8B9371-CD28-486B-8D7E-9188B7507ABE}" destId="{A25F08BC-51E5-430A-B593-0A18378DCD3F}" srcOrd="0" destOrd="0" presId="urn:microsoft.com/office/officeart/2005/8/layout/cycle1"/>
    <dgm:cxn modelId="{527FF534-9F1F-4E11-BE66-FBE43E19A18B}" type="presOf" srcId="{B7A78BCB-5CCA-4FDB-A152-AE6FAC3D53FB}" destId="{1FD1F705-4B05-4444-A414-DAAE8CC5DE7A}" srcOrd="0" destOrd="0" presId="urn:microsoft.com/office/officeart/2005/8/layout/cycle1"/>
    <dgm:cxn modelId="{2AFFC391-7806-43CD-92E4-B611B2C9EC68}" srcId="{3D8B9371-CD28-486B-8D7E-9188B7507ABE}" destId="{B4821803-C045-406E-BDCF-5F431F50964D}" srcOrd="4" destOrd="0" parTransId="{CEB2B0F2-89BA-4D68-9845-A4897EFE938B}" sibTransId="{D0A8A859-23C2-453D-9EE3-CBB47AA2A2D7}"/>
    <dgm:cxn modelId="{B795FD35-F986-455B-8488-A889EBF62CA5}" type="presOf" srcId="{C4F75898-FBBA-4C15-9A04-83528CEACE6F}" destId="{181E44B6-A535-4389-88DB-8073EA4D2596}" srcOrd="0" destOrd="0" presId="urn:microsoft.com/office/officeart/2005/8/layout/cycle1"/>
    <dgm:cxn modelId="{E14203A6-9379-4029-8DAE-5754F6ABC50C}" srcId="{3D8B9371-CD28-486B-8D7E-9188B7507ABE}" destId="{B9D3BD34-1B24-4BE2-B69C-0FB81ABAFC49}" srcOrd="2" destOrd="0" parTransId="{AD30CA42-4E9B-43AC-95BA-21753D60DC03}" sibTransId="{49A48978-E58B-45F4-96EE-61FFCB7718DC}"/>
    <dgm:cxn modelId="{9447CDFE-99B5-41CE-8444-0ABC936A915E}" srcId="{3D8B9371-CD28-486B-8D7E-9188B7507ABE}" destId="{F3546756-10E7-415A-BC6B-22B11D96450D}" srcOrd="3" destOrd="0" parTransId="{0F3AE66D-ADBC-4D35-A562-E227338A17CC}" sibTransId="{EEB18F55-1175-4607-879E-17A8D7E1B69D}"/>
    <dgm:cxn modelId="{407FE70E-A63C-41BE-818D-C29ECAA13971}" type="presOf" srcId="{0ECA057B-4E80-4F23-8BBC-627E6A2A3B24}" destId="{DAFDCA41-D6E6-437C-AED8-664C6F4F039A}" srcOrd="0" destOrd="0" presId="urn:microsoft.com/office/officeart/2005/8/layout/cycle1"/>
    <dgm:cxn modelId="{C33C03CE-E9C9-4440-A128-7A7BCCD35261}" type="presOf" srcId="{B9D3BD34-1B24-4BE2-B69C-0FB81ABAFC49}" destId="{23196024-FF81-4B5D-9D01-55BF3DB9B7B2}" srcOrd="0" destOrd="0" presId="urn:microsoft.com/office/officeart/2005/8/layout/cycle1"/>
    <dgm:cxn modelId="{A7F279F9-90E8-4684-B4B1-EC38EB9B8248}" type="presOf" srcId="{49A48978-E58B-45F4-96EE-61FFCB7718DC}" destId="{85319641-6FD3-4274-ACAB-D21F35232E16}" srcOrd="0" destOrd="0" presId="urn:microsoft.com/office/officeart/2005/8/layout/cycle1"/>
    <dgm:cxn modelId="{32075291-A3C9-4DF2-BF32-678B81AECD71}" type="presParOf" srcId="{A25F08BC-51E5-430A-B593-0A18378DCD3F}" destId="{708D7025-227A-45D9-A84F-69D8C5289CEF}" srcOrd="0" destOrd="0" presId="urn:microsoft.com/office/officeart/2005/8/layout/cycle1"/>
    <dgm:cxn modelId="{849FC164-8446-44A1-A853-F7736E5C1E22}" type="presParOf" srcId="{A25F08BC-51E5-430A-B593-0A18378DCD3F}" destId="{181E44B6-A535-4389-88DB-8073EA4D2596}" srcOrd="1" destOrd="0" presId="urn:microsoft.com/office/officeart/2005/8/layout/cycle1"/>
    <dgm:cxn modelId="{3D0AC2A9-5D9B-4E81-9735-D83BC4ACABD2}" type="presParOf" srcId="{A25F08BC-51E5-430A-B593-0A18378DCD3F}" destId="{39A8E8D2-E0CE-4AAB-BF28-21B0E4A2A02B}" srcOrd="2" destOrd="0" presId="urn:microsoft.com/office/officeart/2005/8/layout/cycle1"/>
    <dgm:cxn modelId="{B18F4C2B-6AB5-4291-855D-BCD9DF39F646}" type="presParOf" srcId="{A25F08BC-51E5-430A-B593-0A18378DCD3F}" destId="{A5B0EA98-1185-460B-A40C-F3F495AB960E}" srcOrd="3" destOrd="0" presId="urn:microsoft.com/office/officeart/2005/8/layout/cycle1"/>
    <dgm:cxn modelId="{9FD7B775-1FF1-453E-89CB-F15C45A7E648}" type="presParOf" srcId="{A25F08BC-51E5-430A-B593-0A18378DCD3F}" destId="{DAFDCA41-D6E6-437C-AED8-664C6F4F039A}" srcOrd="4" destOrd="0" presId="urn:microsoft.com/office/officeart/2005/8/layout/cycle1"/>
    <dgm:cxn modelId="{04754E32-FA17-404C-A4F4-158647E539B4}" type="presParOf" srcId="{A25F08BC-51E5-430A-B593-0A18378DCD3F}" destId="{1FD1F705-4B05-4444-A414-DAAE8CC5DE7A}" srcOrd="5" destOrd="0" presId="urn:microsoft.com/office/officeart/2005/8/layout/cycle1"/>
    <dgm:cxn modelId="{347E615D-3E5A-4104-9C6E-EDAFF71A3904}" type="presParOf" srcId="{A25F08BC-51E5-430A-B593-0A18378DCD3F}" destId="{26601E6E-B455-4633-B5E2-C057F4540BF9}" srcOrd="6" destOrd="0" presId="urn:microsoft.com/office/officeart/2005/8/layout/cycle1"/>
    <dgm:cxn modelId="{1DAD9170-D4DF-4733-991C-974136845378}" type="presParOf" srcId="{A25F08BC-51E5-430A-B593-0A18378DCD3F}" destId="{23196024-FF81-4B5D-9D01-55BF3DB9B7B2}" srcOrd="7" destOrd="0" presId="urn:microsoft.com/office/officeart/2005/8/layout/cycle1"/>
    <dgm:cxn modelId="{E976A812-4C70-43B7-8D74-305CC1644367}" type="presParOf" srcId="{A25F08BC-51E5-430A-B593-0A18378DCD3F}" destId="{85319641-6FD3-4274-ACAB-D21F35232E16}" srcOrd="8" destOrd="0" presId="urn:microsoft.com/office/officeart/2005/8/layout/cycle1"/>
    <dgm:cxn modelId="{A4A46372-FFE9-4B3C-A574-AFA21E882857}" type="presParOf" srcId="{A25F08BC-51E5-430A-B593-0A18378DCD3F}" destId="{9F4D7CCB-37DA-4EBE-A252-B291DA96DC6D}" srcOrd="9" destOrd="0" presId="urn:microsoft.com/office/officeart/2005/8/layout/cycle1"/>
    <dgm:cxn modelId="{8473980C-2E21-473D-92FA-A3ACD0E8A2C5}" type="presParOf" srcId="{A25F08BC-51E5-430A-B593-0A18378DCD3F}" destId="{DF40B87E-45B4-43A0-B5D9-49A1B97D8F58}" srcOrd="10" destOrd="0" presId="urn:microsoft.com/office/officeart/2005/8/layout/cycle1"/>
    <dgm:cxn modelId="{12D90271-3C46-4FC8-930F-D2EC9B790A60}" type="presParOf" srcId="{A25F08BC-51E5-430A-B593-0A18378DCD3F}" destId="{17E38AD6-0651-4934-951D-A1EEE0E209D0}" srcOrd="11" destOrd="0" presId="urn:microsoft.com/office/officeart/2005/8/layout/cycle1"/>
    <dgm:cxn modelId="{719FE5EB-3778-4F47-8407-CD19D4D53223}" type="presParOf" srcId="{A25F08BC-51E5-430A-B593-0A18378DCD3F}" destId="{C9C44FF0-42E2-430A-9DC9-CE14A398BADB}" srcOrd="12" destOrd="0" presId="urn:microsoft.com/office/officeart/2005/8/layout/cycle1"/>
    <dgm:cxn modelId="{9001EAE8-C06A-43A6-BD05-586946EDC906}" type="presParOf" srcId="{A25F08BC-51E5-430A-B593-0A18378DCD3F}" destId="{591B6DAC-7EB5-4562-B0CE-DB369F2676F9}" srcOrd="13" destOrd="0" presId="urn:microsoft.com/office/officeart/2005/8/layout/cycle1"/>
    <dgm:cxn modelId="{16CBC8D2-3B9D-433B-B757-D00B6731D85F}" type="presParOf" srcId="{A25F08BC-51E5-430A-B593-0A18378DCD3F}" destId="{A951F729-9D99-4EC9-BD4A-4D410241FA2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E44B6-A535-4389-88DB-8073EA4D2596}">
      <dsp:nvSpPr>
        <dsp:cNvPr id="0" name=""/>
        <dsp:cNvSpPr/>
      </dsp:nvSpPr>
      <dsp:spPr>
        <a:xfrm>
          <a:off x="3081930" y="26976"/>
          <a:ext cx="953727" cy="95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>
                  <a:lumMod val="50000"/>
                </a:schemeClr>
              </a:solidFill>
            </a:rPr>
            <a:t>Start</a:t>
          </a:r>
          <a:r>
            <a:rPr lang="en-US" sz="1200" kern="1200" dirty="0">
              <a:solidFill>
                <a:schemeClr val="tx1">
                  <a:lumMod val="50000"/>
                </a:schemeClr>
              </a:solidFill>
            </a:rPr>
            <a:t> with a guess of labels</a:t>
          </a:r>
        </a:p>
      </dsp:txBody>
      <dsp:txXfrm>
        <a:off x="3081930" y="26976"/>
        <a:ext cx="953727" cy="953727"/>
      </dsp:txXfrm>
    </dsp:sp>
    <dsp:sp modelId="{39A8E8D2-E0CE-4AAB-BF28-21B0E4A2A02B}">
      <dsp:nvSpPr>
        <dsp:cNvPr id="0" name=""/>
        <dsp:cNvSpPr/>
      </dsp:nvSpPr>
      <dsp:spPr>
        <a:xfrm>
          <a:off x="835706" y="-940"/>
          <a:ext cx="3579213" cy="3579213"/>
        </a:xfrm>
        <a:prstGeom prst="circularArrow">
          <a:avLst>
            <a:gd name="adj1" fmla="val 5196"/>
            <a:gd name="adj2" fmla="val 335612"/>
            <a:gd name="adj3" fmla="val 21294469"/>
            <a:gd name="adj4" fmla="val 19765164"/>
            <a:gd name="adj5" fmla="val 606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DCA41-D6E6-437C-AED8-664C6F4F039A}">
      <dsp:nvSpPr>
        <dsp:cNvPr id="0" name=""/>
        <dsp:cNvSpPr/>
      </dsp:nvSpPr>
      <dsp:spPr>
        <a:xfrm>
          <a:off x="3658852" y="1802562"/>
          <a:ext cx="953727" cy="95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</a:rPr>
            <a:t>Build a test for these labels</a:t>
          </a:r>
        </a:p>
      </dsp:txBody>
      <dsp:txXfrm>
        <a:off x="3658852" y="1802562"/>
        <a:ext cx="953727" cy="953727"/>
      </dsp:txXfrm>
    </dsp:sp>
    <dsp:sp modelId="{1FD1F705-4B05-4444-A414-DAAE8CC5DE7A}">
      <dsp:nvSpPr>
        <dsp:cNvPr id="0" name=""/>
        <dsp:cNvSpPr/>
      </dsp:nvSpPr>
      <dsp:spPr>
        <a:xfrm>
          <a:off x="835706" y="-940"/>
          <a:ext cx="3579213" cy="3579213"/>
        </a:xfrm>
        <a:prstGeom prst="circularArrow">
          <a:avLst>
            <a:gd name="adj1" fmla="val 5196"/>
            <a:gd name="adj2" fmla="val 335612"/>
            <a:gd name="adj3" fmla="val 4015970"/>
            <a:gd name="adj4" fmla="val 2252265"/>
            <a:gd name="adj5" fmla="val 606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6024-FF81-4B5D-9D01-55BF3DB9B7B2}">
      <dsp:nvSpPr>
        <dsp:cNvPr id="0" name=""/>
        <dsp:cNvSpPr/>
      </dsp:nvSpPr>
      <dsp:spPr>
        <a:xfrm>
          <a:off x="2148449" y="2899934"/>
          <a:ext cx="953727" cy="95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</a:rPr>
            <a:t>Classify samples and use the classifications as new training labels</a:t>
          </a:r>
        </a:p>
      </dsp:txBody>
      <dsp:txXfrm>
        <a:off x="2148449" y="2899934"/>
        <a:ext cx="953727" cy="953727"/>
      </dsp:txXfrm>
    </dsp:sp>
    <dsp:sp modelId="{85319641-6FD3-4274-ACAB-D21F35232E16}">
      <dsp:nvSpPr>
        <dsp:cNvPr id="0" name=""/>
        <dsp:cNvSpPr/>
      </dsp:nvSpPr>
      <dsp:spPr>
        <a:xfrm>
          <a:off x="835706" y="-940"/>
          <a:ext cx="3579213" cy="3579213"/>
        </a:xfrm>
        <a:prstGeom prst="circularArrow">
          <a:avLst>
            <a:gd name="adj1" fmla="val 5196"/>
            <a:gd name="adj2" fmla="val 335612"/>
            <a:gd name="adj3" fmla="val 8212123"/>
            <a:gd name="adj4" fmla="val 6448419"/>
            <a:gd name="adj5" fmla="val 606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0B87E-45B4-43A0-B5D9-49A1B97D8F58}">
      <dsp:nvSpPr>
        <dsp:cNvPr id="0" name=""/>
        <dsp:cNvSpPr/>
      </dsp:nvSpPr>
      <dsp:spPr>
        <a:xfrm>
          <a:off x="638046" y="1802562"/>
          <a:ext cx="953727" cy="95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</a:rPr>
            <a:t>Build a new test for these new labels</a:t>
          </a:r>
        </a:p>
      </dsp:txBody>
      <dsp:txXfrm>
        <a:off x="638046" y="1802562"/>
        <a:ext cx="953727" cy="953727"/>
      </dsp:txXfrm>
    </dsp:sp>
    <dsp:sp modelId="{17E38AD6-0651-4934-951D-A1EEE0E209D0}">
      <dsp:nvSpPr>
        <dsp:cNvPr id="0" name=""/>
        <dsp:cNvSpPr/>
      </dsp:nvSpPr>
      <dsp:spPr>
        <a:xfrm>
          <a:off x="835706" y="-940"/>
          <a:ext cx="3579213" cy="3579213"/>
        </a:xfrm>
        <a:prstGeom prst="circularArrow">
          <a:avLst>
            <a:gd name="adj1" fmla="val 5196"/>
            <a:gd name="adj2" fmla="val 335612"/>
            <a:gd name="adj3" fmla="val 12299224"/>
            <a:gd name="adj4" fmla="val 10769919"/>
            <a:gd name="adj5" fmla="val 606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B6DAC-7EB5-4562-B0CE-DB369F2676F9}">
      <dsp:nvSpPr>
        <dsp:cNvPr id="0" name=""/>
        <dsp:cNvSpPr/>
      </dsp:nvSpPr>
      <dsp:spPr>
        <a:xfrm>
          <a:off x="1214969" y="26976"/>
          <a:ext cx="953727" cy="95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>
                  <a:lumMod val="50000"/>
                </a:schemeClr>
              </a:solidFill>
            </a:rPr>
            <a:t>Iterate to convergence</a:t>
          </a:r>
        </a:p>
      </dsp:txBody>
      <dsp:txXfrm>
        <a:off x="1214969" y="26976"/>
        <a:ext cx="953727" cy="953727"/>
      </dsp:txXfrm>
    </dsp:sp>
    <dsp:sp modelId="{A951F729-9D99-4EC9-BD4A-4D410241FA2B}">
      <dsp:nvSpPr>
        <dsp:cNvPr id="0" name=""/>
        <dsp:cNvSpPr/>
      </dsp:nvSpPr>
      <dsp:spPr>
        <a:xfrm>
          <a:off x="835706" y="-940"/>
          <a:ext cx="3579213" cy="3579213"/>
        </a:xfrm>
        <a:prstGeom prst="circularArrow">
          <a:avLst>
            <a:gd name="adj1" fmla="val 5196"/>
            <a:gd name="adj2" fmla="val 335612"/>
            <a:gd name="adj3" fmla="val 16866954"/>
            <a:gd name="adj4" fmla="val 15197434"/>
            <a:gd name="adj5" fmla="val 606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9930-1E98-4D77-B77E-70271C97D25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3940-6DDF-47FA-9508-B158C744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2019%20Biodesix%20Commercial%20Powerpoint%20Deck/Biodesix_lockup_r_cmyk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Active%20Jobs/Freelance/Biodesix/2019%20Biodesix%20Powerpoint%20Template%20RVSD/Young%20Lady%20White%20Space.pn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home/Desktop/2019%20Biodesix%20Commercial%20Powerpoint%20Deck/Biodesix_lockup_r_cmyk.png" TargetMode="Externa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Active%20Jobs/Freelance/Biodesix/2019%20Biodesix%20Powerpoint%20Template%20RVSD/Young%20Lady%20White%20Space.pn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Active%20Jobs/Freelance/Biodesix/2019%20Biodesix%20Powerpoint%20Template%20RVSD/Young%20Lady%20White%20Space.png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Active%20Jobs/Freelance/Biodesix/2019%20Biodesix%20Powerpoint%20Template%20RVSD/Young%20Lady%20White%20Space.png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2019%20Biodesix%20Commercial%20Powerpoint%20Deck/Biodesix_lockup_r_cmyk.pn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2019%20Biodesix%20Commercial%20Powerpoint%20Deck/Biodesix_lockup_r_cmyk.pn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home/Desktop/2019%20Biodesix%20Commercial%20Powerpoint%20Deck/Biodesix_lockup_r_cmyk.pn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9B42D7-0EAD-4EE4-8FA3-F53693E4B9FB}"/>
              </a:ext>
            </a:extLst>
          </p:cNvPr>
          <p:cNvSpPr/>
          <p:nvPr userDrawn="1"/>
        </p:nvSpPr>
        <p:spPr>
          <a:xfrm>
            <a:off x="-1" y="2491980"/>
            <a:ext cx="4715069" cy="9420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BEAEB6-6FD2-48B7-9537-B63A0344E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650" y="6071209"/>
            <a:ext cx="1768331" cy="384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00.00.0000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026106-2B7D-4BB5-BDA5-59D9A3074B7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777" y="5984810"/>
            <a:ext cx="2628573" cy="470484"/>
          </a:xfrm>
          <a:prstGeom prst="rect">
            <a:avLst/>
          </a:prstGeom>
        </p:spPr>
      </p:pic>
      <p:sp>
        <p:nvSpPr>
          <p:cNvPr id="8" name="Title 16">
            <a:extLst>
              <a:ext uri="{FF2B5EF4-FFF2-40B4-BE49-F238E27FC236}">
                <a16:creationId xmlns:a16="http://schemas.microsoft.com/office/drawing/2014/main" id="{6493A85C-9E4A-4B3B-BECB-991E62C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650" y="2685162"/>
            <a:ext cx="6838553" cy="92709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2A959C1-3C20-499B-9595-0D719ED166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650" y="3361454"/>
            <a:ext cx="6838553" cy="5015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/>
              <a:t>CLICK TO EDIT MASTER SUBTITLE TITLE</a:t>
            </a:r>
          </a:p>
        </p:txBody>
      </p:sp>
    </p:spTree>
    <p:extLst>
      <p:ext uri="{BB962C8B-B14F-4D97-AF65-F5344CB8AC3E}">
        <p14:creationId xmlns:p14="http://schemas.microsoft.com/office/powerpoint/2010/main" val="294820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9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725796-33B5-483F-B36E-39F42691B78F}"/>
              </a:ext>
            </a:extLst>
          </p:cNvPr>
          <p:cNvSpPr/>
          <p:nvPr userDrawn="1"/>
        </p:nvSpPr>
        <p:spPr>
          <a:xfrm>
            <a:off x="382385" y="1305098"/>
            <a:ext cx="11809615" cy="4763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EA88CA-6EC9-420E-916F-25DC74F79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CCE30FE-A04C-40AE-82A8-B949A7806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67449F0-F7B5-42C1-8392-A0FEEE680B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412305"/>
            <a:ext cx="10985752" cy="453333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F33675F9-5803-4FEC-803D-DF1E1B3CB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402349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645CF-636F-4112-86C5-0E1F06283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25BDC97C-DF58-43AB-A6D7-843DD2602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175A57-390F-4F01-88BC-BAF056C28F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412305"/>
            <a:ext cx="10985752" cy="453333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3C2500CA-B2BD-4927-87A1-ED2739A0EC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236502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9EF392-727D-4A0E-82AC-64234FA38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79FA3C4-F4F0-4668-9021-D96B42061D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200763"/>
            <a:ext cx="10985752" cy="4744881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0182E5E8-80EA-4FA3-AD77-BB7C58D8C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90704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286EF1-3A8F-400F-B851-D22F525F5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09C9DC8-7974-485C-AAC1-416A478FC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50CFF2-43F0-40B3-8AC7-28819D1FB1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920240"/>
            <a:ext cx="5433198" cy="4025404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8BADD71-B869-401D-A6C7-C254DDC92C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7E32D60-A452-45D0-8E40-B0A6D35EA6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5" y="1378304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2375D76-56CE-4840-B919-E0B41E239E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567" y="1920240"/>
            <a:ext cx="5433199" cy="4025404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A04ED6-A0AE-47B4-B071-E6999F5618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567" y="1378304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</p:spTree>
    <p:extLst>
      <p:ext uri="{BB962C8B-B14F-4D97-AF65-F5344CB8AC3E}">
        <p14:creationId xmlns:p14="http://schemas.microsoft.com/office/powerpoint/2010/main" val="24738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E2967D-67FF-4E2D-A9CD-3B822F0C6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D193C6B-FE62-4B54-8113-B1BBF70981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620982"/>
            <a:ext cx="5433198" cy="4324662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5A746B9-77D8-4030-834A-8CB754B698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5" y="1073525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C3044A0-2E16-49FB-AB8A-0C4DC9B144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567" y="1620982"/>
            <a:ext cx="5433199" cy="4324662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0D3D9E6-8BE2-4FFA-A234-69A7E6BDA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567" y="1073525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ECD416-8819-4E08-A2D2-1A384145E2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339131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219727-5EFB-4885-8C66-0831D539C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D52B52F-1E78-4E89-852F-349701A60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AC93679-2990-4604-B845-D3BC0A430D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321724"/>
            <a:ext cx="5433198" cy="462392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DE79E08-965C-48DE-BF23-581237DBC3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A242DC5-8323-4B91-AEEF-AC78252FC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567" y="1321724"/>
            <a:ext cx="5433199" cy="462392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226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12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725796-33B5-483F-B36E-39F42691B78F}"/>
              </a:ext>
            </a:extLst>
          </p:cNvPr>
          <p:cNvSpPr/>
          <p:nvPr userDrawn="1"/>
        </p:nvSpPr>
        <p:spPr>
          <a:xfrm>
            <a:off x="382385" y="1305098"/>
            <a:ext cx="11809615" cy="4763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EA88CA-6EC9-420E-916F-25DC74F79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CCE30FE-A04C-40AE-82A8-B949A7806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67449F0-F7B5-42C1-8392-A0FEEE680B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412305"/>
            <a:ext cx="10985752" cy="453333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F33675F9-5803-4FEC-803D-DF1E1B3CB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207165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>
            <a:extLst>
              <a:ext uri="{FF2B5EF4-FFF2-40B4-BE49-F238E27FC236}">
                <a16:creationId xmlns:a16="http://schemas.microsoft.com/office/drawing/2014/main" id="{4666AC7A-8B02-4468-955A-34961B7C3A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D856B-DC84-4212-B97D-EE8445B397C9}"/>
              </a:ext>
            </a:extLst>
          </p:cNvPr>
          <p:cNvSpPr/>
          <p:nvPr userDrawn="1"/>
        </p:nvSpPr>
        <p:spPr>
          <a:xfrm>
            <a:off x="0" y="2795958"/>
            <a:ext cx="5059180" cy="10399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3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5B3F3-AC82-4226-86F5-2B10D8F8B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716" y="0"/>
            <a:ext cx="11898284" cy="6858000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49B6DBA-4836-4983-96A6-F761AEDFC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254" y="357728"/>
            <a:ext cx="2611560" cy="847731"/>
          </a:xfrm>
          <a:prstGeom prst="rect">
            <a:avLst/>
          </a:prstGeom>
        </p:spPr>
      </p:pic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F15FEACB-CD9E-4D36-A9F5-2AA18DB5F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91132" y="6011348"/>
            <a:ext cx="1768331" cy="38408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00.00.0000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2B31E-9C2A-4DB4-B45C-FB8DF6796B2F}"/>
              </a:ext>
            </a:extLst>
          </p:cNvPr>
          <p:cNvSpPr/>
          <p:nvPr userDrawn="1"/>
        </p:nvSpPr>
        <p:spPr>
          <a:xfrm>
            <a:off x="11240656" y="743100"/>
            <a:ext cx="951344" cy="7698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6">
            <a:extLst>
              <a:ext uri="{FF2B5EF4-FFF2-40B4-BE49-F238E27FC236}">
                <a16:creationId xmlns:a16="http://schemas.microsoft.com/office/drawing/2014/main" id="{5C72F102-C00F-4EE6-834D-9032D850F6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843" y="2648217"/>
            <a:ext cx="6162475" cy="92709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E2FDC92-FBD7-47A5-832D-10921A449C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4843" y="3324509"/>
            <a:ext cx="6162475" cy="50159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67354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A267FF-B537-4954-8691-43FE9A70EA4C}"/>
              </a:ext>
            </a:extLst>
          </p:cNvPr>
          <p:cNvSpPr/>
          <p:nvPr userDrawn="1"/>
        </p:nvSpPr>
        <p:spPr>
          <a:xfrm>
            <a:off x="382385" y="1459004"/>
            <a:ext cx="11809615" cy="3939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5BF24920-3899-4BAA-9D2C-386DE450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C99B6-682B-40B5-9DDD-F4FB09F74E3D}"/>
              </a:ext>
            </a:extLst>
          </p:cNvPr>
          <p:cNvSpPr/>
          <p:nvPr userDrawn="1"/>
        </p:nvSpPr>
        <p:spPr>
          <a:xfrm>
            <a:off x="0" y="2795958"/>
            <a:ext cx="5059180" cy="10399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61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502DA3-D083-4271-BB1C-7BE8EB917F76}"/>
              </a:ext>
            </a:extLst>
          </p:cNvPr>
          <p:cNvSpPr/>
          <p:nvPr userDrawn="1"/>
        </p:nvSpPr>
        <p:spPr>
          <a:xfrm>
            <a:off x="382385" y="1459004"/>
            <a:ext cx="11809615" cy="3939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8090B-D2D2-419E-9275-E8B5715E3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494" y="870663"/>
            <a:ext cx="5137217" cy="5116669"/>
          </a:xfrm>
          <a:prstGeom prst="rect">
            <a:avLst/>
          </a:prstGeom>
        </p:spPr>
      </p:pic>
      <p:sp>
        <p:nvSpPr>
          <p:cNvPr id="7" name="Title 16">
            <a:extLst>
              <a:ext uri="{FF2B5EF4-FFF2-40B4-BE49-F238E27FC236}">
                <a16:creationId xmlns:a16="http://schemas.microsoft.com/office/drawing/2014/main" id="{9D667B54-AC26-436B-990E-5462C3221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E021A-F0A5-436E-9A45-F072CFAFF5B1}"/>
              </a:ext>
            </a:extLst>
          </p:cNvPr>
          <p:cNvSpPr/>
          <p:nvPr userDrawn="1"/>
        </p:nvSpPr>
        <p:spPr>
          <a:xfrm>
            <a:off x="0" y="2795958"/>
            <a:ext cx="5059180" cy="10399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2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>
            <a:extLst>
              <a:ext uri="{FF2B5EF4-FFF2-40B4-BE49-F238E27FC236}">
                <a16:creationId xmlns:a16="http://schemas.microsoft.com/office/drawing/2014/main" id="{4666AC7A-8B02-4468-955A-34961B7C3A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D856B-DC84-4212-B97D-EE8445B397C9}"/>
              </a:ext>
            </a:extLst>
          </p:cNvPr>
          <p:cNvSpPr/>
          <p:nvPr userDrawn="1"/>
        </p:nvSpPr>
        <p:spPr>
          <a:xfrm>
            <a:off x="0" y="2795958"/>
            <a:ext cx="5059180" cy="10399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23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A267FF-B537-4954-8691-43FE9A70EA4C}"/>
              </a:ext>
            </a:extLst>
          </p:cNvPr>
          <p:cNvSpPr/>
          <p:nvPr userDrawn="1"/>
        </p:nvSpPr>
        <p:spPr>
          <a:xfrm>
            <a:off x="382385" y="1459004"/>
            <a:ext cx="11809615" cy="3939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5BF24920-3899-4BAA-9D2C-386DE450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C99B6-682B-40B5-9DDD-F4FB09F74E3D}"/>
              </a:ext>
            </a:extLst>
          </p:cNvPr>
          <p:cNvSpPr/>
          <p:nvPr userDrawn="1"/>
        </p:nvSpPr>
        <p:spPr>
          <a:xfrm>
            <a:off x="0" y="2795958"/>
            <a:ext cx="5059180" cy="10399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93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502DA3-D083-4271-BB1C-7BE8EB917F76}"/>
              </a:ext>
            </a:extLst>
          </p:cNvPr>
          <p:cNvSpPr/>
          <p:nvPr userDrawn="1"/>
        </p:nvSpPr>
        <p:spPr>
          <a:xfrm>
            <a:off x="382385" y="1459004"/>
            <a:ext cx="11809615" cy="3939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8090B-D2D2-419E-9275-E8B5715E3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494" y="870663"/>
            <a:ext cx="5137217" cy="5116669"/>
          </a:xfrm>
          <a:prstGeom prst="rect">
            <a:avLst/>
          </a:prstGeom>
        </p:spPr>
      </p:pic>
      <p:sp>
        <p:nvSpPr>
          <p:cNvPr id="7" name="Title 16">
            <a:extLst>
              <a:ext uri="{FF2B5EF4-FFF2-40B4-BE49-F238E27FC236}">
                <a16:creationId xmlns:a16="http://schemas.microsoft.com/office/drawing/2014/main" id="{9D667B54-AC26-436B-990E-5462C3221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E021A-F0A5-436E-9A45-F072CFAFF5B1}"/>
              </a:ext>
            </a:extLst>
          </p:cNvPr>
          <p:cNvSpPr/>
          <p:nvPr userDrawn="1"/>
        </p:nvSpPr>
        <p:spPr>
          <a:xfrm>
            <a:off x="0" y="2795958"/>
            <a:ext cx="5059180" cy="10399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2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ECF7B-45C1-466A-A485-9166CBB32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35EDE7-CDFA-4DE2-A1E0-89123B7B6BB2}"/>
              </a:ext>
            </a:extLst>
          </p:cNvPr>
          <p:cNvSpPr/>
          <p:nvPr userDrawn="1"/>
        </p:nvSpPr>
        <p:spPr>
          <a:xfrm>
            <a:off x="0" y="2675745"/>
            <a:ext cx="5059180" cy="7315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605C111-9BD3-4A5C-8006-9D54C9DC2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08672-A306-4E19-ADD0-599413612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433" y="6381581"/>
            <a:ext cx="1600675" cy="2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02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BD345-6594-4C0C-BF9F-B0A6E76AD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299" cy="68680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48A071-D473-4076-8F67-C30859048C6B}"/>
              </a:ext>
            </a:extLst>
          </p:cNvPr>
          <p:cNvSpPr/>
          <p:nvPr userDrawn="1"/>
        </p:nvSpPr>
        <p:spPr>
          <a:xfrm>
            <a:off x="0" y="2675745"/>
            <a:ext cx="5059180" cy="7315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0A075F9D-8405-4D6E-B5C3-56F1E6106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351780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A866B4-C196-4A80-86F3-4DFA7DFAD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"/>
            <a:ext cx="12192000" cy="67339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48A071-D473-4076-8F67-C30859048C6B}"/>
              </a:ext>
            </a:extLst>
          </p:cNvPr>
          <p:cNvSpPr/>
          <p:nvPr userDrawn="1"/>
        </p:nvSpPr>
        <p:spPr>
          <a:xfrm>
            <a:off x="0" y="2675745"/>
            <a:ext cx="5059180" cy="7315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65C016AA-A909-4376-AF24-96F112C3F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3941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ECF7B-45C1-466A-A485-9166CBB32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35EDE7-CDFA-4DE2-A1E0-89123B7B6BB2}"/>
              </a:ext>
            </a:extLst>
          </p:cNvPr>
          <p:cNvSpPr/>
          <p:nvPr userDrawn="1"/>
        </p:nvSpPr>
        <p:spPr>
          <a:xfrm>
            <a:off x="0" y="2675745"/>
            <a:ext cx="5059180" cy="7315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605C111-9BD3-4A5C-8006-9D54C9DC2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08672-A306-4E19-ADD0-5994136126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433" y="6381581"/>
            <a:ext cx="1600675" cy="2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9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EBD345-6594-4C0C-BF9F-B0A6E76AD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9299" cy="68680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48A071-D473-4076-8F67-C30859048C6B}"/>
              </a:ext>
            </a:extLst>
          </p:cNvPr>
          <p:cNvSpPr/>
          <p:nvPr userDrawn="1"/>
        </p:nvSpPr>
        <p:spPr>
          <a:xfrm>
            <a:off x="0" y="2675745"/>
            <a:ext cx="5059180" cy="7315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0A075F9D-8405-4D6E-B5C3-56F1E6106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5894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9B42D7-0EAD-4EE4-8FA3-F53693E4B9FB}"/>
              </a:ext>
            </a:extLst>
          </p:cNvPr>
          <p:cNvSpPr/>
          <p:nvPr userDrawn="1"/>
        </p:nvSpPr>
        <p:spPr>
          <a:xfrm>
            <a:off x="-1" y="2491980"/>
            <a:ext cx="4715069" cy="9420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B0FDEC-EEB7-4612-9276-7BC1868EF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06" t="14902" r="4574" b="14622"/>
          <a:stretch/>
        </p:blipFill>
        <p:spPr>
          <a:xfrm>
            <a:off x="7116423" y="2024743"/>
            <a:ext cx="5255879" cy="4833257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CA12EA19-B952-42D4-86AD-6941BA146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650" y="2685162"/>
            <a:ext cx="6838553" cy="92709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5754B57-6EC8-40A5-A4CA-39CB978FC9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650" y="3361454"/>
            <a:ext cx="6838553" cy="5015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/>
              <a:t>CLICK TO EDIT MASTER SUBTITLE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BEAEB6-6FD2-48B7-9537-B63A0344E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650" y="5979769"/>
            <a:ext cx="1768331" cy="384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00.00.0000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026106-2B7D-4BB5-BDA5-59D9A3074B7B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416" y="398162"/>
            <a:ext cx="2628573" cy="4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90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A866B4-C196-4A80-86F3-4DFA7DFAD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"/>
            <a:ext cx="12192000" cy="67339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48A071-D473-4076-8F67-C30859048C6B}"/>
              </a:ext>
            </a:extLst>
          </p:cNvPr>
          <p:cNvSpPr/>
          <p:nvPr userDrawn="1"/>
        </p:nvSpPr>
        <p:spPr>
          <a:xfrm>
            <a:off x="0" y="2675745"/>
            <a:ext cx="5059180" cy="7315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65C016AA-A909-4376-AF24-96F112C3F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37" y="3062024"/>
            <a:ext cx="6284368" cy="733951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9706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FA1DC-FD28-42F8-84D7-32811DAD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716" y="0"/>
            <a:ext cx="1189828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5D8312-2BEB-4BDB-8454-A45FCBEDE1BE}"/>
              </a:ext>
            </a:extLst>
          </p:cNvPr>
          <p:cNvSpPr txBox="1"/>
          <p:nvPr userDrawn="1"/>
        </p:nvSpPr>
        <p:spPr>
          <a:xfrm>
            <a:off x="6872492" y="2828835"/>
            <a:ext cx="552108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We take lung cancer personally.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16DA88-6E4D-4DF4-B310-487788921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254" y="357728"/>
            <a:ext cx="2611560" cy="847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C468BE-8FF2-4160-B3D5-FEAE459F0EE6}"/>
              </a:ext>
            </a:extLst>
          </p:cNvPr>
          <p:cNvSpPr/>
          <p:nvPr userDrawn="1"/>
        </p:nvSpPr>
        <p:spPr>
          <a:xfrm>
            <a:off x="11240656" y="743100"/>
            <a:ext cx="951344" cy="7698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3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4764F2-3B32-4427-82B5-0A06DE0EE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608" y="0"/>
            <a:ext cx="9906392" cy="68580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7ED7066-F6FE-4BF5-8175-B81B8685B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254" y="357728"/>
            <a:ext cx="2611560" cy="8477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2C285D-4B3B-4C5D-9115-414137B0F7EB}"/>
              </a:ext>
            </a:extLst>
          </p:cNvPr>
          <p:cNvSpPr/>
          <p:nvPr userDrawn="1"/>
        </p:nvSpPr>
        <p:spPr>
          <a:xfrm>
            <a:off x="11240656" y="743100"/>
            <a:ext cx="951344" cy="7698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910AB-75EF-4824-BF69-0209C01C1F0C}"/>
              </a:ext>
            </a:extLst>
          </p:cNvPr>
          <p:cNvSpPr txBox="1"/>
          <p:nvPr userDrawn="1"/>
        </p:nvSpPr>
        <p:spPr>
          <a:xfrm>
            <a:off x="-1" y="3167390"/>
            <a:ext cx="22856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C810237-C6C0-43AD-A3B7-9C64B069E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468" y="5893350"/>
            <a:ext cx="2008669" cy="523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Contact us at xxx@biodesix.com</a:t>
            </a:r>
          </a:p>
        </p:txBody>
      </p:sp>
    </p:spTree>
    <p:extLst>
      <p:ext uri="{BB962C8B-B14F-4D97-AF65-F5344CB8AC3E}">
        <p14:creationId xmlns:p14="http://schemas.microsoft.com/office/powerpoint/2010/main" val="238790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2AAAEB-925B-45A5-AA51-863EF3F0B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608" y="0"/>
            <a:ext cx="9906392" cy="6858000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12826C-DD84-4679-BB39-2A2A15188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254" y="357728"/>
            <a:ext cx="2611560" cy="8477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93A6A-F4A1-40AC-8AE3-281FA8257850}"/>
              </a:ext>
            </a:extLst>
          </p:cNvPr>
          <p:cNvSpPr/>
          <p:nvPr userDrawn="1"/>
        </p:nvSpPr>
        <p:spPr>
          <a:xfrm>
            <a:off x="11240656" y="743100"/>
            <a:ext cx="951344" cy="7698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EE97E-30D8-4BE5-AB38-DC690BCD286E}"/>
              </a:ext>
            </a:extLst>
          </p:cNvPr>
          <p:cNvSpPr txBox="1"/>
          <p:nvPr userDrawn="1"/>
        </p:nvSpPr>
        <p:spPr>
          <a:xfrm>
            <a:off x="-1" y="3167390"/>
            <a:ext cx="22856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FCA33DE-4C07-4C2A-890F-40E15EB19A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468" y="5893350"/>
            <a:ext cx="2008669" cy="523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Contact us at xxx@biodesix.com</a:t>
            </a:r>
          </a:p>
        </p:txBody>
      </p:sp>
    </p:spTree>
    <p:extLst>
      <p:ext uri="{BB962C8B-B14F-4D97-AF65-F5344CB8AC3E}">
        <p14:creationId xmlns:p14="http://schemas.microsoft.com/office/powerpoint/2010/main" val="3671286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56EA30-ED8B-4C9D-8AD8-F742F8BDF8BF}"/>
              </a:ext>
            </a:extLst>
          </p:cNvPr>
          <p:cNvSpPr/>
          <p:nvPr userDrawn="1"/>
        </p:nvSpPr>
        <p:spPr>
          <a:xfrm>
            <a:off x="0" y="3244995"/>
            <a:ext cx="1781175" cy="10780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C6AB15-3CF0-41B7-88F5-5A64B256946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543" y="2973988"/>
            <a:ext cx="3502909" cy="626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94FED9-C6E6-4114-8BAB-423C7D8CA19E}"/>
              </a:ext>
            </a:extLst>
          </p:cNvPr>
          <p:cNvSpPr txBox="1"/>
          <p:nvPr userDrawn="1"/>
        </p:nvSpPr>
        <p:spPr>
          <a:xfrm>
            <a:off x="3869597" y="4093577"/>
            <a:ext cx="49876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800" dirty="0"/>
              <a:t>We take lung cancer personally.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86CD4-BC3D-48D1-965E-18BCA8E226BE}"/>
              </a:ext>
            </a:extLst>
          </p:cNvPr>
          <p:cNvSpPr/>
          <p:nvPr userDrawn="1"/>
        </p:nvSpPr>
        <p:spPr>
          <a:xfrm>
            <a:off x="10410820" y="3244995"/>
            <a:ext cx="1781175" cy="10780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4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C6AB15-3CF0-41B7-88F5-5A64B256946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543" y="2973988"/>
            <a:ext cx="3502909" cy="626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81C4D-2876-4851-B614-FCB5CE2178CB}"/>
              </a:ext>
            </a:extLst>
          </p:cNvPr>
          <p:cNvSpPr txBox="1"/>
          <p:nvPr userDrawn="1"/>
        </p:nvSpPr>
        <p:spPr>
          <a:xfrm>
            <a:off x="3817838" y="4128083"/>
            <a:ext cx="49876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800" dirty="0"/>
              <a:t>Thank you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2C7421-2FAC-4705-B03E-2F849F3DAB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7771" y="5971734"/>
            <a:ext cx="6156450" cy="523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Contact us at xxx@biodesix.com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10ADF-0974-4F1B-A3A0-B6026F04C088}"/>
              </a:ext>
            </a:extLst>
          </p:cNvPr>
          <p:cNvSpPr/>
          <p:nvPr userDrawn="1"/>
        </p:nvSpPr>
        <p:spPr>
          <a:xfrm>
            <a:off x="0" y="3244995"/>
            <a:ext cx="1781175" cy="10780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82D0BA-0EF4-40C8-82F6-05AC09C23C07}"/>
              </a:ext>
            </a:extLst>
          </p:cNvPr>
          <p:cNvSpPr/>
          <p:nvPr userDrawn="1"/>
        </p:nvSpPr>
        <p:spPr>
          <a:xfrm>
            <a:off x="10410820" y="3244995"/>
            <a:ext cx="1781175" cy="10780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C6AB15-3CF0-41B7-88F5-5A64B256946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543" y="2973988"/>
            <a:ext cx="3502909" cy="626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81C4D-2876-4851-B614-FCB5CE2178CB}"/>
              </a:ext>
            </a:extLst>
          </p:cNvPr>
          <p:cNvSpPr txBox="1"/>
          <p:nvPr userDrawn="1"/>
        </p:nvSpPr>
        <p:spPr>
          <a:xfrm>
            <a:off x="3766078" y="4153962"/>
            <a:ext cx="49876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800" dirty="0"/>
              <a:t>Questions?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D9E50-40DB-4E00-9D4B-A5265504B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7771" y="5971734"/>
            <a:ext cx="6156450" cy="523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Contact us at xxx@biodesix.com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2A5438-6292-4E8E-8D6E-502D6EFA3827}"/>
              </a:ext>
            </a:extLst>
          </p:cNvPr>
          <p:cNvSpPr/>
          <p:nvPr userDrawn="1"/>
        </p:nvSpPr>
        <p:spPr>
          <a:xfrm>
            <a:off x="0" y="3244995"/>
            <a:ext cx="1781175" cy="10780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82E4E-CC78-4099-8E05-F77581FD3066}"/>
              </a:ext>
            </a:extLst>
          </p:cNvPr>
          <p:cNvSpPr/>
          <p:nvPr userDrawn="1"/>
        </p:nvSpPr>
        <p:spPr>
          <a:xfrm>
            <a:off x="10410820" y="3244995"/>
            <a:ext cx="1781175" cy="107805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97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652860-DE24-4599-A9FF-4895D420B2A7}"/>
              </a:ext>
            </a:extLst>
          </p:cNvPr>
          <p:cNvSpPr txBox="1"/>
          <p:nvPr userDrawn="1"/>
        </p:nvSpPr>
        <p:spPr>
          <a:xfrm>
            <a:off x="731519" y="906087"/>
            <a:ext cx="3387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We Take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Lung Cancer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Personally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B426D-6A86-4300-B00F-D83E4FA06962}"/>
              </a:ext>
            </a:extLst>
          </p:cNvPr>
          <p:cNvSpPr/>
          <p:nvPr userDrawn="1"/>
        </p:nvSpPr>
        <p:spPr>
          <a:xfrm>
            <a:off x="814647" y="3334798"/>
            <a:ext cx="606829" cy="9420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0E9192D-0598-486E-91E2-3700E46D9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9" y="5694499"/>
            <a:ext cx="2611560" cy="847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B272D-8481-49A1-953C-4C64C3F87880}"/>
              </a:ext>
            </a:extLst>
          </p:cNvPr>
          <p:cNvSpPr txBox="1"/>
          <p:nvPr userDrawn="1"/>
        </p:nvSpPr>
        <p:spPr>
          <a:xfrm>
            <a:off x="731519" y="3643590"/>
            <a:ext cx="421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Working alongside physicians, we solve complex diagnostic challenges from early diagnosis of lung nodules through late stage cancer.</a:t>
            </a:r>
          </a:p>
        </p:txBody>
      </p:sp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AFBA22F0-C6D3-4E6D-BE7D-26C71956C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445" y="-46322"/>
            <a:ext cx="6128502" cy="67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9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70B72-9B17-4E3E-B4DD-E7F137D961C6}"/>
              </a:ext>
            </a:extLst>
          </p:cNvPr>
          <p:cNvSpPr txBox="1"/>
          <p:nvPr userDrawn="1"/>
        </p:nvSpPr>
        <p:spPr>
          <a:xfrm>
            <a:off x="731519" y="906087"/>
            <a:ext cx="3387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We Take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Lung Cancer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Personally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5FB8D-C551-4AD7-8791-9D1328E50968}"/>
              </a:ext>
            </a:extLst>
          </p:cNvPr>
          <p:cNvSpPr/>
          <p:nvPr userDrawn="1"/>
        </p:nvSpPr>
        <p:spPr>
          <a:xfrm>
            <a:off x="814647" y="3334798"/>
            <a:ext cx="606829" cy="94202"/>
          </a:xfrm>
          <a:prstGeom prst="rect">
            <a:avLst/>
          </a:prstGeom>
          <a:solidFill>
            <a:srgbClr val="0097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BDCF0D-BF8D-473F-B604-56C3C6B2B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9" y="5694499"/>
            <a:ext cx="2611560" cy="847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9C3BC-2253-4457-AF19-581D0C288BFD}"/>
              </a:ext>
            </a:extLst>
          </p:cNvPr>
          <p:cNvSpPr txBox="1"/>
          <p:nvPr userDrawn="1"/>
        </p:nvSpPr>
        <p:spPr>
          <a:xfrm>
            <a:off x="731519" y="3643590"/>
            <a:ext cx="421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Working alongside physicians, we solve complex diagnostic challenges from early diagnosis of lung nodules through late stage cancer.</a:t>
            </a:r>
          </a:p>
        </p:txBody>
      </p:sp>
      <p:pic>
        <p:nvPicPr>
          <p:cNvPr id="10" name="Picture 9" descr="A picture containing sky&#10;&#10;Description automatically generated">
            <a:extLst>
              <a:ext uri="{FF2B5EF4-FFF2-40B4-BE49-F238E27FC236}">
                <a16:creationId xmlns:a16="http://schemas.microsoft.com/office/drawing/2014/main" id="{AE66EC67-C4A6-472B-B8F9-8BB1BAB5A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445" y="-46322"/>
            <a:ext cx="6128502" cy="67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3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645CF-636F-4112-86C5-0E1F06283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25BDC97C-DF58-43AB-A6D7-843DD2602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175A57-390F-4F01-88BC-BAF056C28F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412305"/>
            <a:ext cx="10985752" cy="453333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3C2500CA-B2BD-4927-87A1-ED2739A0EC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39597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9EF392-727D-4A0E-82AC-64234FA38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79FA3C4-F4F0-4668-9021-D96B42061D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200763"/>
            <a:ext cx="10985752" cy="4744881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0182E5E8-80EA-4FA3-AD77-BB7C58D8C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27588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286EF1-3A8F-400F-B851-D22F525F5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09C9DC8-7974-485C-AAC1-416A478FC4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50CFF2-43F0-40B3-8AC7-28819D1FB1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920240"/>
            <a:ext cx="5433198" cy="4025404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8BADD71-B869-401D-A6C7-C254DDC92C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7E32D60-A452-45D0-8E40-B0A6D35EA6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5" y="1378304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2375D76-56CE-4840-B919-E0B41E239E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567" y="1920240"/>
            <a:ext cx="5433199" cy="4025404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A04ED6-A0AE-47B4-B071-E6999F5618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567" y="1378304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</p:spTree>
    <p:extLst>
      <p:ext uri="{BB962C8B-B14F-4D97-AF65-F5344CB8AC3E}">
        <p14:creationId xmlns:p14="http://schemas.microsoft.com/office/powerpoint/2010/main" val="272773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E2967D-67FF-4E2D-A9CD-3B822F0C6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D193C6B-FE62-4B54-8113-B1BBF70981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620982"/>
            <a:ext cx="5433198" cy="4324662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5A746B9-77D8-4030-834A-8CB754B698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5" y="1073525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C3044A0-2E16-49FB-AB8A-0C4DC9B144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567" y="1620982"/>
            <a:ext cx="5433199" cy="4324662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0D3D9E6-8BE2-4FFA-A234-69A7E6BDA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567" y="1073525"/>
            <a:ext cx="5433199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Body Header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ECD416-8819-4E08-A2D2-1A384145E2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388700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219727-5EFB-4885-8C66-0831D539C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121428"/>
            <a:ext cx="10985754" cy="756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none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D52B52F-1E78-4E89-852F-349701A60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8" y="710747"/>
            <a:ext cx="10985752" cy="4805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AC93679-2990-4604-B845-D3BC0A430D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321724"/>
            <a:ext cx="5433198" cy="462392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DE79E08-965C-48DE-BF23-581237DBC3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6141622"/>
            <a:ext cx="3412018" cy="2683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1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References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A242DC5-8323-4B91-AEEF-AC78252FC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567" y="1321724"/>
            <a:ext cx="5433199" cy="462392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 sz="1800"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 sz="1600">
                <a:solidFill>
                  <a:schemeClr val="accent6"/>
                </a:solidFill>
              </a:defRPr>
            </a:lvl3pPr>
            <a:lvl4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7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96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4B15-F600-44D1-AC79-4C96606F9250}"/>
              </a:ext>
            </a:extLst>
          </p:cNvPr>
          <p:cNvSpPr/>
          <p:nvPr userDrawn="1"/>
        </p:nvSpPr>
        <p:spPr>
          <a:xfrm rot="16200000">
            <a:off x="-3238501" y="3238496"/>
            <a:ext cx="6858005" cy="3810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5733D5-E583-4C95-BCB5-09C163D601E8}"/>
              </a:ext>
            </a:extLst>
          </p:cNvPr>
          <p:cNvCxnSpPr>
            <a:cxnSpLocks/>
          </p:cNvCxnSpPr>
          <p:nvPr userDrawn="1"/>
        </p:nvCxnSpPr>
        <p:spPr>
          <a:xfrm>
            <a:off x="11488512" y="6331745"/>
            <a:ext cx="0" cy="322041"/>
          </a:xfrm>
          <a:prstGeom prst="line">
            <a:avLst/>
          </a:prstGeom>
          <a:ln w="127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8608A2-31F9-4548-AB53-959D1CB13A39}"/>
              </a:ext>
            </a:extLst>
          </p:cNvPr>
          <p:cNvSpPr txBox="1"/>
          <p:nvPr userDrawn="1"/>
        </p:nvSpPr>
        <p:spPr>
          <a:xfrm>
            <a:off x="11535393" y="6383120"/>
            <a:ext cx="56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8247DDB-988F-B545-9506-7F4D691C0017}" type="slidenum">
              <a:rPr lang="en-US" sz="1400" smtClean="0">
                <a:solidFill>
                  <a:srgbClr val="004C97"/>
                </a:solidFill>
              </a:rPr>
              <a:pPr algn="l"/>
              <a:t>‹#›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DFC299-3B48-4A8F-9DE5-D6A2D4324DC2}"/>
              </a:ext>
            </a:extLst>
          </p:cNvPr>
          <p:cNvSpPr/>
          <p:nvPr userDrawn="1"/>
        </p:nvSpPr>
        <p:spPr>
          <a:xfrm>
            <a:off x="696419" y="640620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n-US" sz="1100" b="0" i="0" kern="1200" dirty="0">
                <a:solidFill>
                  <a:schemeClr val="accent5"/>
                </a:solidFill>
                <a:latin typeface="+mn-lt"/>
                <a:ea typeface="+mn-ea"/>
                <a:cs typeface="Arial"/>
              </a:rPr>
              <a:t>© </a:t>
            </a:r>
            <a:r>
              <a:rPr lang="en-US" sz="1100" b="0" i="0" dirty="0">
                <a:solidFill>
                  <a:schemeClr val="accent5"/>
                </a:solidFill>
                <a:latin typeface="+mn-lt"/>
                <a:cs typeface="Arial"/>
              </a:rPr>
              <a:t>2019 Biodesix, Inc. All rights reserved. 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2AECC5C-A05B-4BCA-81C0-291B1849F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070" y="6255836"/>
            <a:ext cx="1587731" cy="515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9BC564-C304-455F-98F8-D3AF65EDFBB0}"/>
              </a:ext>
            </a:extLst>
          </p:cNvPr>
          <p:cNvSpPr/>
          <p:nvPr userDrawn="1"/>
        </p:nvSpPr>
        <p:spPr>
          <a:xfrm flipV="1">
            <a:off x="0" y="444644"/>
            <a:ext cx="768096" cy="79057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89" r:id="rId3"/>
    <p:sldLayoutId id="2147483690" r:id="rId4"/>
    <p:sldLayoutId id="2147483692" r:id="rId5"/>
    <p:sldLayoutId id="2147483691" r:id="rId6"/>
    <p:sldLayoutId id="214748369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4B15-F600-44D1-AC79-4C96606F9250}"/>
              </a:ext>
            </a:extLst>
          </p:cNvPr>
          <p:cNvSpPr/>
          <p:nvPr userDrawn="1"/>
        </p:nvSpPr>
        <p:spPr>
          <a:xfrm rot="16200000">
            <a:off x="-3238501" y="3238496"/>
            <a:ext cx="6858005" cy="3810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5733D5-E583-4C95-BCB5-09C163D601E8}"/>
              </a:ext>
            </a:extLst>
          </p:cNvPr>
          <p:cNvCxnSpPr>
            <a:cxnSpLocks/>
          </p:cNvCxnSpPr>
          <p:nvPr userDrawn="1"/>
        </p:nvCxnSpPr>
        <p:spPr>
          <a:xfrm>
            <a:off x="11488512" y="6331745"/>
            <a:ext cx="0" cy="322041"/>
          </a:xfrm>
          <a:prstGeom prst="line">
            <a:avLst/>
          </a:prstGeom>
          <a:ln w="127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8608A2-31F9-4548-AB53-959D1CB13A39}"/>
              </a:ext>
            </a:extLst>
          </p:cNvPr>
          <p:cNvSpPr txBox="1"/>
          <p:nvPr userDrawn="1"/>
        </p:nvSpPr>
        <p:spPr>
          <a:xfrm>
            <a:off x="11535393" y="6383120"/>
            <a:ext cx="56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8247DDB-988F-B545-9506-7F4D691C0017}" type="slidenum">
              <a:rPr lang="en-US" sz="1400" smtClean="0">
                <a:solidFill>
                  <a:srgbClr val="004C97"/>
                </a:solidFill>
              </a:rPr>
              <a:pPr algn="l"/>
              <a:t>‹#›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DFC299-3B48-4A8F-9DE5-D6A2D4324DC2}"/>
              </a:ext>
            </a:extLst>
          </p:cNvPr>
          <p:cNvSpPr/>
          <p:nvPr userDrawn="1"/>
        </p:nvSpPr>
        <p:spPr>
          <a:xfrm>
            <a:off x="696419" y="640620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n-US" sz="1100" b="0" i="0" kern="1200" dirty="0">
                <a:solidFill>
                  <a:schemeClr val="accent5"/>
                </a:solidFill>
                <a:latin typeface="+mn-lt"/>
                <a:ea typeface="+mn-ea"/>
                <a:cs typeface="Arial"/>
              </a:rPr>
              <a:t>© </a:t>
            </a:r>
            <a:r>
              <a:rPr lang="en-US" sz="1100" b="0" i="0" dirty="0">
                <a:solidFill>
                  <a:schemeClr val="accent5"/>
                </a:solidFill>
                <a:latin typeface="+mn-lt"/>
                <a:cs typeface="Arial"/>
              </a:rPr>
              <a:t>2019 Biodesix, Inc. All rights reserved. Proprietary and confidential. 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2AECC5C-A05B-4BCA-81C0-291B1849F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070" y="6255836"/>
            <a:ext cx="1587731" cy="515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9BC564-C304-455F-98F8-D3AF65EDFBB0}"/>
              </a:ext>
            </a:extLst>
          </p:cNvPr>
          <p:cNvSpPr/>
          <p:nvPr userDrawn="1"/>
        </p:nvSpPr>
        <p:spPr>
          <a:xfrm flipV="1">
            <a:off x="0" y="444644"/>
            <a:ext cx="768096" cy="79057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0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4B15-F600-44D1-AC79-4C96606F9250}"/>
              </a:ext>
            </a:extLst>
          </p:cNvPr>
          <p:cNvSpPr/>
          <p:nvPr userDrawn="1"/>
        </p:nvSpPr>
        <p:spPr>
          <a:xfrm rot="16200000">
            <a:off x="-3238501" y="3238496"/>
            <a:ext cx="6858005" cy="3810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5733D5-E583-4C95-BCB5-09C163D601E8}"/>
              </a:ext>
            </a:extLst>
          </p:cNvPr>
          <p:cNvCxnSpPr>
            <a:cxnSpLocks/>
          </p:cNvCxnSpPr>
          <p:nvPr userDrawn="1"/>
        </p:nvCxnSpPr>
        <p:spPr>
          <a:xfrm>
            <a:off x="11488512" y="6331745"/>
            <a:ext cx="0" cy="322041"/>
          </a:xfrm>
          <a:prstGeom prst="line">
            <a:avLst/>
          </a:prstGeom>
          <a:ln w="127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8608A2-31F9-4548-AB53-959D1CB13A39}"/>
              </a:ext>
            </a:extLst>
          </p:cNvPr>
          <p:cNvSpPr txBox="1"/>
          <p:nvPr userDrawn="1"/>
        </p:nvSpPr>
        <p:spPr>
          <a:xfrm>
            <a:off x="11535393" y="6383120"/>
            <a:ext cx="56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8247DDB-988F-B545-9506-7F4D691C0017}" type="slidenum">
              <a:rPr lang="en-US" sz="1400" smtClean="0">
                <a:solidFill>
                  <a:srgbClr val="004C97"/>
                </a:solidFill>
              </a:rPr>
              <a:pPr algn="l"/>
              <a:t>‹#›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DFC299-3B48-4A8F-9DE5-D6A2D4324DC2}"/>
              </a:ext>
            </a:extLst>
          </p:cNvPr>
          <p:cNvSpPr/>
          <p:nvPr userDrawn="1"/>
        </p:nvSpPr>
        <p:spPr>
          <a:xfrm>
            <a:off x="696419" y="640620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n-US" sz="1100" b="0" i="0" kern="1200" dirty="0">
                <a:solidFill>
                  <a:schemeClr val="accent5"/>
                </a:solidFill>
                <a:latin typeface="+mn-lt"/>
                <a:ea typeface="+mn-ea"/>
                <a:cs typeface="Arial"/>
              </a:rPr>
              <a:t>© </a:t>
            </a:r>
            <a:r>
              <a:rPr lang="en-US" sz="1100" b="0" i="0" dirty="0">
                <a:solidFill>
                  <a:schemeClr val="accent5"/>
                </a:solidFill>
                <a:latin typeface="+mn-lt"/>
                <a:cs typeface="Arial"/>
              </a:rPr>
              <a:t>2019 Biodesix, Inc. All rights reserved. 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2AECC5C-A05B-4BCA-81C0-291B1849F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070" y="6255836"/>
            <a:ext cx="1587731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4B15-F600-44D1-AC79-4C96606F9250}"/>
              </a:ext>
            </a:extLst>
          </p:cNvPr>
          <p:cNvSpPr/>
          <p:nvPr userDrawn="1"/>
        </p:nvSpPr>
        <p:spPr>
          <a:xfrm rot="16200000">
            <a:off x="-3238501" y="3238496"/>
            <a:ext cx="6858005" cy="3810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5733D5-E583-4C95-BCB5-09C163D601E8}"/>
              </a:ext>
            </a:extLst>
          </p:cNvPr>
          <p:cNvCxnSpPr>
            <a:cxnSpLocks/>
          </p:cNvCxnSpPr>
          <p:nvPr userDrawn="1"/>
        </p:nvCxnSpPr>
        <p:spPr>
          <a:xfrm>
            <a:off x="11488512" y="6331745"/>
            <a:ext cx="0" cy="322041"/>
          </a:xfrm>
          <a:prstGeom prst="line">
            <a:avLst/>
          </a:prstGeom>
          <a:ln w="127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8608A2-31F9-4548-AB53-959D1CB13A39}"/>
              </a:ext>
            </a:extLst>
          </p:cNvPr>
          <p:cNvSpPr txBox="1"/>
          <p:nvPr userDrawn="1"/>
        </p:nvSpPr>
        <p:spPr>
          <a:xfrm>
            <a:off x="11535393" y="6383120"/>
            <a:ext cx="56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8247DDB-988F-B545-9506-7F4D691C0017}" type="slidenum">
              <a:rPr lang="en-US" sz="1400" smtClean="0">
                <a:solidFill>
                  <a:srgbClr val="004C97"/>
                </a:solidFill>
              </a:rPr>
              <a:pPr algn="l"/>
              <a:t>‹#›</a:t>
            </a:fld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DFC299-3B48-4A8F-9DE5-D6A2D4324DC2}"/>
              </a:ext>
            </a:extLst>
          </p:cNvPr>
          <p:cNvSpPr/>
          <p:nvPr userDrawn="1"/>
        </p:nvSpPr>
        <p:spPr>
          <a:xfrm>
            <a:off x="696419" y="640620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n-US" sz="1100" b="0" i="0" kern="1200" dirty="0">
                <a:solidFill>
                  <a:schemeClr val="accent5"/>
                </a:solidFill>
                <a:latin typeface="+mn-lt"/>
                <a:ea typeface="+mn-ea"/>
                <a:cs typeface="Arial"/>
              </a:rPr>
              <a:t>© </a:t>
            </a:r>
            <a:r>
              <a:rPr lang="en-US" sz="1100" b="0" i="0" dirty="0">
                <a:solidFill>
                  <a:schemeClr val="accent5"/>
                </a:solidFill>
                <a:latin typeface="+mn-lt"/>
                <a:cs typeface="Arial"/>
              </a:rPr>
              <a:t>2019 Biodesix, Inc. All rights reserved. Proprietary and confidential. 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2AECC5C-A05B-4BCA-81C0-291B1849F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070" y="6255836"/>
            <a:ext cx="1587731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E9355E-363D-4605-A467-6643399F268F}"/>
              </a:ext>
            </a:extLst>
          </p:cNvPr>
          <p:cNvSpPr/>
          <p:nvPr userDrawn="1"/>
        </p:nvSpPr>
        <p:spPr>
          <a:xfrm>
            <a:off x="223319" y="641150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n-US" sz="1100" b="0" i="0" kern="1200">
                <a:solidFill>
                  <a:schemeClr val="tx1"/>
                </a:solidFill>
                <a:latin typeface="+mn-lt"/>
                <a:ea typeface="+mn-ea"/>
                <a:cs typeface="Arial"/>
              </a:rPr>
              <a:t>© </a:t>
            </a:r>
            <a:r>
              <a:rPr lang="en-US" sz="1100" b="0" i="0">
                <a:solidFill>
                  <a:schemeClr val="tx1"/>
                </a:solidFill>
                <a:latin typeface="+mn-lt"/>
                <a:cs typeface="Arial"/>
              </a:rPr>
              <a:t>2019 Biodesix, Inc. All rights reserved.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13A10B-1598-4C63-B791-14D6C0E4A79C}"/>
              </a:ext>
            </a:extLst>
          </p:cNvPr>
          <p:cNvCxnSpPr>
            <a:cxnSpLocks/>
          </p:cNvCxnSpPr>
          <p:nvPr userDrawn="1"/>
        </p:nvCxnSpPr>
        <p:spPr>
          <a:xfrm>
            <a:off x="11542461" y="6376616"/>
            <a:ext cx="0" cy="32204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A69D8C-517A-4B67-94B0-A7D693BB8D73}"/>
              </a:ext>
            </a:extLst>
          </p:cNvPr>
          <p:cNvSpPr txBox="1"/>
          <p:nvPr userDrawn="1"/>
        </p:nvSpPr>
        <p:spPr>
          <a:xfrm>
            <a:off x="11589342" y="6410235"/>
            <a:ext cx="56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8247DDB-988F-B545-9506-7F4D691C0017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86796-DA3A-48CD-A277-02D25589FA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433" y="6381581"/>
            <a:ext cx="1600675" cy="2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93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E9355E-363D-4605-A467-6643399F268F}"/>
              </a:ext>
            </a:extLst>
          </p:cNvPr>
          <p:cNvSpPr/>
          <p:nvPr userDrawn="1"/>
        </p:nvSpPr>
        <p:spPr>
          <a:xfrm>
            <a:off x="223319" y="641150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n-US" sz="1100" b="0" i="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© </a:t>
            </a:r>
            <a:r>
              <a:rPr lang="en-US" sz="1100" b="0" i="0" dirty="0">
                <a:solidFill>
                  <a:schemeClr val="tx1"/>
                </a:solidFill>
                <a:latin typeface="+mn-lt"/>
                <a:cs typeface="Arial"/>
              </a:rPr>
              <a:t>2019 Biodesix, Inc. All rights reserved. Proprietary and confidential.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13A10B-1598-4C63-B791-14D6C0E4A79C}"/>
              </a:ext>
            </a:extLst>
          </p:cNvPr>
          <p:cNvCxnSpPr>
            <a:cxnSpLocks/>
          </p:cNvCxnSpPr>
          <p:nvPr userDrawn="1"/>
        </p:nvCxnSpPr>
        <p:spPr>
          <a:xfrm>
            <a:off x="11542461" y="6376616"/>
            <a:ext cx="0" cy="32204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A69D8C-517A-4B67-94B0-A7D693BB8D73}"/>
              </a:ext>
            </a:extLst>
          </p:cNvPr>
          <p:cNvSpPr txBox="1"/>
          <p:nvPr userDrawn="1"/>
        </p:nvSpPr>
        <p:spPr>
          <a:xfrm>
            <a:off x="11589342" y="6410235"/>
            <a:ext cx="56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8247DDB-988F-B545-9506-7F4D691C0017}" type="slidenum">
              <a:rPr lang="en-US" sz="1400" smtClean="0">
                <a:solidFill>
                  <a:schemeClr val="tx1"/>
                </a:solidFill>
              </a:rPr>
              <a:pPr algn="l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86796-DA3A-48CD-A277-02D25589FA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433" y="6381581"/>
            <a:ext cx="1600675" cy="2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5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157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  <p:sldLayoutId id="2147483686" r:id="rId5"/>
    <p:sldLayoutId id="2147483687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oi.org/10.1016/j.clinms.2019.09.00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news-events/press-announcements/fda-permits-marketing-artificial-intelligence-based-device-detect-certain-diabetes-related-eye" TargetMode="External"/><Relationship Id="rId2" Type="http://schemas.openxmlformats.org/officeDocument/2006/relationships/hyperlink" Target="https://www.fda.gov/news-events/press-announcements/fda-permits-marketing-clinical-decision-support-software-alerting-providers-potential-strok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da.gov/news-events/press-announcements/fda-permits-marketing-artificial-intelligence-algorithm-aiding-providers-detecting-wrist-fractur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D878-2CCB-4EF7-9D91-C1549451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47" y="3241901"/>
            <a:ext cx="6838553" cy="927090"/>
          </a:xfrm>
        </p:spPr>
        <p:txBody>
          <a:bodyPr/>
          <a:lstStyle/>
          <a:p>
            <a:r>
              <a:rPr lang="en-US" dirty="0"/>
              <a:t>Development of clinically relevant tests from human serum samples: a look at the circulating proteome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218D-4C38-4233-BA48-65BD79192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648" y="5059958"/>
            <a:ext cx="6838553" cy="501596"/>
          </a:xfrm>
        </p:spPr>
        <p:txBody>
          <a:bodyPr/>
          <a:lstStyle/>
          <a:p>
            <a:r>
              <a:rPr lang="en-US" dirty="0"/>
              <a:t>Heinrich Roder, Biodesix Inc.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2E94-EB81-4791-8805-B7F4B9C39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650" y="5979769"/>
            <a:ext cx="4244206" cy="384085"/>
          </a:xfrm>
        </p:spPr>
        <p:txBody>
          <a:bodyPr/>
          <a:lstStyle/>
          <a:p>
            <a:r>
              <a:rPr lang="en-US" dirty="0"/>
              <a:t>Rocky 19</a:t>
            </a:r>
          </a:p>
        </p:txBody>
      </p:sp>
    </p:spTree>
    <p:extLst>
      <p:ext uri="{BB962C8B-B14F-4D97-AF65-F5344CB8AC3E}">
        <p14:creationId xmlns:p14="http://schemas.microsoft.com/office/powerpoint/2010/main" val="94925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42F1-F04A-4140-91B5-883E5CE8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7" y="3062024"/>
            <a:ext cx="9838490" cy="733951"/>
          </a:xfrm>
        </p:spPr>
        <p:txBody>
          <a:bodyPr/>
          <a:lstStyle/>
          <a:p>
            <a:r>
              <a:rPr lang="en-US" dirty="0"/>
              <a:t>Diagnostic Cortex® Platform: </a:t>
            </a:r>
            <a:r>
              <a:rPr lang="en-US" sz="2800" dirty="0"/>
              <a:t>A machine learning platform optimized for the design of molecular diagnostic tests</a:t>
            </a:r>
          </a:p>
        </p:txBody>
      </p:sp>
    </p:spTree>
    <p:extLst>
      <p:ext uri="{BB962C8B-B14F-4D97-AF65-F5344CB8AC3E}">
        <p14:creationId xmlns:p14="http://schemas.microsoft.com/office/powerpoint/2010/main" val="127647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834DD93C-B497-438D-8A19-35047FA4B4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38" y="1809750"/>
            <a:ext cx="8054523" cy="4316413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33C2A2-1689-468C-B715-D6A8A17681AA}"/>
              </a:ext>
            </a:extLst>
          </p:cNvPr>
          <p:cNvSpPr txBox="1">
            <a:spLocks/>
          </p:cNvSpPr>
          <p:nvPr/>
        </p:nvSpPr>
        <p:spPr>
          <a:xfrm>
            <a:off x="1046923" y="383912"/>
            <a:ext cx="10972800" cy="55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The Diagnostic Cortex </a:t>
            </a:r>
            <a:r>
              <a:rPr lang="en-US" sz="3600" b="1" dirty="0">
                <a:solidFill>
                  <a:schemeClr val="tx2"/>
                </a:solidFill>
              </a:rPr>
              <a:t>Platform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3E279-9ECE-4F71-AE6D-4009E2506487}"/>
              </a:ext>
            </a:extLst>
          </p:cNvPr>
          <p:cNvSpPr/>
          <p:nvPr/>
        </p:nvSpPr>
        <p:spPr>
          <a:xfrm>
            <a:off x="609600" y="6130463"/>
            <a:ext cx="93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Roder et al, BMC Bioinformatics 20:325 (2019) 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57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7F4433A-22C4-4156-80A8-F4462CD69786}"/>
              </a:ext>
            </a:extLst>
          </p:cNvPr>
          <p:cNvSpPr txBox="1">
            <a:spLocks/>
          </p:cNvSpPr>
          <p:nvPr/>
        </p:nvSpPr>
        <p:spPr>
          <a:xfrm>
            <a:off x="814519" y="357533"/>
            <a:ext cx="10972800" cy="55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Ensemble Averaging  - “bagging”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2E37565-4AB7-4440-A9DF-C834E53C16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6" y="1544709"/>
            <a:ext cx="8054523" cy="43164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8776C0-32E7-47B4-81A4-671E3E788DF9}"/>
              </a:ext>
            </a:extLst>
          </p:cNvPr>
          <p:cNvSpPr/>
          <p:nvPr/>
        </p:nvSpPr>
        <p:spPr>
          <a:xfrm>
            <a:off x="1347506" y="1335159"/>
            <a:ext cx="2628900" cy="2628900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854259-B208-49BE-BF9A-4B60FB4FEA3C}"/>
              </a:ext>
            </a:extLst>
          </p:cNvPr>
          <p:cNvSpPr/>
          <p:nvPr/>
        </p:nvSpPr>
        <p:spPr>
          <a:xfrm>
            <a:off x="3455053" y="4789608"/>
            <a:ext cx="2088573" cy="1298863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4AAF5-171D-49E7-A56C-D694CDA85343}"/>
              </a:ext>
            </a:extLst>
          </p:cNvPr>
          <p:cNvSpPr txBox="1"/>
          <p:nvPr/>
        </p:nvSpPr>
        <p:spPr>
          <a:xfrm>
            <a:off x="8199305" y="1142215"/>
            <a:ext cx="3855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Minimize risk of overfitting</a:t>
            </a:r>
          </a:p>
          <a:p>
            <a:pPr marL="342900" indent="-342900"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Avoid extremes in test or </a:t>
            </a:r>
          </a:p>
          <a:p>
            <a:pPr>
              <a:buClr>
                <a:srgbClr val="72829F"/>
              </a:buClr>
            </a:pPr>
            <a:r>
              <a:rPr lang="en-US" sz="2400" dirty="0"/>
              <a:t>     training sets</a:t>
            </a:r>
          </a:p>
          <a:p>
            <a:pPr marL="342900" indent="-342900"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Get reliable (‘test set’) </a:t>
            </a:r>
          </a:p>
          <a:p>
            <a:pPr>
              <a:buClr>
                <a:srgbClr val="72829F"/>
              </a:buClr>
            </a:pPr>
            <a:r>
              <a:rPr lang="en-US" sz="2400" dirty="0"/>
              <a:t>     classifications for all </a:t>
            </a:r>
          </a:p>
          <a:p>
            <a:pPr>
              <a:buClr>
                <a:srgbClr val="72829F"/>
              </a:buClr>
            </a:pPr>
            <a:r>
              <a:rPr lang="en-US" sz="2400" dirty="0"/>
              <a:t>     samples via “out-of-bag </a:t>
            </a:r>
          </a:p>
          <a:p>
            <a:pPr>
              <a:buClr>
                <a:srgbClr val="72829F"/>
              </a:buClr>
            </a:pPr>
            <a:r>
              <a:rPr lang="en-US" sz="2400" dirty="0"/>
              <a:t>     estimates”</a:t>
            </a:r>
            <a:r>
              <a:rPr lang="en-US" sz="2400" baseline="30000" dirty="0"/>
              <a:t>2</a:t>
            </a:r>
          </a:p>
          <a:p>
            <a:pPr marL="342900" indent="-342900"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Reliable test performance </a:t>
            </a:r>
          </a:p>
          <a:p>
            <a:pPr>
              <a:buClr>
                <a:srgbClr val="72829F"/>
              </a:buClr>
            </a:pPr>
            <a:r>
              <a:rPr lang="en-US" sz="2400" dirty="0"/>
              <a:t>     estimates from</a:t>
            </a:r>
          </a:p>
          <a:p>
            <a:pPr>
              <a:buClr>
                <a:srgbClr val="72829F"/>
              </a:buClr>
            </a:pPr>
            <a:r>
              <a:rPr lang="en-US" sz="2400" dirty="0"/>
              <a:t>     development 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32254-FA3D-4FD3-8032-9DF7E29C3F9B}"/>
              </a:ext>
            </a:extLst>
          </p:cNvPr>
          <p:cNvSpPr/>
          <p:nvPr/>
        </p:nvSpPr>
        <p:spPr>
          <a:xfrm>
            <a:off x="609600" y="6130463"/>
            <a:ext cx="93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Breiman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Mach Learn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24:123 (1996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Breiman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Stanford University Technical Report (1996).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E09DC53-4530-47BD-87A4-EE8D5CB626F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4" y="1823002"/>
            <a:ext cx="8054523" cy="43164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97573A-1ADD-4206-B273-393D741B41C7}"/>
              </a:ext>
            </a:extLst>
          </p:cNvPr>
          <p:cNvSpPr/>
          <p:nvPr/>
        </p:nvSpPr>
        <p:spPr>
          <a:xfrm>
            <a:off x="3915113" y="1914788"/>
            <a:ext cx="1496291" cy="1787237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BB327-9248-4737-ADBF-1CB96E3E1E55}"/>
              </a:ext>
            </a:extLst>
          </p:cNvPr>
          <p:cNvSpPr/>
          <p:nvPr/>
        </p:nvSpPr>
        <p:spPr>
          <a:xfrm>
            <a:off x="4839905" y="3702024"/>
            <a:ext cx="1766455" cy="1091045"/>
          </a:xfrm>
          <a:prstGeom prst="rect">
            <a:avLst/>
          </a:prstGeom>
          <a:solidFill>
            <a:schemeClr val="accent2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696C621-C500-4DD3-8426-F099B54E1CAF}"/>
              </a:ext>
            </a:extLst>
          </p:cNvPr>
          <p:cNvSpPr txBox="1">
            <a:spLocks/>
          </p:cNvSpPr>
          <p:nvPr/>
        </p:nvSpPr>
        <p:spPr>
          <a:xfrm>
            <a:off x="814519" y="357533"/>
            <a:ext cx="10972800" cy="55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Abstraction and Hierarchy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4C663-A9AD-4FB4-BFC6-1EDB7B0FF857}"/>
              </a:ext>
            </a:extLst>
          </p:cNvPr>
          <p:cNvSpPr txBox="1"/>
          <p:nvPr/>
        </p:nvSpPr>
        <p:spPr>
          <a:xfrm>
            <a:off x="8199304" y="2090172"/>
            <a:ext cx="40789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Increase robustness to noise</a:t>
            </a:r>
          </a:p>
          <a:p>
            <a:r>
              <a:rPr lang="en-US" sz="2400" dirty="0"/>
              <a:t>in input data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“Information bottleneck”</a:t>
            </a:r>
            <a:r>
              <a:rPr lang="en-US" sz="2400" baseline="30000" dirty="0"/>
              <a:t>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Learning on multiple levels</a:t>
            </a: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2262D-708C-4DE6-9D65-CEAB286A740E}"/>
              </a:ext>
            </a:extLst>
          </p:cNvPr>
          <p:cNvSpPr/>
          <p:nvPr/>
        </p:nvSpPr>
        <p:spPr>
          <a:xfrm>
            <a:off x="609600" y="6130463"/>
            <a:ext cx="93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Tishby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et al, 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arXiv:physics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/0004057 [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physics.data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-an];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2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838D578-C1AD-4B3D-829A-6FE04950B1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" y="1584464"/>
            <a:ext cx="8054523" cy="43164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B64835-41A8-412F-971A-767487BDFC75}"/>
              </a:ext>
            </a:extLst>
          </p:cNvPr>
          <p:cNvSpPr/>
          <p:nvPr/>
        </p:nvSpPr>
        <p:spPr>
          <a:xfrm>
            <a:off x="5802646" y="1883014"/>
            <a:ext cx="2119746" cy="1288473"/>
          </a:xfrm>
          <a:prstGeom prst="rect">
            <a:avLst/>
          </a:prstGeom>
          <a:solidFill>
            <a:schemeClr val="accent2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D0C0E-7335-4C19-8B39-AEE1C52FEE63}"/>
              </a:ext>
            </a:extLst>
          </p:cNvPr>
          <p:cNvSpPr txBox="1">
            <a:spLocks/>
          </p:cNvSpPr>
          <p:nvPr/>
        </p:nvSpPr>
        <p:spPr>
          <a:xfrm>
            <a:off x="814519" y="357533"/>
            <a:ext cx="10972800" cy="55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Regularization via “drop-out”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78BE8-9111-49FF-B135-1F8BFC05F263}"/>
              </a:ext>
            </a:extLst>
          </p:cNvPr>
          <p:cNvSpPr txBox="1"/>
          <p:nvPr/>
        </p:nvSpPr>
        <p:spPr>
          <a:xfrm>
            <a:off x="8265565" y="2161309"/>
            <a:ext cx="3883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No need for feature</a:t>
            </a:r>
          </a:p>
          <a:p>
            <a:pPr marL="342900" indent="-342900"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     reduction or selection</a:t>
            </a:r>
          </a:p>
          <a:p>
            <a:pPr marL="342900" indent="-342900"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Minimize risk of overfitting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0A9A2-1FB3-41F9-9E05-568104846C0E}"/>
              </a:ext>
            </a:extLst>
          </p:cNvPr>
          <p:cNvSpPr/>
          <p:nvPr/>
        </p:nvSpPr>
        <p:spPr>
          <a:xfrm>
            <a:off x="609600" y="6103959"/>
            <a:ext cx="93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1. Srivastava et al, J Mach Learn Res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15:1929 (2014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); 3. 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Shapire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Mach Learn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5:197 (1990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6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65E8943-5556-4375-A8B8-79291790ABA0}"/>
              </a:ext>
            </a:extLst>
          </p:cNvPr>
          <p:cNvSpPr txBox="1">
            <a:spLocks/>
          </p:cNvSpPr>
          <p:nvPr/>
        </p:nvSpPr>
        <p:spPr>
          <a:xfrm>
            <a:off x="814519" y="357533"/>
            <a:ext cx="10972800" cy="55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Definition of Training Classes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7C128F-04DE-4EBE-8AEB-7BCB403CD736}"/>
              </a:ext>
            </a:extLst>
          </p:cNvPr>
          <p:cNvGrpSpPr/>
          <p:nvPr/>
        </p:nvGrpSpPr>
        <p:grpSpPr>
          <a:xfrm>
            <a:off x="6607646" y="1275703"/>
            <a:ext cx="5250627" cy="4618699"/>
            <a:chOff x="6536665" y="1438625"/>
            <a:chExt cx="5250627" cy="4618699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06E44AF3-0693-4C81-97E9-23B4707F0A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0487634"/>
                </p:ext>
              </p:extLst>
            </p:nvPr>
          </p:nvGraphicFramePr>
          <p:xfrm>
            <a:off x="6536665" y="1818685"/>
            <a:ext cx="5250627" cy="38539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Content Placeholder 1">
              <a:extLst>
                <a:ext uri="{FF2B5EF4-FFF2-40B4-BE49-F238E27FC236}">
                  <a16:creationId xmlns:a16="http://schemas.microsoft.com/office/drawing/2014/main" id="{63290A71-9E04-4A32-9A09-2FD7D4ED9496}"/>
                </a:ext>
              </a:extLst>
            </p:cNvPr>
            <p:cNvSpPr txBox="1">
              <a:spLocks/>
            </p:cNvSpPr>
            <p:nvPr/>
          </p:nvSpPr>
          <p:spPr>
            <a:xfrm>
              <a:off x="8201778" y="3301511"/>
              <a:ext cx="1942953" cy="702791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68580" tIns="34290" rIns="68580" bIns="34290" rtlCol="0" anchor="ctr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At convergence we find labels that are 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/>
                </a:rPr>
                <a:t>consistent</a:t>
              </a: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 with the molecular data.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FA1C7C-4A9C-4B70-BEA2-FAE422B2F68B}"/>
                </a:ext>
              </a:extLst>
            </p:cNvPr>
            <p:cNvSpPr/>
            <p:nvPr/>
          </p:nvSpPr>
          <p:spPr>
            <a:xfrm>
              <a:off x="10473566" y="1941167"/>
              <a:ext cx="280657" cy="24496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9939DE-A162-40F9-886D-7DC0E4D0D465}"/>
                </a:ext>
              </a:extLst>
            </p:cNvPr>
            <p:cNvSpPr/>
            <p:nvPr/>
          </p:nvSpPr>
          <p:spPr>
            <a:xfrm>
              <a:off x="11200051" y="3773053"/>
              <a:ext cx="280657" cy="24496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538D9B-B736-417E-8C0B-BBF449807966}"/>
                </a:ext>
              </a:extLst>
            </p:cNvPr>
            <p:cNvSpPr/>
            <p:nvPr/>
          </p:nvSpPr>
          <p:spPr>
            <a:xfrm>
              <a:off x="9032927" y="5812359"/>
              <a:ext cx="280657" cy="24496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399B2C-F9B9-42C0-B339-35B880F9621F}"/>
                </a:ext>
              </a:extLst>
            </p:cNvPr>
            <p:cNvSpPr/>
            <p:nvPr/>
          </p:nvSpPr>
          <p:spPr>
            <a:xfrm>
              <a:off x="6822288" y="3759337"/>
              <a:ext cx="280657" cy="24496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0F4259-70E0-42F2-A147-C2FF81861AFF}"/>
                </a:ext>
              </a:extLst>
            </p:cNvPr>
            <p:cNvSpPr/>
            <p:nvPr/>
          </p:nvSpPr>
          <p:spPr>
            <a:xfrm>
              <a:off x="7497594" y="1963250"/>
              <a:ext cx="280657" cy="2488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398267-0A3F-4CA3-B5F5-881C4AB55840}"/>
                </a:ext>
              </a:extLst>
            </p:cNvPr>
            <p:cNvSpPr/>
            <p:nvPr/>
          </p:nvSpPr>
          <p:spPr>
            <a:xfrm>
              <a:off x="6929332" y="1438625"/>
              <a:ext cx="47685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2241">
                <a:defRPr/>
              </a:pPr>
              <a:r>
                <a:rPr lang="en-US" sz="1400" b="1" kern="0" dirty="0">
                  <a:solidFill>
                    <a:schemeClr val="accent6"/>
                  </a:solidFill>
                </a:rPr>
                <a:t>Generate test and training labels simultaneously…</a:t>
              </a:r>
            </a:p>
          </p:txBody>
        </p:sp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758E83F-149A-46A8-B44A-156F8E65C5B4}"/>
              </a:ext>
            </a:extLst>
          </p:cNvPr>
          <p:cNvSpPr txBox="1">
            <a:spLocks/>
          </p:cNvSpPr>
          <p:nvPr/>
        </p:nvSpPr>
        <p:spPr>
          <a:xfrm>
            <a:off x="668745" y="1317766"/>
            <a:ext cx="5632174" cy="196855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2829F"/>
              </a:buClr>
              <a:buNone/>
            </a:pPr>
            <a:r>
              <a:rPr lang="en-US" dirty="0"/>
              <a:t>Assigning training class labels</a:t>
            </a:r>
          </a:p>
          <a:p>
            <a:pPr lvl="1">
              <a:buClr>
                <a:srgbClr val="72829F"/>
              </a:buClr>
            </a:pPr>
            <a:r>
              <a:rPr lang="en-US" dirty="0"/>
              <a:t>Training class labels can have errors, e.g. histology</a:t>
            </a:r>
          </a:p>
          <a:p>
            <a:pPr lvl="1">
              <a:buClr>
                <a:srgbClr val="72829F"/>
              </a:buClr>
            </a:pPr>
            <a:r>
              <a:rPr lang="en-US" dirty="0"/>
              <a:t>Gold standard endpoints (e.g. overall survival) may not be categorical</a:t>
            </a:r>
          </a:p>
          <a:p>
            <a:pPr lvl="1">
              <a:buClr>
                <a:srgbClr val="72829F"/>
              </a:buClr>
            </a:pPr>
            <a:r>
              <a:rPr lang="en-US" dirty="0"/>
              <a:t>It may not be clear from outcome data who benefits from therapy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83FB6CE-769B-43C2-BF12-274199036ED4}"/>
              </a:ext>
            </a:extLst>
          </p:cNvPr>
          <p:cNvSpPr txBox="1">
            <a:spLocks/>
          </p:cNvSpPr>
          <p:nvPr/>
        </p:nvSpPr>
        <p:spPr>
          <a:xfrm>
            <a:off x="668745" y="3687754"/>
            <a:ext cx="5632174" cy="23977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2829F"/>
              </a:buClr>
              <a:buNone/>
            </a:pPr>
            <a:r>
              <a:rPr lang="en-US" sz="2600" dirty="0"/>
              <a:t>We want to discover a </a:t>
            </a:r>
            <a:r>
              <a:rPr lang="en-US" sz="2600" i="1" dirty="0"/>
              <a:t>robust molecular phenotype</a:t>
            </a:r>
            <a:r>
              <a:rPr lang="en-US" sz="2600" dirty="0"/>
              <a:t> associated with a </a:t>
            </a:r>
            <a:r>
              <a:rPr lang="en-US" sz="2600" i="1" dirty="0"/>
              <a:t>clinically relevant endpoint</a:t>
            </a:r>
          </a:p>
          <a:p>
            <a:pPr lvl="1">
              <a:buClr>
                <a:srgbClr val="72829F"/>
              </a:buClr>
            </a:pPr>
            <a:r>
              <a:rPr lang="en-US" sz="2000" dirty="0"/>
              <a:t>Molecular data have measurement errors</a:t>
            </a:r>
          </a:p>
          <a:p>
            <a:pPr lvl="1">
              <a:buClr>
                <a:srgbClr val="72829F"/>
              </a:buClr>
            </a:pPr>
            <a:r>
              <a:rPr lang="en-US" sz="2000" dirty="0"/>
              <a:t>Training data (instances) give sparse coverage of molecular feature space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E49966-0A86-4F26-91B1-AC01BF3E20C3}"/>
              </a:ext>
            </a:extLst>
          </p:cNvPr>
          <p:cNvSpPr/>
          <p:nvPr/>
        </p:nvSpPr>
        <p:spPr>
          <a:xfrm>
            <a:off x="609600" y="6130463"/>
            <a:ext cx="93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Roder et al, BMC Bioinformatics 20:273 (2019)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8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77624-5783-470C-9A17-01BE7840C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8551" r="12182" b="14540"/>
          <a:stretch/>
        </p:blipFill>
        <p:spPr>
          <a:xfrm>
            <a:off x="6698230" y="2217968"/>
            <a:ext cx="3918797" cy="2953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45D99-968E-4BB7-B502-D6E6A224DED8}"/>
              </a:ext>
            </a:extLst>
          </p:cNvPr>
          <p:cNvSpPr txBox="1"/>
          <p:nvPr/>
        </p:nvSpPr>
        <p:spPr>
          <a:xfrm>
            <a:off x="6672469" y="5266405"/>
            <a:ext cx="511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4990"/>
            <a:r>
              <a:rPr lang="en-US" sz="1600" dirty="0">
                <a:solidFill>
                  <a:srgbClr val="6E6259">
                    <a:lumMod val="50000"/>
                  </a:srgbClr>
                </a:solidFill>
                <a:cs typeface="Arial"/>
              </a:rPr>
              <a:t>t-SNE plots of development set samples with initial training class labels and final classification labels a. Initial median dichotomized 	b. initial classifier results c. results after 1 iteration	d. final results (2 iterations)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8A71B-35CB-4D14-864C-C6BC3955F763}"/>
              </a:ext>
            </a:extLst>
          </p:cNvPr>
          <p:cNvSpPr/>
          <p:nvPr/>
        </p:nvSpPr>
        <p:spPr>
          <a:xfrm>
            <a:off x="609600" y="6130463"/>
            <a:ext cx="93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Roder et al, BMC Bioinformatics 20:273 (2019)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E3219ED-5367-4704-8E1E-14399CC8CD7C}"/>
              </a:ext>
            </a:extLst>
          </p:cNvPr>
          <p:cNvSpPr txBox="1">
            <a:spLocks/>
          </p:cNvSpPr>
          <p:nvPr/>
        </p:nvSpPr>
        <p:spPr>
          <a:xfrm>
            <a:off x="814519" y="357533"/>
            <a:ext cx="10972800" cy="55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Illustration with Synthetic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3C7D0-DBF5-4423-861D-30A20D38EE7F}"/>
              </a:ext>
            </a:extLst>
          </p:cNvPr>
          <p:cNvSpPr txBox="1"/>
          <p:nvPr/>
        </p:nvSpPr>
        <p:spPr>
          <a:xfrm>
            <a:off x="609600" y="925299"/>
            <a:ext cx="10296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4990"/>
            <a:r>
              <a:rPr lang="en-US" sz="2000" dirty="0">
                <a:solidFill>
                  <a:srgbClr val="6E6259">
                    <a:lumMod val="50000"/>
                  </a:srgbClr>
                </a:solidFill>
                <a:cs typeface="Arial"/>
              </a:rPr>
              <a:t>Create a dataset with 1,000 attributes measured for 60 samples each for 2 phenotypes 1 and 2.</a:t>
            </a:r>
          </a:p>
          <a:p>
            <a:pPr marL="342900" indent="-342900" defTabSz="424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E6259">
                    <a:lumMod val="50000"/>
                  </a:srgbClr>
                </a:solidFill>
                <a:cs typeface="Arial"/>
              </a:rPr>
              <a:t>Phenotypes 1 and 2 defined by distribution of attributes</a:t>
            </a:r>
          </a:p>
          <a:p>
            <a:pPr marL="342900" indent="-342900" defTabSz="424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E6259">
                    <a:lumMod val="50000"/>
                  </a:srgbClr>
                </a:solidFill>
                <a:cs typeface="Arial"/>
              </a:rPr>
              <a:t>Attributes assigned at random </a:t>
            </a:r>
          </a:p>
          <a:p>
            <a:pPr marL="342900" indent="-342900" defTabSz="42499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E6259">
                    <a:lumMod val="50000"/>
                  </a:srgbClr>
                </a:solidFill>
                <a:cs typeface="Arial"/>
              </a:rPr>
              <a:t>Survival assigned at random, survival rescaled for Phenotype 2 depending on attribute values to give this phenotype worse prognosis.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6F991B1-D61C-4D8F-9B44-72EAC6310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04954"/>
              </p:ext>
            </p:extLst>
          </p:nvPr>
        </p:nvGraphicFramePr>
        <p:xfrm>
          <a:off x="885673" y="2720975"/>
          <a:ext cx="384651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rism 8" r:id="rId4" imgW="3846610" imgH="2707638" progId="Prism8.Document">
                  <p:embed/>
                </p:oleObj>
              </mc:Choice>
              <mc:Fallback>
                <p:oleObj name="Prism 8" r:id="rId4" imgW="3846610" imgH="270763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673" y="2720975"/>
                        <a:ext cx="3846513" cy="270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1840DB4-8270-473A-8A41-9E584D836E31}"/>
              </a:ext>
            </a:extLst>
          </p:cNvPr>
          <p:cNvSpPr txBox="1"/>
          <p:nvPr/>
        </p:nvSpPr>
        <p:spPr>
          <a:xfrm>
            <a:off x="643219" y="5259973"/>
            <a:ext cx="511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4990"/>
            <a:r>
              <a:rPr lang="en-US" sz="1600" dirty="0">
                <a:solidFill>
                  <a:srgbClr val="6E6259">
                    <a:lumMod val="50000"/>
                  </a:srgbClr>
                </a:solidFill>
                <a:cs typeface="Arial"/>
              </a:rPr>
              <a:t>Kaplan-Meier plots of dataset, Hazard ratio = 0.75</a:t>
            </a:r>
          </a:p>
        </p:txBody>
      </p:sp>
    </p:spTree>
    <p:extLst>
      <p:ext uri="{BB962C8B-B14F-4D97-AF65-F5344CB8AC3E}">
        <p14:creationId xmlns:p14="http://schemas.microsoft.com/office/powerpoint/2010/main" val="131758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6A92-D02B-4A1E-8029-F61007CA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</a:t>
            </a:r>
          </a:p>
        </p:txBody>
      </p:sp>
    </p:spTree>
    <p:extLst>
      <p:ext uri="{BB962C8B-B14F-4D97-AF65-F5344CB8AC3E}">
        <p14:creationId xmlns:p14="http://schemas.microsoft.com/office/powerpoint/2010/main" val="187304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13C35FC-0360-46FC-B777-275A6D68EB8F}"/>
              </a:ext>
            </a:extLst>
          </p:cNvPr>
          <p:cNvSpPr txBox="1">
            <a:spLocks/>
          </p:cNvSpPr>
          <p:nvPr/>
        </p:nvSpPr>
        <p:spPr>
          <a:xfrm>
            <a:off x="609600" y="767050"/>
            <a:ext cx="10972800" cy="55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Across different immunotherapies in melanoma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38E6FAC-F2C4-4B5C-B1D4-6396E40F9BE2}"/>
              </a:ext>
            </a:extLst>
          </p:cNvPr>
          <p:cNvSpPr txBox="1">
            <a:spLocks/>
          </p:cNvSpPr>
          <p:nvPr/>
        </p:nvSpPr>
        <p:spPr>
          <a:xfrm>
            <a:off x="921584" y="4365604"/>
            <a:ext cx="10499834" cy="1376439"/>
          </a:xfrm>
          <a:prstGeom prst="roundRect">
            <a:avLst>
              <a:gd name="adj" fmla="val 2829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Two separate tests developed for checkpoint efficacy (CP)</a:t>
            </a:r>
            <a:r>
              <a:rPr lang="en-US" sz="1800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and high dose IL-2 (HD-IL2) benefit</a:t>
            </a:r>
            <a:r>
              <a:rPr lang="en-US" sz="18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identify a group of patients that may obtain little long term benefit from anti-PD1, anti-CTLA4, and HD-IL2 treatment.</a:t>
            </a:r>
          </a:p>
          <a:p>
            <a:pPr lvl="1">
              <a:buClr>
                <a:srgbClr val="72829F"/>
              </a:buClr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Test classifications are independent  predictors of outcomes when adjusted for other markers, such </a:t>
            </a:r>
          </a:p>
          <a:p>
            <a:pPr marL="457200" lvl="1" indent="0">
              <a:buClr>
                <a:srgbClr val="72829F"/>
              </a:buClr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   as LDH and PD-L1 expression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33834-0AC6-4778-8BE3-B63090E14382}"/>
              </a:ext>
            </a:extLst>
          </p:cNvPr>
          <p:cNvSpPr/>
          <p:nvPr/>
        </p:nvSpPr>
        <p:spPr>
          <a:xfrm>
            <a:off x="792404" y="6043065"/>
            <a:ext cx="8399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1. Weber at al, Cancer Immunol Res 6:79 (2018)</a:t>
            </a:r>
            <a:r>
              <a:rPr lang="en-US" sz="1200" dirty="0"/>
              <a:t>; 2. Sullivan et al. J </a:t>
            </a:r>
            <a:r>
              <a:rPr lang="en-US" sz="1200" dirty="0" err="1"/>
              <a:t>Immunother</a:t>
            </a:r>
            <a:r>
              <a:rPr lang="en-US" sz="1200" dirty="0"/>
              <a:t> Cancer 4(Suppl):6 (2016).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9D89FFC-3066-44A5-85DA-105B7CBAA3AB}"/>
              </a:ext>
            </a:extLst>
          </p:cNvPr>
          <p:cNvSpPr txBox="1">
            <a:spLocks/>
          </p:cNvSpPr>
          <p:nvPr/>
        </p:nvSpPr>
        <p:spPr>
          <a:xfrm>
            <a:off x="1066802" y="78711"/>
            <a:ext cx="10972800" cy="766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Detection of Primary </a:t>
            </a:r>
            <a:r>
              <a:rPr lang="en-US" sz="3600" b="1" dirty="0" err="1">
                <a:solidFill>
                  <a:schemeClr val="accent1"/>
                </a:solidFill>
              </a:rPr>
              <a:t>Immunoresistance</a:t>
            </a:r>
            <a:r>
              <a:rPr lang="en-US" sz="3600" b="1" dirty="0">
                <a:solidFill>
                  <a:schemeClr val="accent1"/>
                </a:solidFill>
              </a:rPr>
              <a:t> in Melanoma</a:t>
            </a:r>
          </a:p>
        </p:txBody>
      </p:sp>
      <p:pic>
        <p:nvPicPr>
          <p:cNvPr id="14" name="Picture 13" descr="A close up of a light&#10;&#10;Description automatically generated">
            <a:extLst>
              <a:ext uri="{FF2B5EF4-FFF2-40B4-BE49-F238E27FC236}">
                <a16:creationId xmlns:a16="http://schemas.microsoft.com/office/drawing/2014/main" id="{FEAB461F-9F33-47C9-87BE-99AF300F4B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4" y="1659085"/>
            <a:ext cx="3680467" cy="2569469"/>
          </a:xfrm>
          <a:prstGeom prst="rect">
            <a:avLst/>
          </a:prstGeom>
        </p:spPr>
      </p:pic>
      <p:pic>
        <p:nvPicPr>
          <p:cNvPr id="16" name="Picture 1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806DF9F-EB2F-4231-987D-476896137A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66" y="1659085"/>
            <a:ext cx="3680467" cy="2569469"/>
          </a:xfrm>
          <a:prstGeom prst="rect">
            <a:avLst/>
          </a:prstGeom>
        </p:spPr>
      </p:pic>
      <p:pic>
        <p:nvPicPr>
          <p:cNvPr id="18" name="Picture 17" descr="A picture containing black, dark, light, flying&#10;&#10;Description automatically generated">
            <a:extLst>
              <a:ext uri="{FF2B5EF4-FFF2-40B4-BE49-F238E27FC236}">
                <a16:creationId xmlns:a16="http://schemas.microsoft.com/office/drawing/2014/main" id="{F78718E3-6D42-432D-AB26-33C583437C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33" y="1512867"/>
            <a:ext cx="3675895" cy="25694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BF5454-AF84-48CB-8050-3D1B31F8C120}"/>
              </a:ext>
            </a:extLst>
          </p:cNvPr>
          <p:cNvSpPr txBox="1"/>
          <p:nvPr/>
        </p:nvSpPr>
        <p:spPr>
          <a:xfrm>
            <a:off x="1523095" y="1379997"/>
            <a:ext cx="273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 test in anti-PD1 (N=119)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F58257-A970-4871-8323-2FA4CF7F5B5F}"/>
              </a:ext>
            </a:extLst>
          </p:cNvPr>
          <p:cNvSpPr txBox="1"/>
          <p:nvPr/>
        </p:nvSpPr>
        <p:spPr>
          <a:xfrm>
            <a:off x="4899962" y="1378394"/>
            <a:ext cx="270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 test in anti-CTLA (N=48)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8E9A8F-2DD9-4726-8AB6-50FBF231B160}"/>
              </a:ext>
            </a:extLst>
          </p:cNvPr>
          <p:cNvSpPr txBox="1"/>
          <p:nvPr/>
        </p:nvSpPr>
        <p:spPr>
          <a:xfrm>
            <a:off x="8844720" y="1367169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HD-IL2 test (N=114)</a:t>
            </a:r>
          </a:p>
        </p:txBody>
      </p:sp>
    </p:spTree>
    <p:extLst>
      <p:ext uri="{BB962C8B-B14F-4D97-AF65-F5344CB8AC3E}">
        <p14:creationId xmlns:p14="http://schemas.microsoft.com/office/powerpoint/2010/main" val="192645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1978B69-92B1-4C5F-89E2-297991A9A5B9}"/>
              </a:ext>
            </a:extLst>
          </p:cNvPr>
          <p:cNvSpPr txBox="1">
            <a:spLocks/>
          </p:cNvSpPr>
          <p:nvPr/>
        </p:nvSpPr>
        <p:spPr>
          <a:xfrm>
            <a:off x="609599" y="674272"/>
            <a:ext cx="10972800" cy="55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829F"/>
              </a:buClr>
            </a:pPr>
            <a:r>
              <a:rPr lang="en-US" sz="2400" dirty="0"/>
              <a:t>A test was developed to identify patients with primary resistance on single arm data (</a:t>
            </a:r>
            <a:r>
              <a:rPr lang="en-US" sz="2400" dirty="0" err="1"/>
              <a:t>atezolizumab</a:t>
            </a:r>
            <a:r>
              <a:rPr lang="en-US" sz="2400" dirty="0"/>
              <a:t> specific test)</a:t>
            </a:r>
          </a:p>
          <a:p>
            <a:pPr>
              <a:buClr>
                <a:srgbClr val="72829F"/>
              </a:buClr>
            </a:pPr>
            <a:r>
              <a:rPr lang="en-US" sz="2400" dirty="0"/>
              <a:t>Results from fully blinded validation on POPLAR: Phase II, randomized study of </a:t>
            </a:r>
            <a:r>
              <a:rPr lang="en-US" sz="2400" dirty="0" err="1"/>
              <a:t>atezolizumab</a:t>
            </a:r>
            <a:r>
              <a:rPr lang="en-US" sz="2400" dirty="0"/>
              <a:t> vs. docetaxel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8BEFF-8FB8-4184-A44B-65E1AEEC3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8078" b="5846"/>
          <a:stretch/>
        </p:blipFill>
        <p:spPr>
          <a:xfrm>
            <a:off x="1996262" y="2268448"/>
            <a:ext cx="3900339" cy="3635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0D2A2-DD85-4175-88B5-E6FD9B159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6511" r="8322" b="8443"/>
          <a:stretch/>
        </p:blipFill>
        <p:spPr>
          <a:xfrm>
            <a:off x="7217315" y="2276475"/>
            <a:ext cx="3972250" cy="3569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76E4DE-A4D7-45BD-8D4D-63D2D5A96694}"/>
              </a:ext>
            </a:extLst>
          </p:cNvPr>
          <p:cNvSpPr txBox="1"/>
          <p:nvPr/>
        </p:nvSpPr>
        <p:spPr>
          <a:xfrm>
            <a:off x="4279666" y="2912495"/>
            <a:ext cx="147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interaction p = 0.001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FD9472-29AB-41B9-8BEF-8C3B2040EFED}"/>
              </a:ext>
            </a:extLst>
          </p:cNvPr>
          <p:cNvSpPr txBox="1"/>
          <p:nvPr/>
        </p:nvSpPr>
        <p:spPr>
          <a:xfrm>
            <a:off x="9506531" y="2901861"/>
            <a:ext cx="147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interaction p = 0.005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E6A8DF6-91DE-4E2D-BBFE-97F013C9E89D}"/>
              </a:ext>
            </a:extLst>
          </p:cNvPr>
          <p:cNvSpPr txBox="1">
            <a:spLocks/>
          </p:cNvSpPr>
          <p:nvPr/>
        </p:nvSpPr>
        <p:spPr>
          <a:xfrm>
            <a:off x="874090" y="105136"/>
            <a:ext cx="10972800" cy="766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Detection of Primary </a:t>
            </a:r>
            <a:r>
              <a:rPr lang="en-US" sz="3600" b="1" dirty="0" err="1">
                <a:solidFill>
                  <a:schemeClr val="accent1"/>
                </a:solidFill>
              </a:rPr>
              <a:t>Immunoresistance</a:t>
            </a:r>
            <a:r>
              <a:rPr lang="en-US" sz="3600" b="1" dirty="0">
                <a:solidFill>
                  <a:schemeClr val="accent1"/>
                </a:solidFill>
              </a:rPr>
              <a:t> in NSCLC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394E57-F742-43C7-A726-2A8E38F13C3C}"/>
              </a:ext>
            </a:extLst>
          </p:cNvPr>
          <p:cNvSpPr txBox="1"/>
          <p:nvPr/>
        </p:nvSpPr>
        <p:spPr>
          <a:xfrm>
            <a:off x="1439225" y="224808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FD6FA-55CB-493D-A6B5-5792C179E7EC}"/>
              </a:ext>
            </a:extLst>
          </p:cNvPr>
          <p:cNvSpPr txBox="1"/>
          <p:nvPr/>
        </p:nvSpPr>
        <p:spPr>
          <a:xfrm>
            <a:off x="6697429" y="2248085"/>
            <a:ext cx="51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B4E1D-A1DA-48F5-A899-1B1EABD6D0A0}"/>
              </a:ext>
            </a:extLst>
          </p:cNvPr>
          <p:cNvSpPr/>
          <p:nvPr/>
        </p:nvSpPr>
        <p:spPr>
          <a:xfrm>
            <a:off x="763528" y="6044943"/>
            <a:ext cx="8399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 err="1"/>
              <a:t>Kowanetz</a:t>
            </a:r>
            <a:r>
              <a:rPr lang="en-US" sz="1200" dirty="0"/>
              <a:t> et al, J </a:t>
            </a:r>
            <a:r>
              <a:rPr lang="en-US" sz="1200" dirty="0" err="1"/>
              <a:t>Immunother</a:t>
            </a:r>
            <a:r>
              <a:rPr lang="en-US" sz="1200" dirty="0"/>
              <a:t> Cancer 6(Suppl1):114 (2018).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13E09CF-9CB5-4E25-B5DE-84FD4560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71F7ED-586C-438D-A44F-25A1D39176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026368"/>
            <a:ext cx="10985754" cy="2612572"/>
          </a:xfrm>
        </p:spPr>
        <p:txBody>
          <a:bodyPr/>
          <a:lstStyle/>
          <a:p>
            <a:r>
              <a:rPr lang="en-US" sz="2800" dirty="0"/>
              <a:t>The circulating proteome</a:t>
            </a:r>
          </a:p>
          <a:p>
            <a:r>
              <a:rPr lang="en-US" sz="2800" dirty="0"/>
              <a:t>Machine learning, “Big Data” and “Deep Data”</a:t>
            </a:r>
          </a:p>
          <a:p>
            <a:pPr lvl="1"/>
            <a:r>
              <a:rPr lang="en-US" sz="2600" dirty="0"/>
              <a:t>Diagnostic Cortex® platform – machine learning approach optimized for Deep Data setting</a:t>
            </a:r>
          </a:p>
          <a:p>
            <a:pPr lvl="2"/>
            <a:r>
              <a:rPr lang="en-US" sz="2200" dirty="0"/>
              <a:t>Incorporating elements of traditional and modern machine learning</a:t>
            </a:r>
          </a:p>
          <a:p>
            <a:r>
              <a:rPr lang="en-US" sz="2800" dirty="0"/>
              <a:t>Examples of validated, clinically relevant molecular diagnostic development based on the circulating proteome</a:t>
            </a:r>
          </a:p>
          <a:p>
            <a:r>
              <a:rPr lang="en-US" sz="2600" dirty="0"/>
              <a:t>Biology</a:t>
            </a:r>
          </a:p>
          <a:p>
            <a:pPr lvl="1"/>
            <a:r>
              <a:rPr lang="en-US" sz="2400" dirty="0"/>
              <a:t>Set enrichment analysis of proteomic tests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9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89CEBCA-978A-4A2E-BA01-E48D437C9120}"/>
              </a:ext>
            </a:extLst>
          </p:cNvPr>
          <p:cNvSpPr txBox="1">
            <a:spLocks/>
          </p:cNvSpPr>
          <p:nvPr/>
        </p:nvSpPr>
        <p:spPr>
          <a:xfrm>
            <a:off x="971113" y="274638"/>
            <a:ext cx="10972800" cy="766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Detection of HCC in high risk population</a:t>
            </a:r>
          </a:p>
        </p:txBody>
      </p:sp>
      <p:sp>
        <p:nvSpPr>
          <p:cNvPr id="3" name="TextBox 143">
            <a:extLst>
              <a:ext uri="{FF2B5EF4-FFF2-40B4-BE49-F238E27FC236}">
                <a16:creationId xmlns:a16="http://schemas.microsoft.com/office/drawing/2014/main" id="{AE0CF002-B201-4833-989B-E56154077D3E}"/>
              </a:ext>
            </a:extLst>
          </p:cNvPr>
          <p:cNvSpPr txBox="1"/>
          <p:nvPr/>
        </p:nvSpPr>
        <p:spPr>
          <a:xfrm>
            <a:off x="1105528" y="1132141"/>
            <a:ext cx="3092159" cy="358004"/>
          </a:xfrm>
          <a:prstGeom prst="rect">
            <a:avLst/>
          </a:prstGeom>
          <a:noFill/>
        </p:spPr>
        <p:txBody>
          <a:bodyPr wrap="square" lIns="141180" tIns="70591" rIns="141180" bIns="70591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9778" indent="-4893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60877" indent="-9918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91975" indent="-14943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21752" indent="-19835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242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091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5940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6788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latin typeface="+mj-lt"/>
              </a:rPr>
              <a:t>Development set  </a:t>
            </a:r>
          </a:p>
        </p:txBody>
      </p:sp>
      <p:sp>
        <p:nvSpPr>
          <p:cNvPr id="4" name="TextBox 144">
            <a:extLst>
              <a:ext uri="{FF2B5EF4-FFF2-40B4-BE49-F238E27FC236}">
                <a16:creationId xmlns:a16="http://schemas.microsoft.com/office/drawing/2014/main" id="{38FF993D-C651-4143-9D14-7633589F13AC}"/>
              </a:ext>
            </a:extLst>
          </p:cNvPr>
          <p:cNvSpPr txBox="1"/>
          <p:nvPr/>
        </p:nvSpPr>
        <p:spPr>
          <a:xfrm>
            <a:off x="4619469" y="1132141"/>
            <a:ext cx="2622996" cy="358004"/>
          </a:xfrm>
          <a:prstGeom prst="rect">
            <a:avLst/>
          </a:prstGeom>
          <a:noFill/>
        </p:spPr>
        <p:txBody>
          <a:bodyPr wrap="square" lIns="141180" tIns="70591" rIns="141180" bIns="70591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9778" indent="-4893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60877" indent="-9918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91975" indent="-14943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21752" indent="-19835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242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091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5940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6788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latin typeface="+mj-lt"/>
              </a:rPr>
              <a:t>Internal validation set 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7DEE2AED-9207-4B3C-9762-E0498372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5" y="4385116"/>
            <a:ext cx="3908823" cy="1526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7F7936-E899-4654-BB54-05B4A4A57637}"/>
              </a:ext>
            </a:extLst>
          </p:cNvPr>
          <p:cNvSpPr txBox="1"/>
          <p:nvPr/>
        </p:nvSpPr>
        <p:spPr>
          <a:xfrm>
            <a:off x="5022067" y="4597791"/>
            <a:ext cx="6920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Test shows significantly improved performance over current biomarker, AFP.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It is able to detect small/early stage  tumors (100% sensitivity for tumors &lt;3cm, 75% sensitivity stage I (independent validation)) where curative approaches are feasible.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E7CAEF-CA69-40EE-B471-9D73EE8F5312}"/>
              </a:ext>
            </a:extLst>
          </p:cNvPr>
          <p:cNvGrpSpPr>
            <a:grpSpLocks noChangeAspect="1"/>
          </p:cNvGrpSpPr>
          <p:nvPr/>
        </p:nvGrpSpPr>
        <p:grpSpPr>
          <a:xfrm>
            <a:off x="472759" y="1408104"/>
            <a:ext cx="11721677" cy="2843487"/>
            <a:chOff x="28806505" y="3452271"/>
            <a:chExt cx="14884669" cy="40119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5B352F-6170-41AE-9D3D-712324BECB56}"/>
                </a:ext>
              </a:extLst>
            </p:cNvPr>
            <p:cNvGrpSpPr/>
            <p:nvPr/>
          </p:nvGrpSpPr>
          <p:grpSpPr>
            <a:xfrm>
              <a:off x="28806505" y="3453962"/>
              <a:ext cx="10012393" cy="4010284"/>
              <a:chOff x="28806506" y="3568676"/>
              <a:chExt cx="10012393" cy="4010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C7B7721-19A3-4832-9E2D-D18EF8CB3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5565" y="3578960"/>
                <a:ext cx="5333334" cy="4000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3B1590A-F9E6-482C-9DBE-CA1F38BC4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06506" y="3568676"/>
                <a:ext cx="5333334" cy="4000000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215D02-5B1F-48FF-BF24-117EB0337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5585" y="3452271"/>
              <a:ext cx="5335589" cy="4001691"/>
            </a:xfrm>
            <a:prstGeom prst="rect">
              <a:avLst/>
            </a:prstGeom>
          </p:spPr>
        </p:pic>
      </p:grpSp>
      <p:sp>
        <p:nvSpPr>
          <p:cNvPr id="5" name="TextBox 145">
            <a:extLst>
              <a:ext uri="{FF2B5EF4-FFF2-40B4-BE49-F238E27FC236}">
                <a16:creationId xmlns:a16="http://schemas.microsoft.com/office/drawing/2014/main" id="{78EF790D-6C93-4604-B8A6-DA3103548D43}"/>
              </a:ext>
            </a:extLst>
          </p:cNvPr>
          <p:cNvSpPr txBox="1"/>
          <p:nvPr/>
        </p:nvSpPr>
        <p:spPr>
          <a:xfrm>
            <a:off x="8534745" y="1115966"/>
            <a:ext cx="3644220" cy="358004"/>
          </a:xfrm>
          <a:prstGeom prst="rect">
            <a:avLst/>
          </a:prstGeom>
          <a:noFill/>
        </p:spPr>
        <p:txBody>
          <a:bodyPr wrap="square" lIns="141180" tIns="70591" rIns="141180" bIns="70591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9778" indent="-4893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60877" indent="-9918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91975" indent="-14943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21752" indent="-19835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242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091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5940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6788" algn="l" defTabSz="761697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0000"/>
                </a:solidFill>
                <a:latin typeface="+mj-lt"/>
              </a:rPr>
              <a:t>Independent validation set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BF6FE-E5B8-4B93-AF43-2BA9D33D55AE}"/>
              </a:ext>
            </a:extLst>
          </p:cNvPr>
          <p:cNvSpPr/>
          <p:nvPr/>
        </p:nvSpPr>
        <p:spPr>
          <a:xfrm>
            <a:off x="763528" y="6044943"/>
            <a:ext cx="8399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Lee et al, Cancer Res 79(13 Suppl) 4530 (2019).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60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34C1-A641-4944-9051-E98A0BAF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Enrichment Analysis</a:t>
            </a:r>
          </a:p>
        </p:txBody>
      </p:sp>
    </p:spTree>
    <p:extLst>
      <p:ext uri="{BB962C8B-B14F-4D97-AF65-F5344CB8AC3E}">
        <p14:creationId xmlns:p14="http://schemas.microsoft.com/office/powerpoint/2010/main" val="396141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2F4640-B9B7-4DC3-B4AD-684E021E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</a:t>
            </a:r>
            <a:r>
              <a:rPr lang="en-US" dirty="0"/>
              <a:t>rotein </a:t>
            </a:r>
            <a:r>
              <a:rPr lang="en-US" u="sng" dirty="0"/>
              <a:t>S</a:t>
            </a:r>
            <a:r>
              <a:rPr lang="en-US" dirty="0"/>
              <a:t>et </a:t>
            </a:r>
            <a:r>
              <a:rPr lang="en-US" u="sng" dirty="0"/>
              <a:t>E</a:t>
            </a:r>
            <a:r>
              <a:rPr lang="en-US" dirty="0"/>
              <a:t>nrichment </a:t>
            </a:r>
            <a:r>
              <a:rPr lang="en-US" u="sng" dirty="0"/>
              <a:t>A</a:t>
            </a:r>
            <a:r>
              <a:rPr lang="en-US" dirty="0"/>
              <a:t>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F81B01-05C2-4848-8CE0-9B9E275065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200763"/>
            <a:ext cx="4962144" cy="4744881"/>
          </a:xfrm>
        </p:spPr>
        <p:txBody>
          <a:bodyPr/>
          <a:lstStyle/>
          <a:p>
            <a:r>
              <a:rPr lang="en-US" dirty="0"/>
              <a:t>Uses a reference set with well characterized protein data: </a:t>
            </a:r>
            <a:r>
              <a:rPr lang="en-US" dirty="0" err="1"/>
              <a:t>SomaLogic</a:t>
            </a:r>
            <a:endParaRPr lang="en-US" dirty="0"/>
          </a:p>
          <a:p>
            <a:r>
              <a:rPr lang="en-US" dirty="0"/>
              <a:t>Proteins related to process from databases (Amigo, GO): Complement, wound healing, IR17, … ( e.g. Hallmark set)</a:t>
            </a:r>
          </a:p>
          <a:p>
            <a:r>
              <a:rPr lang="en-US" dirty="0"/>
              <a:t>Power of set enrichment analysis can be increased by bagging</a:t>
            </a:r>
          </a:p>
          <a:p>
            <a:pPr lvl="1"/>
            <a:r>
              <a:rPr lang="en-US" dirty="0"/>
              <a:t>Also allows to combine different reference sets</a:t>
            </a:r>
          </a:p>
          <a:p>
            <a:r>
              <a:rPr lang="en-US" dirty="0"/>
              <a:t>Uses:</a:t>
            </a:r>
          </a:p>
          <a:p>
            <a:pPr lvl="1"/>
            <a:r>
              <a:rPr lang="en-US" dirty="0"/>
              <a:t>Association of  test defined phenotypes with biological processes</a:t>
            </a:r>
          </a:p>
          <a:p>
            <a:pPr lvl="1"/>
            <a:r>
              <a:rPr lang="en-US" dirty="0"/>
              <a:t>Association of mass spec peaks with processes </a:t>
            </a:r>
            <a:r>
              <a:rPr lang="en-US" dirty="0">
                <a:sym typeface="Wingdings" panose="05000000000000000000" pitchFamily="2" charset="2"/>
              </a:rPr>
              <a:t> score related to a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6F8E4-9470-4C19-9E15-99CA68AD3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160" y="5968930"/>
            <a:ext cx="5843720" cy="2683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Subramanian, A. et al </a:t>
            </a:r>
            <a:r>
              <a:rPr lang="en-US" i="1" dirty="0"/>
              <a:t>Proc Natl </a:t>
            </a:r>
            <a:r>
              <a:rPr lang="en-US" i="1" dirty="0" err="1"/>
              <a:t>Acad</a:t>
            </a:r>
            <a:r>
              <a:rPr lang="en-US" i="1" dirty="0"/>
              <a:t> Sci U S A</a:t>
            </a:r>
            <a:r>
              <a:rPr lang="en-US" dirty="0"/>
              <a:t> </a:t>
            </a:r>
            <a:r>
              <a:rPr lang="en-US" b="1" dirty="0"/>
              <a:t>102</a:t>
            </a:r>
            <a:r>
              <a:rPr lang="en-US" dirty="0"/>
              <a:t>, 15545-50 (2005). </a:t>
            </a:r>
          </a:p>
          <a:p>
            <a:pPr>
              <a:spcBef>
                <a:spcPts val="0"/>
              </a:spcBef>
            </a:pPr>
            <a:r>
              <a:rPr lang="en-US" dirty="0"/>
              <a:t>Grigorieva, J. et al. </a:t>
            </a:r>
            <a:r>
              <a:rPr lang="en-US" i="1" dirty="0"/>
              <a:t>Clinical Mass Spectrometry </a:t>
            </a:r>
            <a:r>
              <a:rPr lang="en-US" dirty="0"/>
              <a:t>2019.</a:t>
            </a:r>
            <a:r>
              <a:rPr lang="en-US" u="sng" dirty="0">
                <a:hlinkClick r:id="rId2" tooltip="Persistent link using digital object identifier"/>
              </a:rPr>
              <a:t>https://doi.org/10.1016/j.clinms.2019.09.001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Roder J, et al. </a:t>
            </a:r>
            <a:r>
              <a:rPr lang="en-US" i="1" dirty="0"/>
              <a:t>BMC Bioinformatics </a:t>
            </a:r>
            <a:r>
              <a:rPr lang="en-US" dirty="0"/>
              <a:t>2019, </a:t>
            </a:r>
            <a:r>
              <a:rPr lang="en-US" b="1" dirty="0"/>
              <a:t>20</a:t>
            </a:r>
            <a:r>
              <a:rPr lang="en-US" dirty="0"/>
              <a:t>(1):257.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31315-DF46-445B-AB3F-8E2066DB6A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880" y="833120"/>
            <a:ext cx="5359400" cy="181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40CC15-2576-4E1F-B1AB-8511FBEE1A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0" y="2973635"/>
            <a:ext cx="5359400" cy="32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A1B806D-7321-4EAD-9E2E-48AC2FB1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21428"/>
            <a:ext cx="11206190" cy="756119"/>
          </a:xfrm>
        </p:spPr>
        <p:txBody>
          <a:bodyPr/>
          <a:lstStyle/>
          <a:p>
            <a:r>
              <a:rPr lang="en-US" dirty="0"/>
              <a:t>Example: What Characterizes Patients with IO Resistance?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DE1247-3180-482A-8332-3636622A2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Association of sensitive and resistant groups with biological processes (subset)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E9BCA9D-2BED-42AE-8D77-809968E75375}"/>
              </a:ext>
            </a:extLst>
          </p:cNvPr>
          <p:cNvSpPr txBox="1">
            <a:spLocks/>
          </p:cNvSpPr>
          <p:nvPr/>
        </p:nvSpPr>
        <p:spPr>
          <a:xfrm>
            <a:off x="609600" y="117392"/>
            <a:ext cx="10972800" cy="76691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>
                <a:solidFill>
                  <a:schemeClr val="tx2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4D7858-CDBA-4810-86D0-524881EB64E9}"/>
              </a:ext>
            </a:extLst>
          </p:cNvPr>
          <p:cNvSpPr txBox="1">
            <a:spLocks/>
          </p:cNvSpPr>
          <p:nvPr/>
        </p:nvSpPr>
        <p:spPr>
          <a:xfrm>
            <a:off x="609600" y="778908"/>
            <a:ext cx="10972800" cy="55880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74FA92-71A8-4A83-9D19-1F78A3A71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6512"/>
              </p:ext>
            </p:extLst>
          </p:nvPr>
        </p:nvGraphicFramePr>
        <p:xfrm>
          <a:off x="866966" y="1613715"/>
          <a:ext cx="6626296" cy="3730026"/>
        </p:xfrm>
        <a:graphic>
          <a:graphicData uri="http://schemas.openxmlformats.org/drawingml/2006/table">
            <a:tbl>
              <a:tblPr firstRow="1" firstCol="1" bandRow="1"/>
              <a:tblGrid>
                <a:gridCol w="2486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6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Signaling process</a:t>
                      </a: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Nivolumab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Melanoma</a:t>
                      </a: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HD-IL2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Melanoma</a:t>
                      </a: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Atezolizumab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NSCLC</a:t>
                      </a: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Nivolumab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NSCLC</a:t>
                      </a: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Acute inflammatory response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&lt;0.10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0.10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Activation of innate immune response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Regulation of adaptive immune response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 regulation of glycolytic process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Immune T-cells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Immune B-cells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+mn-ea"/>
                          <a:cs typeface="+mn-cs"/>
                        </a:rPr>
                        <a:t>Extra</a:t>
                      </a:r>
                      <a:r>
                        <a:rPr lang="en-US" sz="1050" baseline="0" dirty="0">
                          <a:effectLst/>
                          <a:latin typeface="Calibri"/>
                          <a:ea typeface="+mn-ea"/>
                          <a:cs typeface="+mn-cs"/>
                        </a:rPr>
                        <a:t> cellular matrix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Natural killer regulation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effectLst/>
                        </a:rPr>
                        <a:t>Complement system</a:t>
                      </a:r>
                      <a:endParaRPr lang="en-US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0.05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0.10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Wound healing</a:t>
                      </a: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0.05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Interferon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Interleukin-10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0.10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Growth factor receptor signaling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Immune Response Type 1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Immune Response Type 2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5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&lt; 0.10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0.01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Acute phase</a:t>
                      </a:r>
                    </a:p>
                  </a:txBody>
                  <a:tcPr marL="38576" marR="3857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 &lt; 0.01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05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&lt; 0.01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EA142C-248F-494E-8754-E4FA3896341B}"/>
              </a:ext>
            </a:extLst>
          </p:cNvPr>
          <p:cNvSpPr txBox="1"/>
          <p:nvPr/>
        </p:nvSpPr>
        <p:spPr>
          <a:xfrm>
            <a:off x="770673" y="5331950"/>
            <a:ext cx="97815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25" dirty="0">
                <a:solidFill>
                  <a:prstClr val="black">
                    <a:lumMod val="50000"/>
                  </a:prstClr>
                </a:solidFill>
              </a:rPr>
              <a:t>NS: Not significant</a:t>
            </a:r>
            <a:endParaRPr lang="en-US" sz="825" i="1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0551517-0349-4845-A253-EFA66C6B0810}"/>
              </a:ext>
            </a:extLst>
          </p:cNvPr>
          <p:cNvSpPr txBox="1">
            <a:spLocks/>
          </p:cNvSpPr>
          <p:nvPr/>
        </p:nvSpPr>
        <p:spPr>
          <a:xfrm>
            <a:off x="7686359" y="1396267"/>
            <a:ext cx="3999363" cy="2858017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Across indications resistant patients have elevated levels of: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 Acute inflammatory processes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 Complement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 Wound healing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In NSCLC IR2 and ECM (for nivolumab) are elevated in poor outcome groups.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B1EC2-590C-46D0-8CA8-CD445EA6BB6D}"/>
              </a:ext>
            </a:extLst>
          </p:cNvPr>
          <p:cNvSpPr/>
          <p:nvPr/>
        </p:nvSpPr>
        <p:spPr>
          <a:xfrm>
            <a:off x="7808532" y="4407680"/>
            <a:ext cx="4086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effects were seen by others, e.g.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Combined blockade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complement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signaling and anti-PD-1 can enhance anti-PD-1 efficacy; Cancer Discovery 6 (9) :1022-35 June 2017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transcriptional signature (IPRES) identified related to innate anti-PD-1 resistance;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wound healing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one of the pathways; Cell 165: 35-44 March 2017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C78E0-B85C-4271-8B6A-1CFB7B8BB095}"/>
              </a:ext>
            </a:extLst>
          </p:cNvPr>
          <p:cNvSpPr txBox="1"/>
          <p:nvPr/>
        </p:nvSpPr>
        <p:spPr>
          <a:xfrm>
            <a:off x="768096" y="1306759"/>
            <a:ext cx="66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PSEA</a:t>
            </a:r>
          </a:p>
        </p:txBody>
      </p:sp>
    </p:spTree>
    <p:extLst>
      <p:ext uri="{BB962C8B-B14F-4D97-AF65-F5344CB8AC3E}">
        <p14:creationId xmlns:p14="http://schemas.microsoft.com/office/powerpoint/2010/main" val="204037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7EF7F5-CA72-4146-973A-07EDA276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FE4241-B0DE-452C-8051-B1340C7340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Ideas from traditional machine learning can be combined with concepts from deep learning to develop multivariate tests even in the p &gt;&gt; N setting.</a:t>
            </a:r>
          </a:p>
          <a:p>
            <a:r>
              <a:rPr lang="en-US" dirty="0"/>
              <a:t>Using bagging one can reliably estimate effect sizes even from small development sets.</a:t>
            </a:r>
          </a:p>
          <a:p>
            <a:r>
              <a:rPr lang="en-US" dirty="0"/>
              <a:t>The circulating proteome is informative for primary resistance to checkpoint inhibition.</a:t>
            </a:r>
          </a:p>
          <a:p>
            <a:r>
              <a:rPr lang="en-US" dirty="0"/>
              <a:t>Set enrichment analysis can be used to elucidate biological underpinnings of multivariate tests.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CDB141-D1FF-4ED5-9DE7-551A6AB3F8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26FF893-BC7D-4CDD-86B2-DAE1E7606CD5}"/>
              </a:ext>
            </a:extLst>
          </p:cNvPr>
          <p:cNvSpPr txBox="1">
            <a:spLocks/>
          </p:cNvSpPr>
          <p:nvPr/>
        </p:nvSpPr>
        <p:spPr>
          <a:xfrm>
            <a:off x="971113" y="274638"/>
            <a:ext cx="10972800" cy="766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Acknowledgments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F01584C-2100-4AC9-9425-B30284982BF5}"/>
              </a:ext>
            </a:extLst>
          </p:cNvPr>
          <p:cNvSpPr txBox="1">
            <a:spLocks/>
          </p:cNvSpPr>
          <p:nvPr/>
        </p:nvSpPr>
        <p:spPr>
          <a:xfrm>
            <a:off x="762000" y="990115"/>
            <a:ext cx="4750526" cy="4949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+mn-lt"/>
              </a:rPr>
              <a:t>Biodesix Research Team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Joanna Roder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Carlos Oliveira</a:t>
            </a:r>
          </a:p>
          <a:p>
            <a:pPr marL="0" indent="0">
              <a:buNone/>
            </a:pPr>
            <a:r>
              <a:rPr lang="en-US" sz="1800" dirty="0" err="1">
                <a:latin typeface="+mn-lt"/>
              </a:rPr>
              <a:t>Arni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Steingrimsson</a:t>
            </a: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Lelia Net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Julia Grigorieva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Maxim Tsypin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Senait Asmellash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Krista Meyer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Benjamin Linstid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Conde Benoist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Brandon Touchet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Steven Rightmyer</a:t>
            </a: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457200" lvl="1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5A3173A-11F8-4AF3-995A-51ACE30C3AFF}"/>
              </a:ext>
            </a:extLst>
          </p:cNvPr>
          <p:cNvSpPr txBox="1">
            <a:spLocks/>
          </p:cNvSpPr>
          <p:nvPr/>
        </p:nvSpPr>
        <p:spPr>
          <a:xfrm>
            <a:off x="5364480" y="991807"/>
            <a:ext cx="4750526" cy="2437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+mn-lt"/>
              </a:rPr>
              <a:t>External collaborations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J Weber (NYU)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M </a:t>
            </a:r>
            <a:r>
              <a:rPr lang="en-US" sz="1800" dirty="0" err="1">
                <a:latin typeface="+mn-lt"/>
              </a:rPr>
              <a:t>Sznol</a:t>
            </a:r>
            <a:r>
              <a:rPr lang="en-US" sz="1800" dirty="0">
                <a:latin typeface="+mn-lt"/>
              </a:rPr>
              <a:t>, H Kluger, R </a:t>
            </a:r>
            <a:r>
              <a:rPr lang="en-US" sz="1800" dirty="0" err="1">
                <a:latin typeface="+mn-lt"/>
              </a:rPr>
              <a:t>Halaban</a:t>
            </a:r>
            <a:r>
              <a:rPr lang="en-US" sz="1800" dirty="0">
                <a:latin typeface="+mn-lt"/>
              </a:rPr>
              <a:t> (Yale)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R Sullivan (MGH)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P </a:t>
            </a:r>
            <a:r>
              <a:rPr lang="en-US" sz="1800" dirty="0" err="1">
                <a:latin typeface="+mn-lt"/>
              </a:rPr>
              <a:t>Ascierto</a:t>
            </a:r>
            <a:r>
              <a:rPr lang="en-US" sz="1800" dirty="0">
                <a:latin typeface="+mn-lt"/>
              </a:rPr>
              <a:t> (Naples, Italy)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D Mahalingam (Northwestern)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L Chelis (Dammam, Saudi Arabia)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R Iyer (Roswell Park)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S Lee (MD Anderson)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457200" lvl="1" indent="0">
              <a:buNone/>
            </a:pPr>
            <a:endParaRPr lang="en-US" sz="1600" dirty="0">
              <a:latin typeface="+mn-lt"/>
            </a:endParaRPr>
          </a:p>
          <a:p>
            <a:pPr marL="457200" lvl="1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82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730F0BD-9C89-49E7-A0C7-482E74E7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Circulating Proteome</a:t>
            </a:r>
          </a:p>
        </p:txBody>
      </p:sp>
    </p:spTree>
    <p:extLst>
      <p:ext uri="{BB962C8B-B14F-4D97-AF65-F5344CB8AC3E}">
        <p14:creationId xmlns:p14="http://schemas.microsoft.com/office/powerpoint/2010/main" val="264520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6ED8D168-19AC-4BD7-AF0E-78B7AD6D2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07" y="3466663"/>
            <a:ext cx="4100806" cy="25018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07DBFF1-D934-4C15-B1A4-D19EDDFA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Circulating Proteome and Cancer Immunology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945EC9-30D2-4EAB-B86F-37A32BB611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circulating proteome may reflect the host immune state.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113EBD-1EAA-4678-9CA5-370DD194A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800" baseline="30000" dirty="0">
                <a:solidFill>
                  <a:srgbClr val="6E62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" dirty="0">
                <a:solidFill>
                  <a:srgbClr val="6E62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GB" sz="800" dirty="0" err="1">
                <a:solidFill>
                  <a:srgbClr val="6E62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Pitteri</a:t>
            </a:r>
            <a:r>
              <a:rPr lang="en-GB" sz="800" dirty="0">
                <a:solidFill>
                  <a:srgbClr val="6E62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Cancer Research (2011) </a:t>
            </a:r>
            <a:r>
              <a:rPr lang="en-GB" sz="800" i="1" dirty="0">
                <a:solidFill>
                  <a:srgbClr val="6E62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800" baseline="30000" dirty="0">
                <a:solidFill>
                  <a:srgbClr val="6E62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dirty="0">
                <a:solidFill>
                  <a:srgbClr val="6E62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Gautam P et al. (2013)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87EC5D9-9AB3-416D-A940-B4709983E623}"/>
              </a:ext>
            </a:extLst>
          </p:cNvPr>
          <p:cNvSpPr txBox="1">
            <a:spLocks/>
          </p:cNvSpPr>
          <p:nvPr/>
        </p:nvSpPr>
        <p:spPr>
          <a:xfrm>
            <a:off x="768096" y="3676634"/>
            <a:ext cx="6470440" cy="15653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From pre-treatment samples Biodesix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developed and validated multiple tests for different indications combining measurements of circulating proteome with outcome data via modern machine learning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14" name="Picture 2" descr="image002">
            <a:extLst>
              <a:ext uri="{FF2B5EF4-FFF2-40B4-BE49-F238E27FC236}">
                <a16:creationId xmlns:a16="http://schemas.microsoft.com/office/drawing/2014/main" id="{1E41FD29-C606-4954-A79B-2133A852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80" y="1372831"/>
            <a:ext cx="2794292" cy="163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BC024F-041D-444D-AE1F-CC033A607906}"/>
              </a:ext>
            </a:extLst>
          </p:cNvPr>
          <p:cNvSpPr/>
          <p:nvPr/>
        </p:nvSpPr>
        <p:spPr>
          <a:xfrm>
            <a:off x="768096" y="1373782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4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The circulating proteome is derived from tumor, tumor microenvironment, and normal host tissues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4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The circulating proteome changes during tumor development and as a result of treatment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4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Circulating proteins have direct regulatory effects on the immune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51B49A-F2C5-4672-A692-8A34399AFCA1}"/>
              </a:ext>
            </a:extLst>
          </p:cNvPr>
          <p:cNvSpPr txBox="1"/>
          <p:nvPr/>
        </p:nvSpPr>
        <p:spPr>
          <a:xfrm>
            <a:off x="7238536" y="3221866"/>
            <a:ext cx="3650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1F497D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Dynamic range of circulating proteins</a:t>
            </a:r>
            <a:r>
              <a:rPr lang="en-US" sz="900" b="1" baseline="30000" dirty="0">
                <a:solidFill>
                  <a:srgbClr val="1F497D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</a:t>
            </a:r>
            <a:endParaRPr lang="en-US" sz="900" b="1" baseline="30000" dirty="0">
              <a:solidFill>
                <a:srgbClr val="1F497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C7DD84-0843-4221-AE37-128602567332}"/>
              </a:ext>
            </a:extLst>
          </p:cNvPr>
          <p:cNvSpPr/>
          <p:nvPr/>
        </p:nvSpPr>
        <p:spPr>
          <a:xfrm>
            <a:off x="8047869" y="3561214"/>
            <a:ext cx="1801038" cy="918486"/>
          </a:xfrm>
          <a:prstGeom prst="rect">
            <a:avLst/>
          </a:prstGeom>
          <a:solidFill>
            <a:schemeClr val="accent1">
              <a:alpha val="15000"/>
            </a:schemeClr>
          </a:solidFill>
          <a:ln w="6350">
            <a:solidFill>
              <a:schemeClr val="tx2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4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C866-09AB-4D66-8E56-BC1626D5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7" y="3062024"/>
            <a:ext cx="8896098" cy="733951"/>
          </a:xfrm>
        </p:spPr>
        <p:txBody>
          <a:bodyPr/>
          <a:lstStyle/>
          <a:p>
            <a:r>
              <a:rPr lang="en-US" dirty="0"/>
              <a:t>Machine learning, Big Data and Deep Data</a:t>
            </a:r>
          </a:p>
        </p:txBody>
      </p:sp>
    </p:spTree>
    <p:extLst>
      <p:ext uri="{BB962C8B-B14F-4D97-AF65-F5344CB8AC3E}">
        <p14:creationId xmlns:p14="http://schemas.microsoft.com/office/powerpoint/2010/main" val="283956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22B8-A644-4C6C-A187-720ACDBE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machine learning and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0AB1-C418-4327-B2C4-898EFD3C9A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1620982"/>
            <a:ext cx="10778862" cy="1281706"/>
          </a:xfrm>
        </p:spPr>
        <p:txBody>
          <a:bodyPr/>
          <a:lstStyle/>
          <a:p>
            <a:r>
              <a:rPr lang="en-US" dirty="0"/>
              <a:t>NLP, speech recognition (smart speakers, phones, call centers, …)</a:t>
            </a:r>
          </a:p>
          <a:p>
            <a:r>
              <a:rPr lang="en-US" dirty="0"/>
              <a:t>Image recognition (Google Images, facial recognition,….)</a:t>
            </a:r>
          </a:p>
          <a:p>
            <a:r>
              <a:rPr lang="en-US" dirty="0"/>
              <a:t>Recommender systems (search engines, shopping, 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8E682-87BA-4E30-881C-EB28C1234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095" y="1073525"/>
            <a:ext cx="10778863" cy="480511"/>
          </a:xfrm>
        </p:spPr>
        <p:txBody>
          <a:bodyPr/>
          <a:lstStyle/>
          <a:p>
            <a:r>
              <a:rPr lang="en-US" dirty="0"/>
              <a:t>Everyday life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4BACF51-1FCC-4961-AC2A-750235E34547}"/>
              </a:ext>
            </a:extLst>
          </p:cNvPr>
          <p:cNvSpPr txBox="1">
            <a:spLocks/>
          </p:cNvSpPr>
          <p:nvPr/>
        </p:nvSpPr>
        <p:spPr>
          <a:xfrm>
            <a:off x="768095" y="2931084"/>
            <a:ext cx="10778863" cy="480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Software as a Medical Device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158997-D66E-47C3-A66A-470742BF170B}"/>
              </a:ext>
            </a:extLst>
          </p:cNvPr>
          <p:cNvSpPr txBox="1">
            <a:spLocks/>
          </p:cNvSpPr>
          <p:nvPr/>
        </p:nvSpPr>
        <p:spPr>
          <a:xfrm>
            <a:off x="766968" y="3454633"/>
            <a:ext cx="10778862" cy="1281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“FDA permits marketing of clinical decision support software for alerting providers of a potential stroke in patients”, 2/13/2018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https://www.fda.gov/news-events/press-announcements/fda-permits-marketing-clinical-decision-support-software-alerting-providers-potential-stroke</a:t>
            </a:r>
            <a:r>
              <a:rPr lang="en-US" sz="1600" dirty="0"/>
              <a:t>)</a:t>
            </a:r>
          </a:p>
          <a:p>
            <a:r>
              <a:rPr lang="en-US" dirty="0"/>
              <a:t>“FDA permits marketing of artificial intelligence-based device to detect certain diabetes-related eye problems, 4/11/2018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https://www.fda.gov/news-events/press-announcements/fda-permits-marketing-artificial-intelligence-based-device-detect-certain-diabetes-related-eye</a:t>
            </a:r>
            <a:r>
              <a:rPr lang="en-US" sz="1600" dirty="0"/>
              <a:t>)</a:t>
            </a:r>
          </a:p>
          <a:p>
            <a:r>
              <a:rPr lang="en-US" dirty="0"/>
              <a:t>“FDA permits marketing of artificial intelligence algorithm for aiding providers in detecting wrist fractures, 5/24/2018 </a:t>
            </a: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https://www.fda.gov/news-events/press-announcements/fda-permits-marketing-artificial-intelligence-algorithm-aiding-providers-detecting-wrist-fractures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1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9D7256A-48D3-4F85-9BCA-5D47ECE1322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66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4C97"/>
                </a:solidFill>
              </a:rPr>
              <a:t>Why can’t we use ‘out-of-the-box’ deep learning nets?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71F4B37-2720-4E8E-9B9A-667C45D36C2A}"/>
              </a:ext>
            </a:extLst>
          </p:cNvPr>
          <p:cNvSpPr txBox="1">
            <a:spLocks/>
          </p:cNvSpPr>
          <p:nvPr/>
        </p:nvSpPr>
        <p:spPr>
          <a:xfrm>
            <a:off x="762000" y="3723013"/>
            <a:ext cx="10972800" cy="212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117217-682A-4265-A616-AC5043BF0C2A}"/>
              </a:ext>
            </a:extLst>
          </p:cNvPr>
          <p:cNvSpPr/>
          <p:nvPr/>
        </p:nvSpPr>
        <p:spPr>
          <a:xfrm>
            <a:off x="1075510" y="1931881"/>
            <a:ext cx="10517108" cy="14827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“As of 2016, a rough rule of thumb is that 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supervised deep learning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algorithm will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generally achieve acceptable performance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with around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5,000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labeled training examples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per category and will match or exceed human performance when training with a dataset containing at least 10 million labeled examples.” </a:t>
            </a:r>
          </a:p>
          <a:p>
            <a:pPr algn="ctr"/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Deep Learning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Goodfellow, Bengio, and Courville, MIT Press 2017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0AD5A-D669-48D5-9E97-D79B43AD3E27}"/>
              </a:ext>
            </a:extLst>
          </p:cNvPr>
          <p:cNvSpPr/>
          <p:nvPr/>
        </p:nvSpPr>
        <p:spPr>
          <a:xfrm>
            <a:off x="1307805" y="5044233"/>
            <a:ext cx="8654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2829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Curse of dimensionality (“p&gt;N”, i.e. more attributes (features) than samples)</a:t>
            </a:r>
          </a:p>
          <a:p>
            <a:pPr marL="342900" indent="-342900">
              <a:buClr>
                <a:srgbClr val="72829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 augmentation difficult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5B6565-6E00-4BCF-8348-BCF6736F7756}"/>
              </a:ext>
            </a:extLst>
          </p:cNvPr>
          <p:cNvSpPr/>
          <p:nvPr/>
        </p:nvSpPr>
        <p:spPr>
          <a:xfrm>
            <a:off x="1075509" y="1152047"/>
            <a:ext cx="10517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Deep Learning works well with Big Data (very many training examples)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B273BC-4A00-42EF-AD43-60EAF6B2C227}"/>
              </a:ext>
            </a:extLst>
          </p:cNvPr>
          <p:cNvSpPr/>
          <p:nvPr/>
        </p:nvSpPr>
        <p:spPr>
          <a:xfrm>
            <a:off x="1075509" y="3781784"/>
            <a:ext cx="10517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Molecular diagnostics problems are characterized by few training examples and Deep Data</a:t>
            </a:r>
          </a:p>
        </p:txBody>
      </p:sp>
    </p:spTree>
    <p:extLst>
      <p:ext uri="{BB962C8B-B14F-4D97-AF65-F5344CB8AC3E}">
        <p14:creationId xmlns:p14="http://schemas.microsoft.com/office/powerpoint/2010/main" val="199064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A8871B7-6DE7-4AFC-B5E0-B1FF77AD2CE4}"/>
              </a:ext>
            </a:extLst>
          </p:cNvPr>
          <p:cNvSpPr txBox="1">
            <a:spLocks/>
          </p:cNvSpPr>
          <p:nvPr/>
        </p:nvSpPr>
        <p:spPr>
          <a:xfrm>
            <a:off x="985283" y="149385"/>
            <a:ext cx="10972800" cy="76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solidFill>
                  <a:srgbClr val="004C9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aspects of deep learning can we use?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71F4B37-2720-4E8E-9B9A-667C45D36C2A}"/>
              </a:ext>
            </a:extLst>
          </p:cNvPr>
          <p:cNvSpPr txBox="1">
            <a:spLocks/>
          </p:cNvSpPr>
          <p:nvPr/>
        </p:nvSpPr>
        <p:spPr>
          <a:xfrm>
            <a:off x="762000" y="3723013"/>
            <a:ext cx="10972800" cy="212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03B922E-A9C7-464D-8416-F86DD61189B6}"/>
              </a:ext>
            </a:extLst>
          </p:cNvPr>
          <p:cNvSpPr txBox="1">
            <a:spLocks/>
          </p:cNvSpPr>
          <p:nvPr/>
        </p:nvSpPr>
        <p:spPr>
          <a:xfrm>
            <a:off x="762000" y="990115"/>
            <a:ext cx="10972800" cy="188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Hierarchical approaches</a:t>
            </a:r>
          </a:p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Abstractive approaches</a:t>
            </a:r>
          </a:p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Avoid feature selection by allowing the machine to decide how to combine all attributes</a:t>
            </a:r>
          </a:p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Regularization (methods used to solve an ill-posed problem or prevent overfitting): deep learning makes extensive use of regularization, often by “drop-out”</a:t>
            </a:r>
            <a:r>
              <a:rPr lang="en-US" sz="2800" baseline="30000" dirty="0">
                <a:latin typeface="+mn-lt"/>
              </a:rPr>
              <a:t>1</a:t>
            </a:r>
          </a:p>
          <a:p>
            <a:pPr marL="0" indent="0">
              <a:buClr>
                <a:srgbClr val="72829F"/>
              </a:buClr>
              <a:buNone/>
            </a:pPr>
            <a:endParaRPr lang="en-US" sz="2800" dirty="0"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669CA6F-EEAB-4DE2-BCD3-558C78B27C11}"/>
              </a:ext>
            </a:extLst>
          </p:cNvPr>
          <p:cNvSpPr txBox="1">
            <a:spLocks/>
          </p:cNvSpPr>
          <p:nvPr/>
        </p:nvSpPr>
        <p:spPr>
          <a:xfrm>
            <a:off x="985283" y="4290690"/>
            <a:ext cx="10972800" cy="76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solidFill>
                  <a:srgbClr val="004C9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And from traditional machine learning: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2C58DB0-B660-4F9C-B43E-B083333ED512}"/>
              </a:ext>
            </a:extLst>
          </p:cNvPr>
          <p:cNvSpPr txBox="1">
            <a:spLocks/>
          </p:cNvSpPr>
          <p:nvPr/>
        </p:nvSpPr>
        <p:spPr>
          <a:xfrm>
            <a:off x="752213" y="4975822"/>
            <a:ext cx="10972800" cy="1888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Ensemble averaging (“bagging”</a:t>
            </a:r>
            <a:r>
              <a:rPr lang="en-US" sz="2800" baseline="30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</a:t>
            </a:r>
          </a:p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“Boosting”</a:t>
            </a:r>
            <a:r>
              <a:rPr lang="en-US" sz="2800" baseline="30000" dirty="0">
                <a:latin typeface="+mn-lt"/>
              </a:rPr>
              <a:t>3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66902-47CA-43E5-9EB1-EE8C8BA7A7D9}"/>
              </a:ext>
            </a:extLst>
          </p:cNvPr>
          <p:cNvSpPr/>
          <p:nvPr/>
        </p:nvSpPr>
        <p:spPr>
          <a:xfrm>
            <a:off x="609600" y="6103959"/>
            <a:ext cx="93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6259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1. Srivastava et al, J Mach Learn Res 15:1929 (2014); 2. 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Breiman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Mach Learn 24:123 (1996);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200" dirty="0" err="1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Shapire</a:t>
            </a:r>
            <a:r>
              <a:rPr lang="en-US" sz="1200" dirty="0">
                <a:solidFill>
                  <a:srgbClr val="6E6259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Mach Learn 5:197 (1990).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E62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7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EFCC9C4-A927-4CFF-9714-7B4E72590899}"/>
              </a:ext>
            </a:extLst>
          </p:cNvPr>
          <p:cNvSpPr txBox="1">
            <a:spLocks/>
          </p:cNvSpPr>
          <p:nvPr/>
        </p:nvSpPr>
        <p:spPr>
          <a:xfrm>
            <a:off x="985283" y="149385"/>
            <a:ext cx="10972800" cy="76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solidFill>
                  <a:srgbClr val="004C9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How should we incorporate subject matter expertise?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37D571F-31C7-4A0B-86BC-DFEB9117C6CB}"/>
              </a:ext>
            </a:extLst>
          </p:cNvPr>
          <p:cNvSpPr txBox="1">
            <a:spLocks/>
          </p:cNvSpPr>
          <p:nvPr/>
        </p:nvSpPr>
        <p:spPr>
          <a:xfrm>
            <a:off x="762000" y="933018"/>
            <a:ext cx="10972800" cy="257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Do use subject matter knowledge for things the ML cannot learn:</a:t>
            </a:r>
          </a:p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Assessing suitability of training set (population, confounders)</a:t>
            </a:r>
          </a:p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Defining clinically relevant endpoints to measure test performance</a:t>
            </a:r>
          </a:p>
          <a:p>
            <a:pPr>
              <a:buClr>
                <a:srgbClr val="72829F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Preprocessing of proteomic/genomic data</a:t>
            </a:r>
          </a:p>
          <a:p>
            <a:pPr marL="457200" lvl="1" indent="0">
              <a:buNone/>
            </a:pPr>
            <a:r>
              <a:rPr lang="en-US" sz="26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Minimization of batch effects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	Correcting for differences between data measurement platforms</a:t>
            </a:r>
          </a:p>
          <a:p>
            <a:pPr marL="457200" lvl="1" indent="0">
              <a:buNone/>
            </a:pPr>
            <a:r>
              <a:rPr lang="en-US" sz="2000" dirty="0">
                <a:latin typeface="+mn-lt"/>
              </a:rPr>
              <a:t>      	Preprocessing to maximize data accuracy and reproducibility</a:t>
            </a:r>
          </a:p>
          <a:p>
            <a:pPr marL="457200" lvl="1" indent="0">
              <a:buNone/>
            </a:pPr>
            <a:endParaRPr lang="en-US" sz="2600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C28BBB5-596B-4ADC-B43A-0EA53FE0FB41}"/>
              </a:ext>
            </a:extLst>
          </p:cNvPr>
          <p:cNvSpPr txBox="1">
            <a:spLocks/>
          </p:cNvSpPr>
          <p:nvPr/>
        </p:nvSpPr>
        <p:spPr>
          <a:xfrm>
            <a:off x="762000" y="4378073"/>
            <a:ext cx="10972800" cy="2123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+mn-lt"/>
              </a:rPr>
              <a:t>Do not use subject matter knowledge for things the ML can learn:</a:t>
            </a:r>
          </a:p>
          <a:p>
            <a:pPr>
              <a:buClr>
                <a:srgbClr val="72829F"/>
              </a:buClr>
              <a:buFont typeface="Calibri" panose="020F0502020204030204" pitchFamily="34" charset="0"/>
              <a:buChar char="×"/>
            </a:pPr>
            <a:r>
              <a:rPr lang="en-US" sz="2400" dirty="0">
                <a:latin typeface="+mn-lt"/>
              </a:rPr>
              <a:t>Selecting features/attributes to include in the ML</a:t>
            </a:r>
          </a:p>
          <a:p>
            <a:pPr>
              <a:buClr>
                <a:srgbClr val="72829F"/>
              </a:buClr>
              <a:buFont typeface="Calibri" panose="020F0502020204030204" pitchFamily="34" charset="0"/>
              <a:buChar char="×"/>
            </a:pPr>
            <a:r>
              <a:rPr lang="en-US" sz="2400" dirty="0">
                <a:latin typeface="+mn-lt"/>
              </a:rPr>
              <a:t>Constraining the learning to yield an “easy-to-understand” model</a:t>
            </a:r>
          </a:p>
        </p:txBody>
      </p:sp>
    </p:spTree>
    <p:extLst>
      <p:ext uri="{BB962C8B-B14F-4D97-AF65-F5344CB8AC3E}">
        <p14:creationId xmlns:p14="http://schemas.microsoft.com/office/powerpoint/2010/main" val="135392397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Slides_All Rights Reserved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ior Slides_Confidential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r Slides_All Rights Reserved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Slides_Confidential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pecial Divider Slides_All Rights Reserved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pecial Divider Slides_Confidential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losing Slides">
  <a:themeElements>
    <a:clrScheme name="Biodesix Corp Colors 2019">
      <a:dk1>
        <a:srgbClr val="3B4559"/>
      </a:dk1>
      <a:lt1>
        <a:srgbClr val="FFFFFF"/>
      </a:lt1>
      <a:dk2>
        <a:srgbClr val="004C97"/>
      </a:dk2>
      <a:lt2>
        <a:srgbClr val="FFFFFF"/>
      </a:lt2>
      <a:accent1>
        <a:srgbClr val="004C97"/>
      </a:accent1>
      <a:accent2>
        <a:srgbClr val="009A44"/>
      </a:accent2>
      <a:accent3>
        <a:srgbClr val="385E9D"/>
      </a:accent3>
      <a:accent4>
        <a:srgbClr val="00B7BD"/>
      </a:accent4>
      <a:accent5>
        <a:srgbClr val="72829F"/>
      </a:accent5>
      <a:accent6>
        <a:srgbClr val="3B4559"/>
      </a:accent6>
      <a:hlink>
        <a:srgbClr val="004C97"/>
      </a:hlink>
      <a:folHlink>
        <a:srgbClr val="3B4559"/>
      </a:folHlink>
    </a:clrScheme>
    <a:fontScheme name="Biodesix Corp Font 20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3FBC7F6BE4C46B2701270E927D697" ma:contentTypeVersion="9" ma:contentTypeDescription="Create a new document." ma:contentTypeScope="" ma:versionID="5e552f78b8434f91b246a88ab571e1dd">
  <xsd:schema xmlns:xsd="http://www.w3.org/2001/XMLSchema" xmlns:xs="http://www.w3.org/2001/XMLSchema" xmlns:p="http://schemas.microsoft.com/office/2006/metadata/properties" xmlns:ns3="45c0eaae-086a-4bc2-bd03-360d5b44f7f0" targetNamespace="http://schemas.microsoft.com/office/2006/metadata/properties" ma:root="true" ma:fieldsID="5c279482c508777f0210bd0693e424e6" ns3:_="">
    <xsd:import namespace="45c0eaae-086a-4bc2-bd03-360d5b44f7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0eaae-086a-4bc2-bd03-360d5b44f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63DB7-1F9E-4255-B4BB-F83568708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0eaae-086a-4bc2-bd03-360d5b44f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ED21A9-11CA-4EA8-9F8D-D26D56EA7D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5c0eaae-086a-4bc2-bd03-360d5b44f7f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F2F31F-1012-4BBA-83D3-77B157801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1831</Words>
  <Application>Microsoft Office PowerPoint</Application>
  <PresentationFormat>Widescreen</PresentationFormat>
  <Paragraphs>291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Georgia</vt:lpstr>
      <vt:lpstr>Times New Roman</vt:lpstr>
      <vt:lpstr>Wingdings</vt:lpstr>
      <vt:lpstr>Title Slides</vt:lpstr>
      <vt:lpstr>Internal Slides_All Rights Reserved</vt:lpstr>
      <vt:lpstr>Interior Slides_Confidential</vt:lpstr>
      <vt:lpstr>Divider Slides_All Rights Reserved</vt:lpstr>
      <vt:lpstr>Divider Slides_Confidential</vt:lpstr>
      <vt:lpstr>Special Divider Slides_All Rights Reserved</vt:lpstr>
      <vt:lpstr>Special Divider Slides_Confidential</vt:lpstr>
      <vt:lpstr>Closing Slides</vt:lpstr>
      <vt:lpstr>Prism 8</vt:lpstr>
      <vt:lpstr>Development of clinically relevant tests from human serum samples: a look at the circulating proteome </vt:lpstr>
      <vt:lpstr>Outline</vt:lpstr>
      <vt:lpstr>The Circulating Proteome</vt:lpstr>
      <vt:lpstr>The Circulating Proteome and Cancer Immunology </vt:lpstr>
      <vt:lpstr>Machine learning, Big Data and Deep Data</vt:lpstr>
      <vt:lpstr>Impacts of machine learning and artificial intelligence</vt:lpstr>
      <vt:lpstr>PowerPoint Presentation</vt:lpstr>
      <vt:lpstr>PowerPoint Presentation</vt:lpstr>
      <vt:lpstr>PowerPoint Presentation</vt:lpstr>
      <vt:lpstr>Diagnostic Cortex® Platform: A machine learning platform optimized for the design of molecular diagnostic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</vt:lpstr>
      <vt:lpstr>PowerPoint Presentation</vt:lpstr>
      <vt:lpstr>PowerPoint Presentation</vt:lpstr>
      <vt:lpstr>PowerPoint Presentation</vt:lpstr>
      <vt:lpstr>Set Enrichment Analysis</vt:lpstr>
      <vt:lpstr>Protein Set Enrichment Analysis</vt:lpstr>
      <vt:lpstr>Example: What Characterizes Patients with IO Resistance?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Presentation</dc:title>
  <dc:creator>Natalie Todd</dc:creator>
  <cp:lastModifiedBy>Moloney, Caitlin</cp:lastModifiedBy>
  <cp:revision>73</cp:revision>
  <dcterms:created xsi:type="dcterms:W3CDTF">2019-06-24T22:24:03Z</dcterms:created>
  <dcterms:modified xsi:type="dcterms:W3CDTF">2019-12-05T15:07:41Z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0x010100C853FBC7F6BE4C46B2701270E927D697</vt:lpwstr>
  </property>
</Properties>
</file>