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embeddedFontLst>
    <p:embeddedFont>
      <p:font typeface="Libre Franklin" panose="00000500000000000000" charset="0"/>
      <p:regular r:id="rId29"/>
      <p:bold r:id="rId30"/>
      <p:italic r:id="rId31"/>
      <p:boldItalic r:id="rId32"/>
    </p:embeddedFont>
    <p:embeddedFont>
      <p:font typeface="Libre Franklin Medium"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CCDCDB-14C7-4D76-8C47-BFDD7E5FD205}">
  <a:tblStyle styleId="{4FCCDCDB-14C7-4D76-8C47-BFDD7E5FD20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 name="Google Shape;2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 name="Google Shape;3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b29c1259e1c07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3b29c1259e1c076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 name="Google Shape;4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85800" y="943458"/>
            <a:ext cx="7315200" cy="176992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SzPts val="1400"/>
              <a:buNone/>
              <a:defRPr sz="3300" b="0" i="0" u="none" strike="noStrike" cap="none">
                <a:solidFill>
                  <a:srgbClr val="26407A"/>
                </a:solidFill>
                <a:latin typeface="Libre Franklin Medium"/>
                <a:ea typeface="Libre Franklin Medium"/>
                <a:cs typeface="Libre Franklin Medium"/>
                <a:sym typeface="Libre Franklin Medium"/>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subTitle" idx="1"/>
          </p:nvPr>
        </p:nvSpPr>
        <p:spPr>
          <a:xfrm>
            <a:off x="685799" y="2713383"/>
            <a:ext cx="7315199" cy="6261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ibre Franklin"/>
                <a:ea typeface="Libre Franklin"/>
                <a:cs typeface="Libre Franklin"/>
                <a:sym typeface="Libre Franklin"/>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28650" y="365126"/>
            <a:ext cx="7886700" cy="94683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2850" b="0" i="0" u="none" strike="noStrike" cap="none">
                <a:solidFill>
                  <a:srgbClr val="7E9FC3"/>
                </a:solidFill>
                <a:latin typeface="Libre Franklin Medium"/>
                <a:ea typeface="Libre Franklin Medium"/>
                <a:cs typeface="Libre Franklin Medium"/>
                <a:sym typeface="Libre Franklin Medium"/>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body" idx="1"/>
          </p:nvPr>
        </p:nvSpPr>
        <p:spPr>
          <a:xfrm>
            <a:off x="628650" y="1311965"/>
            <a:ext cx="7886700" cy="486499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1000"/>
              </a:spcBef>
              <a:spcAft>
                <a:spcPts val="0"/>
              </a:spcAft>
              <a:buClr>
                <a:schemeClr val="dk1"/>
              </a:buClr>
              <a:buSzPts val="2100"/>
              <a:buFont typeface="Arial"/>
              <a:buChar char="•"/>
              <a:defRPr sz="21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814387" y="1209675"/>
            <a:ext cx="6858000" cy="15716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 name="Google Shape;7;p1"/>
          <p:cNvSpPr txBox="1"/>
          <p:nvPr/>
        </p:nvSpPr>
        <p:spPr>
          <a:xfrm>
            <a:off x="814387" y="2781300"/>
            <a:ext cx="685800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8" name="Google Shape;8;p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 name="Google Shape;9;p1"/>
          <p:cNvSpPr txBox="1"/>
          <p:nvPr/>
        </p:nvSpPr>
        <p:spPr>
          <a:xfrm>
            <a:off x="1203325" y="473075"/>
            <a:ext cx="6797675" cy="369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DAAN 501-  Analytics Research and Problem Framing</a:t>
            </a:r>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14387" y="1209675"/>
            <a:ext cx="6858000" cy="15716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Google Shape;15;p3"/>
          <p:cNvSpPr txBox="1"/>
          <p:nvPr/>
        </p:nvSpPr>
        <p:spPr>
          <a:xfrm>
            <a:off x="814387" y="2781300"/>
            <a:ext cx="6858000"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6" name="Google Shape;16;p3"/>
          <p:cNvPicPr preferRelativeResize="0"/>
          <p:nvPr/>
        </p:nvPicPr>
        <p:blipFill rotWithShape="1">
          <a:blip r:embed="rId3">
            <a:alphaModFix/>
          </a:blip>
          <a:srcRect/>
          <a:stretch/>
        </p:blipFill>
        <p:spPr>
          <a:xfrm>
            <a:off x="28575" y="14287"/>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lincsportal.ccs.miami.edu/dcic-portal/"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maayanlab.net/LINCS/DCB/"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5"/>
          <p:cNvSpPr txBox="1">
            <a:spLocks noGrp="1"/>
          </p:cNvSpPr>
          <p:nvPr>
            <p:ph type="subTitle" idx="1"/>
          </p:nvPr>
        </p:nvSpPr>
        <p:spPr>
          <a:xfrm>
            <a:off x="649300" y="2974837"/>
            <a:ext cx="7315200" cy="215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1400" b="0" i="0" u="none">
                <a:solidFill>
                  <a:schemeClr val="dk1"/>
                </a:solidFill>
                <a:latin typeface="Libre Franklin"/>
                <a:ea typeface="Libre Franklin"/>
                <a:cs typeface="Libre Franklin"/>
                <a:sym typeface="Libre Franklin"/>
              </a:rPr>
              <a:t>Carly L. Clayman, Ph.D. </a:t>
            </a:r>
            <a:r>
              <a:rPr lang="en-US" sz="1400" b="0" i="0" u="none" baseline="30000">
                <a:solidFill>
                  <a:schemeClr val="dk1"/>
                </a:solidFill>
                <a:latin typeface="Libre Franklin"/>
                <a:ea typeface="Libre Franklin"/>
                <a:cs typeface="Libre Franklin"/>
                <a:sym typeface="Libre Franklin"/>
              </a:rPr>
              <a:t>a*</a:t>
            </a:r>
            <a:endParaRPr sz="1400"/>
          </a:p>
          <a:p>
            <a:pPr marL="0" lvl="0" indent="0" algn="l" rtl="0">
              <a:lnSpc>
                <a:spcPct val="90000"/>
              </a:lnSpc>
              <a:spcBef>
                <a:spcPts val="1000"/>
              </a:spcBef>
              <a:spcAft>
                <a:spcPts val="0"/>
              </a:spcAft>
              <a:buClr>
                <a:schemeClr val="dk1"/>
              </a:buClr>
              <a:buSzPts val="2000"/>
              <a:buNone/>
            </a:pPr>
            <a:r>
              <a:rPr lang="en-US" sz="1400" b="0" i="0" u="none">
                <a:solidFill>
                  <a:schemeClr val="dk1"/>
                </a:solidFill>
                <a:latin typeface="Libre Franklin"/>
                <a:ea typeface="Libre Franklin"/>
                <a:cs typeface="Libre Franklin"/>
                <a:sym typeface="Libre Franklin"/>
              </a:rPr>
              <a:t>Satish M. Srinivasan, Ph.D. </a:t>
            </a:r>
            <a:r>
              <a:rPr lang="en-US" sz="1400" b="0" i="0" u="none" baseline="30000">
                <a:solidFill>
                  <a:schemeClr val="dk1"/>
                </a:solidFill>
                <a:latin typeface="Libre Franklin"/>
                <a:ea typeface="Libre Franklin"/>
                <a:cs typeface="Libre Franklin"/>
                <a:sym typeface="Libre Franklin"/>
              </a:rPr>
              <a:t>*</a:t>
            </a:r>
            <a:endParaRPr sz="1400"/>
          </a:p>
          <a:p>
            <a:pPr marL="0" lvl="0" indent="0" algn="l" rtl="0">
              <a:lnSpc>
                <a:spcPct val="90000"/>
              </a:lnSpc>
              <a:spcBef>
                <a:spcPts val="1000"/>
              </a:spcBef>
              <a:spcAft>
                <a:spcPts val="0"/>
              </a:spcAft>
              <a:buClr>
                <a:schemeClr val="dk1"/>
              </a:buClr>
              <a:buSzPts val="2000"/>
              <a:buNone/>
            </a:pPr>
            <a:r>
              <a:rPr lang="en-US" sz="1400" b="0" i="0" u="none">
                <a:solidFill>
                  <a:schemeClr val="dk1"/>
                </a:solidFill>
                <a:latin typeface="Libre Franklin"/>
                <a:ea typeface="Libre Franklin"/>
                <a:cs typeface="Libre Franklin"/>
                <a:sym typeface="Libre Franklin"/>
              </a:rPr>
              <a:t>Raghvinder S. Sangwan, Ph.D.</a:t>
            </a:r>
            <a:r>
              <a:rPr lang="en-US" sz="1400" b="0" i="0" u="none" baseline="30000">
                <a:solidFill>
                  <a:schemeClr val="dk1"/>
                </a:solidFill>
                <a:latin typeface="Libre Franklin"/>
                <a:ea typeface="Libre Franklin"/>
                <a:cs typeface="Libre Franklin"/>
                <a:sym typeface="Libre Franklin"/>
              </a:rPr>
              <a:t>*</a:t>
            </a:r>
            <a:endParaRPr sz="1400"/>
          </a:p>
          <a:p>
            <a:pPr marL="0" lvl="0" indent="0" algn="l" rtl="0">
              <a:lnSpc>
                <a:spcPct val="90000"/>
              </a:lnSpc>
              <a:spcBef>
                <a:spcPts val="1000"/>
              </a:spcBef>
              <a:spcAft>
                <a:spcPts val="0"/>
              </a:spcAft>
              <a:buClr>
                <a:schemeClr val="dk1"/>
              </a:buClr>
              <a:buSzPts val="2000"/>
              <a:buNone/>
            </a:pPr>
            <a:endParaRPr sz="1400" b="0" i="0" u="none">
              <a:solidFill>
                <a:schemeClr val="dk1"/>
              </a:solidFill>
              <a:latin typeface="Libre Franklin"/>
              <a:ea typeface="Libre Franklin"/>
              <a:cs typeface="Libre Franklin"/>
              <a:sym typeface="Libre Franklin"/>
            </a:endParaRPr>
          </a:p>
          <a:p>
            <a:pPr marL="0" lvl="0" indent="0" algn="l" rtl="0">
              <a:lnSpc>
                <a:spcPct val="90000"/>
              </a:lnSpc>
              <a:spcBef>
                <a:spcPts val="1000"/>
              </a:spcBef>
              <a:spcAft>
                <a:spcPts val="0"/>
              </a:spcAft>
              <a:buClr>
                <a:schemeClr val="dk1"/>
              </a:buClr>
              <a:buSzPts val="2000"/>
              <a:buNone/>
            </a:pPr>
            <a:r>
              <a:rPr lang="en-US" sz="1400" b="1" i="0" u="none">
                <a:solidFill>
                  <a:schemeClr val="dk1"/>
                </a:solidFill>
                <a:latin typeface="Libre Franklin"/>
                <a:ea typeface="Libre Franklin"/>
                <a:cs typeface="Libre Franklin"/>
                <a:sym typeface="Libre Franklin"/>
              </a:rPr>
              <a:t>*</a:t>
            </a:r>
            <a:r>
              <a:rPr lang="en-US" sz="1400" b="0" i="0" u="none">
                <a:solidFill>
                  <a:schemeClr val="dk1"/>
                </a:solidFill>
                <a:latin typeface="Libre Franklin"/>
                <a:ea typeface="Libre Franklin"/>
                <a:cs typeface="Libre Franklin"/>
                <a:sym typeface="Libre Franklin"/>
              </a:rPr>
              <a:t> Pennsylvania State University</a:t>
            </a:r>
            <a:endParaRPr sz="1400"/>
          </a:p>
          <a:p>
            <a:pPr marL="0" lvl="0" indent="0" algn="l" rtl="0">
              <a:lnSpc>
                <a:spcPct val="90000"/>
              </a:lnSpc>
              <a:spcBef>
                <a:spcPts val="1000"/>
              </a:spcBef>
              <a:spcAft>
                <a:spcPts val="0"/>
              </a:spcAft>
              <a:buClr>
                <a:schemeClr val="dk1"/>
              </a:buClr>
              <a:buSzPts val="2000"/>
              <a:buNone/>
            </a:pPr>
            <a:r>
              <a:rPr lang="en-US" sz="1400" b="0" i="0" u="none">
                <a:solidFill>
                  <a:schemeClr val="dk1"/>
                </a:solidFill>
                <a:latin typeface="Libre Franklin"/>
                <a:ea typeface="Libre Franklin"/>
                <a:cs typeface="Libre Franklin"/>
                <a:sym typeface="Libre Franklin"/>
              </a:rPr>
              <a:t>   School of Graduate and Professional Studies</a:t>
            </a:r>
            <a:endParaRPr sz="1400"/>
          </a:p>
          <a:p>
            <a:pPr marL="0" lvl="0" indent="0" algn="l" rtl="0">
              <a:lnSpc>
                <a:spcPct val="90000"/>
              </a:lnSpc>
              <a:spcBef>
                <a:spcPts val="1000"/>
              </a:spcBef>
              <a:spcAft>
                <a:spcPts val="0"/>
              </a:spcAft>
              <a:buClr>
                <a:schemeClr val="dk1"/>
              </a:buClr>
              <a:buSzPts val="2000"/>
              <a:buNone/>
            </a:pPr>
            <a:r>
              <a:rPr lang="en-US" sz="1400" b="0" i="0" u="none">
                <a:solidFill>
                  <a:schemeClr val="dk1"/>
                </a:solidFill>
                <a:latin typeface="Libre Franklin"/>
                <a:ea typeface="Libre Franklin"/>
                <a:cs typeface="Libre Franklin"/>
                <a:sym typeface="Libre Franklin"/>
              </a:rPr>
              <a:t>   Engineering Department</a:t>
            </a:r>
            <a:endParaRPr sz="1400"/>
          </a:p>
          <a:p>
            <a:pPr marL="0" lvl="0" indent="0" algn="l" rtl="0">
              <a:lnSpc>
                <a:spcPct val="90000"/>
              </a:lnSpc>
              <a:spcBef>
                <a:spcPts val="1000"/>
              </a:spcBef>
              <a:spcAft>
                <a:spcPts val="0"/>
              </a:spcAft>
              <a:buClr>
                <a:schemeClr val="dk1"/>
              </a:buClr>
              <a:buSzPts val="2000"/>
              <a:buNone/>
            </a:pPr>
            <a:r>
              <a:rPr lang="en-US" sz="1400" b="1" i="0" u="none">
                <a:solidFill>
                  <a:schemeClr val="dk1"/>
                </a:solidFill>
                <a:latin typeface="Libre Franklin"/>
                <a:ea typeface="Libre Franklin"/>
                <a:cs typeface="Libre Franklin"/>
                <a:sym typeface="Libre Franklin"/>
              </a:rPr>
              <a:t>a</a:t>
            </a:r>
            <a:r>
              <a:rPr lang="en-US" sz="1400" b="0" i="0" u="none">
                <a:solidFill>
                  <a:schemeClr val="dk1"/>
                </a:solidFill>
                <a:latin typeface="Libre Franklin"/>
                <a:ea typeface="Libre Franklin"/>
                <a:cs typeface="Libre Franklin"/>
                <a:sym typeface="Libre Franklin"/>
              </a:rPr>
              <a:t> Data Analytics M.S. program</a:t>
            </a:r>
            <a:endParaRPr sz="1400"/>
          </a:p>
        </p:txBody>
      </p:sp>
      <p:sp>
        <p:nvSpPr>
          <p:cNvPr id="25" name="Google Shape;25;p5"/>
          <p:cNvSpPr txBox="1"/>
          <p:nvPr/>
        </p:nvSpPr>
        <p:spPr>
          <a:xfrm>
            <a:off x="581025" y="369887"/>
            <a:ext cx="8247062" cy="4921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 name="Google Shape;26;p5"/>
          <p:cNvSpPr txBox="1">
            <a:spLocks noGrp="1"/>
          </p:cNvSpPr>
          <p:nvPr>
            <p:ph type="ctrTitle"/>
          </p:nvPr>
        </p:nvSpPr>
        <p:spPr>
          <a:xfrm>
            <a:off x="718288" y="1033405"/>
            <a:ext cx="7177200" cy="1770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407A"/>
              </a:buClr>
              <a:buSzPts val="3300"/>
              <a:buFont typeface="Libre Franklin Medium"/>
              <a:buNone/>
            </a:pPr>
            <a:r>
              <a:rPr lang="en-US" sz="3300" b="1" i="1" u="none">
                <a:solidFill>
                  <a:srgbClr val="26407A"/>
                </a:solidFill>
                <a:latin typeface="Libre Franklin Medium"/>
                <a:ea typeface="Libre Franklin Medium"/>
                <a:cs typeface="Libre Franklin Medium"/>
                <a:sym typeface="Libre Franklin Medium"/>
              </a:rPr>
              <a:t>Landmark and Cancer-Relevant Gene Selection of RNA Sequencing Data for Survival Analysis</a:t>
            </a:r>
            <a:endParaRPr/>
          </a:p>
        </p:txBody>
      </p:sp>
      <p:sp>
        <p:nvSpPr>
          <p:cNvPr id="27" name="Google Shape;27;p5"/>
          <p:cNvSpPr txBox="1"/>
          <p:nvPr/>
        </p:nvSpPr>
        <p:spPr>
          <a:xfrm>
            <a:off x="50788" y="369887"/>
            <a:ext cx="8512200" cy="492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00"/>
              <a:buFont typeface="Calibri"/>
              <a:buNone/>
            </a:pPr>
            <a:r>
              <a:rPr lang="en-US" sz="2600" b="0" i="0" u="none">
                <a:solidFill>
                  <a:schemeClr val="dk1"/>
                </a:solidFill>
                <a:latin typeface="Calibri"/>
                <a:ea typeface="Calibri"/>
                <a:cs typeface="Calibri"/>
                <a:sym typeface="Calibri"/>
              </a:rPr>
              <a:t>		Rocky Mountain Bioinformatics Conference 12/6/2019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p:nvPr/>
        </p:nvSpPr>
        <p:spPr>
          <a:xfrm>
            <a:off x="555625" y="901700"/>
            <a:ext cx="4976812" cy="4767262"/>
          </a:xfrm>
          <a:prstGeom prst="rect">
            <a:avLst/>
          </a:prstGeom>
          <a:solidFill>
            <a:srgbClr val="AFABAB">
              <a:alpha val="2862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4" name="Google Shape;94;p14"/>
          <p:cNvSpPr txBox="1">
            <a:spLocks noGrp="1"/>
          </p:cNvSpPr>
          <p:nvPr>
            <p:ph type="title"/>
          </p:nvPr>
        </p:nvSpPr>
        <p:spPr>
          <a:xfrm>
            <a:off x="715962" y="901700"/>
            <a:ext cx="4816475" cy="12588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L1000 Landmark Genes</a:t>
            </a:r>
            <a:endParaRPr/>
          </a:p>
        </p:txBody>
      </p:sp>
      <p:sp>
        <p:nvSpPr>
          <p:cNvPr id="95" name="Google Shape;95;p14"/>
          <p:cNvSpPr txBox="1">
            <a:spLocks noGrp="1"/>
          </p:cNvSpPr>
          <p:nvPr>
            <p:ph type="body" idx="1"/>
          </p:nvPr>
        </p:nvSpPr>
        <p:spPr>
          <a:xfrm>
            <a:off x="638175" y="2259012"/>
            <a:ext cx="4818062" cy="28400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1900"/>
              <a:buFont typeface="Arial"/>
              <a:buChar char="•"/>
            </a:pPr>
            <a:r>
              <a:rPr lang="en-US" sz="1900" b="0" i="0" u="none">
                <a:solidFill>
                  <a:schemeClr val="dk1"/>
                </a:solidFill>
                <a:latin typeface="Libre Franklin"/>
                <a:ea typeface="Libre Franklin"/>
                <a:cs typeface="Libre Franklin"/>
                <a:sym typeface="Libre Franklin"/>
              </a:rPr>
              <a:t>Landmark gene expression levels measured with L1000 microarray</a:t>
            </a:r>
            <a:endParaRPr/>
          </a:p>
          <a:p>
            <a:pPr marL="228600" marR="0" lvl="0" indent="-228600" algn="l" rtl="0">
              <a:lnSpc>
                <a:spcPct val="80000"/>
              </a:lnSpc>
              <a:spcBef>
                <a:spcPts val="1000"/>
              </a:spcBef>
              <a:spcAft>
                <a:spcPts val="0"/>
              </a:spcAft>
              <a:buClr>
                <a:schemeClr val="dk1"/>
              </a:buClr>
              <a:buSzPts val="1900"/>
              <a:buFont typeface="Arial"/>
              <a:buChar char="•"/>
            </a:pPr>
            <a:r>
              <a:rPr lang="en-US" sz="1900" b="0" i="0" u="none">
                <a:solidFill>
                  <a:schemeClr val="dk1"/>
                </a:solidFill>
                <a:latin typeface="Libre Franklin"/>
                <a:ea typeface="Libre Franklin"/>
                <a:cs typeface="Libre Franklin"/>
                <a:sym typeface="Libre Franklin"/>
              </a:rPr>
              <a:t>NIH: Library of Integrated Cellular Signatures (LINCS)</a:t>
            </a:r>
            <a:endParaRPr/>
          </a:p>
          <a:p>
            <a:pPr marL="228600" marR="0" lvl="0" indent="-228600" algn="l" rtl="0">
              <a:lnSpc>
                <a:spcPct val="80000"/>
              </a:lnSpc>
              <a:spcBef>
                <a:spcPts val="1000"/>
              </a:spcBef>
              <a:spcAft>
                <a:spcPts val="0"/>
              </a:spcAft>
              <a:buClr>
                <a:schemeClr val="dk1"/>
              </a:buClr>
              <a:buSzPts val="1900"/>
              <a:buFont typeface="Arial"/>
              <a:buChar char="•"/>
            </a:pPr>
            <a:r>
              <a:rPr lang="en-US" sz="1900" b="0" i="0" u="none">
                <a:solidFill>
                  <a:schemeClr val="dk1"/>
                </a:solidFill>
                <a:latin typeface="Libre Franklin"/>
                <a:ea typeface="Libre Franklin"/>
                <a:cs typeface="Libre Franklin"/>
                <a:sym typeface="Libre Franklin"/>
              </a:rPr>
              <a:t>Using expression of ~1,000 landmark genes to capture ~21,000 target gene expression levels</a:t>
            </a:r>
            <a:endParaRPr/>
          </a:p>
          <a:p>
            <a:pPr marL="228600" marR="0" lvl="0" indent="-228600" algn="l" rtl="0">
              <a:lnSpc>
                <a:spcPct val="80000"/>
              </a:lnSpc>
              <a:spcBef>
                <a:spcPts val="1000"/>
              </a:spcBef>
              <a:spcAft>
                <a:spcPts val="0"/>
              </a:spcAft>
              <a:buClr>
                <a:schemeClr val="dk1"/>
              </a:buClr>
              <a:buSzPts val="1900"/>
              <a:buFont typeface="Arial"/>
              <a:buChar char="•"/>
            </a:pPr>
            <a:r>
              <a:rPr lang="en-US" sz="1900" b="0" i="0" u="none">
                <a:solidFill>
                  <a:schemeClr val="dk1"/>
                </a:solidFill>
                <a:latin typeface="Libre Franklin"/>
                <a:ea typeface="Libre Franklin"/>
                <a:cs typeface="Libre Franklin"/>
                <a:sym typeface="Libre Franklin"/>
              </a:rPr>
              <a:t>Applied to heterogeneous disease and normal samples</a:t>
            </a:r>
            <a:endParaRPr/>
          </a:p>
          <a:p>
            <a:pPr marL="228600" marR="0" lvl="0" indent="-107950" algn="l" rtl="0">
              <a:lnSpc>
                <a:spcPct val="90000"/>
              </a:lnSpc>
              <a:spcBef>
                <a:spcPts val="1000"/>
              </a:spcBef>
              <a:spcAft>
                <a:spcPts val="0"/>
              </a:spcAft>
              <a:buClr>
                <a:schemeClr val="dk1"/>
              </a:buClr>
              <a:buSzPts val="1900"/>
              <a:buFont typeface="Arial"/>
              <a:buNone/>
            </a:pPr>
            <a:endParaRPr sz="1900" b="0" i="0" u="none">
              <a:solidFill>
                <a:schemeClr val="dk1"/>
              </a:solidFill>
              <a:latin typeface="Libre Franklin"/>
              <a:ea typeface="Libre Franklin"/>
              <a:cs typeface="Libre Franklin"/>
              <a:sym typeface="Libre Franklin"/>
            </a:endParaRPr>
          </a:p>
        </p:txBody>
      </p:sp>
      <p:pic>
        <p:nvPicPr>
          <p:cNvPr id="96" name="Google Shape;96;p14"/>
          <p:cNvPicPr preferRelativeResize="0"/>
          <p:nvPr/>
        </p:nvPicPr>
        <p:blipFill rotWithShape="1">
          <a:blip r:embed="rId3">
            <a:alphaModFix/>
          </a:blip>
          <a:srcRect/>
          <a:stretch/>
        </p:blipFill>
        <p:spPr>
          <a:xfrm>
            <a:off x="6554787" y="1458912"/>
            <a:ext cx="1701800" cy="3827462"/>
          </a:xfrm>
          <a:prstGeom prst="rect">
            <a:avLst/>
          </a:prstGeom>
          <a:noFill/>
          <a:ln>
            <a:noFill/>
          </a:ln>
        </p:spPr>
      </p:pic>
      <p:pic>
        <p:nvPicPr>
          <p:cNvPr id="97" name="Google Shape;97;p14"/>
          <p:cNvPicPr preferRelativeResize="0"/>
          <p:nvPr/>
        </p:nvPicPr>
        <p:blipFill rotWithShape="1">
          <a:blip r:embed="rId4">
            <a:alphaModFix/>
          </a:blip>
          <a:srcRect/>
          <a:stretch/>
        </p:blipFill>
        <p:spPr>
          <a:xfrm>
            <a:off x="6032500" y="927100"/>
            <a:ext cx="2763837" cy="604837"/>
          </a:xfrm>
          <a:prstGeom prst="rect">
            <a:avLst/>
          </a:prstGeom>
          <a:noFill/>
          <a:ln>
            <a:noFill/>
          </a:ln>
        </p:spPr>
      </p:pic>
      <p:sp>
        <p:nvSpPr>
          <p:cNvPr id="98" name="Google Shape;98;p14"/>
          <p:cNvSpPr txBox="1"/>
          <p:nvPr/>
        </p:nvSpPr>
        <p:spPr>
          <a:xfrm>
            <a:off x="3668712" y="5395912"/>
            <a:ext cx="4481512" cy="6461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Image retrieved from:</a:t>
            </a:r>
            <a:endParaRPr/>
          </a:p>
          <a:p>
            <a:pPr marL="0" marR="0" lvl="0" indent="0" algn="r" rtl="0">
              <a:lnSpc>
                <a:spcPct val="100000"/>
              </a:lnSpc>
              <a:spcBef>
                <a:spcPts val="0"/>
              </a:spcBef>
              <a:spcAft>
                <a:spcPts val="0"/>
              </a:spcAft>
              <a:buClr>
                <a:schemeClr val="dk1"/>
              </a:buClr>
              <a:buSzPts val="1800"/>
              <a:buFont typeface="Calibri"/>
              <a:buNone/>
            </a:pPr>
            <a:r>
              <a:rPr lang="en-US" sz="1800" b="0" i="0" u="sng">
                <a:solidFill>
                  <a:schemeClr val="hlink"/>
                </a:solidFill>
                <a:latin typeface="Calibri"/>
                <a:ea typeface="Calibri"/>
                <a:cs typeface="Calibri"/>
                <a:sym typeface="Calibri"/>
                <a:hlinkClick r:id="rId5"/>
              </a:rPr>
              <a:t>http://lincsportal.ccs.miami.edu/dcic-portal/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628650" y="365125"/>
            <a:ext cx="7886700" cy="9461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L1000 Landmark Genes</a:t>
            </a:r>
            <a:endParaRPr/>
          </a:p>
        </p:txBody>
      </p:sp>
      <p:sp>
        <p:nvSpPr>
          <p:cNvPr id="104" name="Google Shape;104;p15"/>
          <p:cNvSpPr txBox="1">
            <a:spLocks noGrp="1"/>
          </p:cNvSpPr>
          <p:nvPr>
            <p:ph type="body" idx="1"/>
          </p:nvPr>
        </p:nvSpPr>
        <p:spPr>
          <a:xfrm>
            <a:off x="3551237" y="1311275"/>
            <a:ext cx="4964100" cy="4540200"/>
          </a:xfrm>
          <a:prstGeom prst="rect">
            <a:avLst/>
          </a:prstGeom>
          <a:solidFill>
            <a:srgbClr val="404040"/>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100"/>
              <a:buFont typeface="Arial"/>
              <a:buChar char="•"/>
            </a:pPr>
            <a:r>
              <a:rPr lang="en-US" sz="2100" b="0" i="0" u="none">
                <a:solidFill>
                  <a:schemeClr val="lt1"/>
                </a:solidFill>
                <a:latin typeface="Libre Franklin"/>
                <a:ea typeface="Libre Franklin"/>
                <a:cs typeface="Libre Franklin"/>
                <a:sym typeface="Libre Franklin"/>
              </a:rPr>
              <a:t>Similar gene expression of genes with similar functions represent similar mechanisms underlying treatment response in distinct tissue samples (Graham et al. 2016</a:t>
            </a:r>
            <a:r>
              <a:rPr lang="en-US">
                <a:solidFill>
                  <a:schemeClr val="lt1"/>
                </a:solidFill>
              </a:rPr>
              <a:t>;</a:t>
            </a:r>
            <a:r>
              <a:rPr lang="en-US" sz="2100" b="0" i="0" u="none">
                <a:solidFill>
                  <a:schemeClr val="lt1"/>
                </a:solidFill>
                <a:latin typeface="Libre Franklin"/>
                <a:ea typeface="Libre Franklin"/>
                <a:cs typeface="Libre Franklin"/>
                <a:sym typeface="Libre Franklin"/>
              </a:rPr>
              <a:t> Shah et al. 2016).</a:t>
            </a:r>
            <a:endParaRPr/>
          </a:p>
          <a:p>
            <a:pPr marL="228600" marR="0" lvl="0" indent="-228600" algn="l" rtl="0">
              <a:lnSpc>
                <a:spcPct val="90000"/>
              </a:lnSpc>
              <a:spcBef>
                <a:spcPts val="1000"/>
              </a:spcBef>
              <a:spcAft>
                <a:spcPts val="0"/>
              </a:spcAft>
              <a:buClr>
                <a:schemeClr val="lt1"/>
              </a:buClr>
              <a:buSzPts val="2100"/>
              <a:buFont typeface="Arial"/>
              <a:buChar char="•"/>
            </a:pPr>
            <a:r>
              <a:rPr lang="en-US" sz="2100" b="0" i="0" u="none">
                <a:solidFill>
                  <a:schemeClr val="lt1"/>
                </a:solidFill>
                <a:latin typeface="Libre Franklin"/>
                <a:ea typeface="Libre Franklin"/>
                <a:cs typeface="Libre Franklin"/>
                <a:sym typeface="Libre Franklin"/>
              </a:rPr>
              <a:t>Genes within the same cluster display similar gene expression patterns, compared to genes in separate clusters (Shah et al. 2016).</a:t>
            </a:r>
            <a:endParaRPr/>
          </a:p>
        </p:txBody>
      </p:sp>
      <p:pic>
        <p:nvPicPr>
          <p:cNvPr id="105" name="Google Shape;105;p15"/>
          <p:cNvPicPr preferRelativeResize="0"/>
          <p:nvPr/>
        </p:nvPicPr>
        <p:blipFill rotWithShape="1">
          <a:blip r:embed="rId3">
            <a:alphaModFix/>
          </a:blip>
          <a:srcRect/>
          <a:stretch/>
        </p:blipFill>
        <p:spPr>
          <a:xfrm>
            <a:off x="466725" y="1273175"/>
            <a:ext cx="2460625" cy="2276475"/>
          </a:xfrm>
          <a:prstGeom prst="rect">
            <a:avLst/>
          </a:prstGeom>
          <a:noFill/>
          <a:ln>
            <a:noFill/>
          </a:ln>
        </p:spPr>
      </p:pic>
      <p:pic>
        <p:nvPicPr>
          <p:cNvPr id="106" name="Google Shape;106;p15"/>
          <p:cNvPicPr preferRelativeResize="0"/>
          <p:nvPr/>
        </p:nvPicPr>
        <p:blipFill rotWithShape="1">
          <a:blip r:embed="rId4">
            <a:alphaModFix/>
          </a:blip>
          <a:srcRect/>
          <a:stretch/>
        </p:blipFill>
        <p:spPr>
          <a:xfrm>
            <a:off x="504825" y="3549650"/>
            <a:ext cx="2460625" cy="2092325"/>
          </a:xfrm>
          <a:prstGeom prst="rect">
            <a:avLst/>
          </a:prstGeom>
          <a:noFill/>
          <a:ln>
            <a:noFill/>
          </a:ln>
        </p:spPr>
      </p:pic>
      <p:sp>
        <p:nvSpPr>
          <p:cNvPr id="107" name="Google Shape;107;p15"/>
          <p:cNvSpPr txBox="1"/>
          <p:nvPr/>
        </p:nvSpPr>
        <p:spPr>
          <a:xfrm>
            <a:off x="504825" y="5641975"/>
            <a:ext cx="6365875"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Image retrieved from:</a:t>
            </a:r>
            <a:endParaRPr/>
          </a:p>
          <a:p>
            <a:pPr marL="0" marR="0" lvl="0" indent="0" algn="l" rtl="0">
              <a:lnSpc>
                <a:spcPct val="100000"/>
              </a:lnSpc>
              <a:spcBef>
                <a:spcPts val="0"/>
              </a:spcBef>
              <a:spcAft>
                <a:spcPts val="0"/>
              </a:spcAft>
              <a:buClr>
                <a:schemeClr val="dk1"/>
              </a:buClr>
              <a:buSzPts val="1800"/>
              <a:buFont typeface="Calibri"/>
              <a:buNone/>
            </a:pPr>
            <a:r>
              <a:rPr lang="en-US" sz="1800" b="0" i="0" u="sng">
                <a:solidFill>
                  <a:schemeClr val="hlink"/>
                </a:solidFill>
                <a:latin typeface="Calibri"/>
                <a:ea typeface="Calibri"/>
                <a:cs typeface="Calibri"/>
                <a:sym typeface="Calibri"/>
                <a:hlinkClick r:id="rId5"/>
              </a:rPr>
              <a:t>https://www.maayanlab.net/LINCS/DCB/</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p:nvPr/>
        </p:nvSpPr>
        <p:spPr>
          <a:xfrm>
            <a:off x="555625" y="901700"/>
            <a:ext cx="4976812" cy="4767262"/>
          </a:xfrm>
          <a:prstGeom prst="rect">
            <a:avLst/>
          </a:prstGeom>
          <a:solidFill>
            <a:srgbClr val="AFABAB">
              <a:alpha val="2862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3" name="Google Shape;113;p16"/>
          <p:cNvSpPr txBox="1">
            <a:spLocks noGrp="1"/>
          </p:cNvSpPr>
          <p:nvPr>
            <p:ph type="title"/>
          </p:nvPr>
        </p:nvSpPr>
        <p:spPr>
          <a:xfrm>
            <a:off x="715962" y="901700"/>
            <a:ext cx="4816475" cy="12588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L1000 Landmark Genes</a:t>
            </a:r>
            <a:endParaRPr/>
          </a:p>
        </p:txBody>
      </p:sp>
      <p:sp>
        <p:nvSpPr>
          <p:cNvPr id="114" name="Google Shape;114;p16"/>
          <p:cNvSpPr txBox="1">
            <a:spLocks noGrp="1"/>
          </p:cNvSpPr>
          <p:nvPr>
            <p:ph type="body" idx="1"/>
          </p:nvPr>
        </p:nvSpPr>
        <p:spPr>
          <a:xfrm>
            <a:off x="638175" y="2259012"/>
            <a:ext cx="4818062" cy="28400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none">
                <a:solidFill>
                  <a:schemeClr val="dk1"/>
                </a:solidFill>
                <a:latin typeface="Libre Franklin"/>
                <a:ea typeface="Libre Franklin"/>
                <a:cs typeface="Libre Franklin"/>
                <a:sym typeface="Libre Franklin"/>
              </a:rPr>
              <a:t>Initially applied linear regression to designate 1k landmark gene expression levels used to infer ~21k target gene expression levels.</a:t>
            </a:r>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a:solidFill>
                  <a:schemeClr val="dk1"/>
                </a:solidFill>
                <a:latin typeface="Libre Franklin"/>
                <a:ea typeface="Libre Franklin"/>
                <a:cs typeface="Libre Franklin"/>
                <a:sym typeface="Libre Franklin"/>
              </a:rPr>
              <a:t>Deep learning methods (D-GEX) improves the ability to predict gene expression levels of target genes beyond linear regression (Chen et al. 2016).</a:t>
            </a:r>
            <a:endParaRPr/>
          </a:p>
        </p:txBody>
      </p:sp>
      <p:sp>
        <p:nvSpPr>
          <p:cNvPr id="115" name="Google Shape;115;p16"/>
          <p:cNvSpPr txBox="1"/>
          <p:nvPr/>
        </p:nvSpPr>
        <p:spPr>
          <a:xfrm>
            <a:off x="5921375" y="5564187"/>
            <a:ext cx="2228850" cy="6461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Image retrieved from:</a:t>
            </a:r>
            <a:endParaRPr/>
          </a:p>
          <a:p>
            <a:pPr marL="0" marR="0" lvl="0" indent="0" algn="r"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(Chen et al. 2016)</a:t>
            </a:r>
            <a:endParaRPr/>
          </a:p>
        </p:txBody>
      </p:sp>
      <p:pic>
        <p:nvPicPr>
          <p:cNvPr id="116" name="Google Shape;116;p16" descr="Image result for landmark genes to capture target gene expression&quot;"/>
          <p:cNvPicPr preferRelativeResize="0"/>
          <p:nvPr/>
        </p:nvPicPr>
        <p:blipFill rotWithShape="1">
          <a:blip r:embed="rId3">
            <a:alphaModFix/>
          </a:blip>
          <a:srcRect r="49506"/>
          <a:stretch/>
        </p:blipFill>
        <p:spPr>
          <a:xfrm>
            <a:off x="6083300" y="277812"/>
            <a:ext cx="2589212" cy="2676525"/>
          </a:xfrm>
          <a:prstGeom prst="rect">
            <a:avLst/>
          </a:prstGeom>
          <a:noFill/>
          <a:ln>
            <a:noFill/>
          </a:ln>
        </p:spPr>
      </p:pic>
      <p:pic>
        <p:nvPicPr>
          <p:cNvPr id="117" name="Google Shape;117;p16" descr="Image result for landmark genes to capture target gene expression&quot;"/>
          <p:cNvPicPr preferRelativeResize="0"/>
          <p:nvPr/>
        </p:nvPicPr>
        <p:blipFill rotWithShape="1">
          <a:blip r:embed="rId3">
            <a:alphaModFix/>
          </a:blip>
          <a:srcRect l="49667"/>
          <a:stretch/>
        </p:blipFill>
        <p:spPr>
          <a:xfrm>
            <a:off x="6007100" y="2954337"/>
            <a:ext cx="2581275" cy="2676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814387" y="319087"/>
            <a:ext cx="7886700" cy="9477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Summary of Models:</a:t>
            </a:r>
            <a:endParaRPr/>
          </a:p>
        </p:txBody>
      </p:sp>
      <p:graphicFrame>
        <p:nvGraphicFramePr>
          <p:cNvPr id="123" name="Google Shape;123;p17"/>
          <p:cNvGraphicFramePr/>
          <p:nvPr/>
        </p:nvGraphicFramePr>
        <p:xfrm>
          <a:off x="814387" y="1525587"/>
          <a:ext cx="3000000" cy="3000000"/>
        </p:xfrm>
        <a:graphic>
          <a:graphicData uri="http://schemas.openxmlformats.org/drawingml/2006/table">
            <a:tbl>
              <a:tblPr>
                <a:noFill/>
                <a:tableStyleId>{4FCCDCDB-14C7-4D76-8C47-BFDD7E5FD205}</a:tableStyleId>
              </a:tblPr>
              <a:tblGrid>
                <a:gridCol w="1136650">
                  <a:extLst>
                    <a:ext uri="{9D8B030D-6E8A-4147-A177-3AD203B41FA5}">
                      <a16:colId xmlns:a16="http://schemas.microsoft.com/office/drawing/2014/main" val="20000"/>
                    </a:ext>
                  </a:extLst>
                </a:gridCol>
                <a:gridCol w="4238625">
                  <a:extLst>
                    <a:ext uri="{9D8B030D-6E8A-4147-A177-3AD203B41FA5}">
                      <a16:colId xmlns:a16="http://schemas.microsoft.com/office/drawing/2014/main" val="20001"/>
                    </a:ext>
                  </a:extLst>
                </a:gridCol>
                <a:gridCol w="1925625">
                  <a:extLst>
                    <a:ext uri="{9D8B030D-6E8A-4147-A177-3AD203B41FA5}">
                      <a16:colId xmlns:a16="http://schemas.microsoft.com/office/drawing/2014/main" val="20002"/>
                    </a:ext>
                  </a:extLst>
                </a:gridCol>
              </a:tblGrid>
              <a:tr h="642925">
                <a:tc>
                  <a:txBody>
                    <a:bodyPr/>
                    <a:lstStyle/>
                    <a:p>
                      <a:pPr marL="0" marR="0" lvl="0" indent="457200" algn="l" rtl="0">
                        <a:lnSpc>
                          <a:spcPct val="2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 </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200000"/>
                        </a:lnSpc>
                        <a:spcBef>
                          <a:spcPts val="0"/>
                        </a:spcBef>
                        <a:spcAft>
                          <a:spcPts val="0"/>
                        </a:spcAft>
                        <a:buClr>
                          <a:schemeClr val="dk1"/>
                        </a:buClr>
                        <a:buSzPts val="2000"/>
                        <a:buFont typeface="Times New Roman"/>
                        <a:buNone/>
                      </a:pPr>
                      <a:r>
                        <a:rPr lang="en-US" sz="2000" b="1" i="0" u="none" strike="noStrike" cap="none">
                          <a:solidFill>
                            <a:schemeClr val="dk1"/>
                          </a:solidFill>
                          <a:latin typeface="Times New Roman"/>
                          <a:ea typeface="Times New Roman"/>
                          <a:cs typeface="Times New Roman"/>
                          <a:sym typeface="Times New Roman"/>
                        </a:rPr>
                        <a:t>Features / Predictors</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200000"/>
                        </a:lnSpc>
                        <a:spcBef>
                          <a:spcPts val="0"/>
                        </a:spcBef>
                        <a:spcAft>
                          <a:spcPts val="0"/>
                        </a:spcAft>
                        <a:buClr>
                          <a:schemeClr val="dk1"/>
                        </a:buClr>
                        <a:buSzPts val="2000"/>
                        <a:buFont typeface="Times New Roman"/>
                        <a:buNone/>
                      </a:pPr>
                      <a:r>
                        <a:rPr lang="en-US" sz="2000" b="1" i="0" u="none" strike="noStrike" cap="none">
                          <a:solidFill>
                            <a:schemeClr val="dk1"/>
                          </a:solidFill>
                          <a:latin typeface="Times New Roman"/>
                          <a:ea typeface="Times New Roman"/>
                          <a:cs typeface="Times New Roman"/>
                          <a:sym typeface="Times New Roman"/>
                        </a:rPr>
                        <a:t>Dataset</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54125">
                <a:tc>
                  <a:txBody>
                    <a:bodyPr/>
                    <a:lstStyle/>
                    <a:p>
                      <a:pPr marL="0" marR="0" lvl="0" indent="0" algn="l" rtl="0">
                        <a:lnSpc>
                          <a:spcPct val="2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Model 1</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Boruta-selected Landmark Genes </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RNA-Sequencing Data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52525">
                <a:tc>
                  <a:txBody>
                    <a:bodyPr/>
                    <a:lstStyle/>
                    <a:p>
                      <a:pPr marL="0" marR="0" lvl="0" indent="0" algn="l" rtl="0">
                        <a:lnSpc>
                          <a:spcPct val="2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Model 2</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Boruta-selected DisGeNET Genes</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RNA-Sequencing Data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4125">
                <a:tc>
                  <a:txBody>
                    <a:bodyPr/>
                    <a:lstStyle/>
                    <a:p>
                      <a:pPr marL="0" marR="0" lvl="0" indent="0" algn="l" rtl="0">
                        <a:lnSpc>
                          <a:spcPct val="2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Model 3</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Union of Boruta-selected Landmark &amp; DisGeNET Genes</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RNA-Sequencing Data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18"/>
          <p:cNvGrpSpPr/>
          <p:nvPr/>
        </p:nvGrpSpPr>
        <p:grpSpPr>
          <a:xfrm>
            <a:off x="6137275" y="1304925"/>
            <a:ext cx="1274762" cy="3235325"/>
            <a:chOff x="5351719" y="2566529"/>
            <a:chExt cx="1238001" cy="742801"/>
          </a:xfrm>
        </p:grpSpPr>
        <p:sp>
          <p:nvSpPr>
            <p:cNvPr id="129" name="Google Shape;129;p18"/>
            <p:cNvSpPr/>
            <p:nvPr/>
          </p:nvSpPr>
          <p:spPr>
            <a:xfrm>
              <a:off x="5351719" y="2566529"/>
              <a:ext cx="1238001" cy="742801"/>
            </a:xfrm>
            <a:prstGeom prst="roundRect">
              <a:avLst>
                <a:gd name="adj" fmla="val 2160"/>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0" name="Google Shape;130;p18"/>
            <p:cNvSpPr txBox="1"/>
            <p:nvPr/>
          </p:nvSpPr>
          <p:spPr>
            <a:xfrm>
              <a:off x="5373303" y="2588398"/>
              <a:ext cx="1194833" cy="699064"/>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K-means,</a:t>
              </a:r>
              <a:endParaRPr/>
            </a:p>
            <a:p>
              <a:pPr marL="0" marR="0" lvl="0" indent="0" algn="ctr" rtl="0">
                <a:lnSpc>
                  <a:spcPct val="90000"/>
                </a:lnSpc>
                <a:spcBef>
                  <a:spcPts val="525"/>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PAM,</a:t>
              </a:r>
              <a:endParaRPr/>
            </a:p>
            <a:p>
              <a:pPr marL="0" marR="0" lvl="0" indent="0" algn="ctr" rtl="0">
                <a:lnSpc>
                  <a:spcPct val="90000"/>
                </a:lnSpc>
                <a:spcBef>
                  <a:spcPts val="525"/>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Res-Hierarchical</a:t>
              </a:r>
              <a:endParaRPr/>
            </a:p>
            <a:p>
              <a:pPr marL="0" marR="0" lvl="0" indent="0" algn="ctr" rtl="0">
                <a:lnSpc>
                  <a:spcPct val="90000"/>
                </a:lnSpc>
                <a:spcBef>
                  <a:spcPts val="525"/>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  Clustering &amp; plotting clusters against first 2 principal components</a:t>
              </a:r>
              <a:endParaRPr/>
            </a:p>
          </p:txBody>
        </p:sp>
      </p:grpSp>
      <p:grpSp>
        <p:nvGrpSpPr>
          <p:cNvPr id="131" name="Google Shape;131;p18"/>
          <p:cNvGrpSpPr/>
          <p:nvPr/>
        </p:nvGrpSpPr>
        <p:grpSpPr>
          <a:xfrm>
            <a:off x="7804150" y="1327151"/>
            <a:ext cx="1354137" cy="3235325"/>
            <a:chOff x="7371330" y="3488343"/>
            <a:chExt cx="1243734" cy="755208"/>
          </a:xfrm>
        </p:grpSpPr>
        <p:sp>
          <p:nvSpPr>
            <p:cNvPr id="132" name="Google Shape;132;p18"/>
            <p:cNvSpPr/>
            <p:nvPr/>
          </p:nvSpPr>
          <p:spPr>
            <a:xfrm>
              <a:off x="7377162" y="3500572"/>
              <a:ext cx="1237902" cy="742979"/>
            </a:xfrm>
            <a:prstGeom prst="roundRect">
              <a:avLst>
                <a:gd name="adj" fmla="val 2160"/>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3" name="Google Shape;133;p18"/>
            <p:cNvSpPr txBox="1"/>
            <p:nvPr/>
          </p:nvSpPr>
          <p:spPr>
            <a:xfrm>
              <a:off x="7371330" y="3488343"/>
              <a:ext cx="1194160" cy="699253"/>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Accuracy Score: Predicted cluster assignment vs actual clinical survival status</a:t>
              </a:r>
              <a:endParaRPr/>
            </a:p>
          </p:txBody>
        </p:sp>
      </p:grpSp>
      <p:grpSp>
        <p:nvGrpSpPr>
          <p:cNvPr id="134" name="Google Shape;134;p18"/>
          <p:cNvGrpSpPr/>
          <p:nvPr/>
        </p:nvGrpSpPr>
        <p:grpSpPr>
          <a:xfrm rot="-8400000" flipH="1">
            <a:off x="2665362" y="1570682"/>
            <a:ext cx="449361" cy="382886"/>
            <a:chOff x="4814229" y="2664629"/>
            <a:chExt cx="597808" cy="533624"/>
          </a:xfrm>
        </p:grpSpPr>
        <p:sp>
          <p:nvSpPr>
            <p:cNvPr id="135" name="Google Shape;135;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6" name="Google Shape;136;p18"/>
            <p:cNvSpPr txBox="1"/>
            <p:nvPr/>
          </p:nvSpPr>
          <p:spPr>
            <a:xfrm rot="2280000">
              <a:off x="4817369" y="2845343"/>
              <a:ext cx="525871" cy="13053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37" name="Google Shape;137;p18"/>
          <p:cNvGrpSpPr/>
          <p:nvPr/>
        </p:nvGrpSpPr>
        <p:grpSpPr>
          <a:xfrm>
            <a:off x="-12700" y="2217737"/>
            <a:ext cx="1004887" cy="1276350"/>
            <a:chOff x="5351154" y="2566529"/>
            <a:chExt cx="1238566" cy="742801"/>
          </a:xfrm>
        </p:grpSpPr>
        <p:sp>
          <p:nvSpPr>
            <p:cNvPr id="138" name="Google Shape;138;p18"/>
            <p:cNvSpPr/>
            <p:nvPr/>
          </p:nvSpPr>
          <p:spPr>
            <a:xfrm>
              <a:off x="5351154" y="2566529"/>
              <a:ext cx="1238566" cy="742801"/>
            </a:xfrm>
            <a:prstGeom prst="roundRect">
              <a:avLst>
                <a:gd name="adj" fmla="val 2160"/>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9" name="Google Shape;139;p18"/>
            <p:cNvSpPr txBox="1"/>
            <p:nvPr/>
          </p:nvSpPr>
          <p:spPr>
            <a:xfrm>
              <a:off x="5351154" y="2588702"/>
              <a:ext cx="1217042" cy="698455"/>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Full Set of Genes</a:t>
              </a:r>
              <a:endParaRPr/>
            </a:p>
          </p:txBody>
        </p:sp>
      </p:grpSp>
      <p:grpSp>
        <p:nvGrpSpPr>
          <p:cNvPr id="140" name="Google Shape;140;p18"/>
          <p:cNvGrpSpPr/>
          <p:nvPr/>
        </p:nvGrpSpPr>
        <p:grpSpPr>
          <a:xfrm rot="-10140000" flipH="1">
            <a:off x="974675" y="1943744"/>
            <a:ext cx="449361" cy="382886"/>
            <a:chOff x="4814229" y="2664629"/>
            <a:chExt cx="597808" cy="533624"/>
          </a:xfrm>
        </p:grpSpPr>
        <p:sp>
          <p:nvSpPr>
            <p:cNvPr id="141" name="Google Shape;141;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2" name="Google Shape;142;p18"/>
            <p:cNvSpPr txBox="1"/>
            <p:nvPr/>
          </p:nvSpPr>
          <p:spPr>
            <a:xfrm rot="2280000">
              <a:off x="4819163" y="2847622"/>
              <a:ext cx="525869" cy="13053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43" name="Google Shape;143;p18"/>
          <p:cNvGrpSpPr/>
          <p:nvPr/>
        </p:nvGrpSpPr>
        <p:grpSpPr>
          <a:xfrm rot="-5940000" flipH="1">
            <a:off x="944529" y="3397467"/>
            <a:ext cx="447751" cy="378978"/>
            <a:chOff x="4809163" y="2666615"/>
            <a:chExt cx="597808" cy="533624"/>
          </a:xfrm>
        </p:grpSpPr>
        <p:sp>
          <p:nvSpPr>
            <p:cNvPr id="144" name="Google Shape;144;p18"/>
            <p:cNvSpPr/>
            <p:nvPr/>
          </p:nvSpPr>
          <p:spPr>
            <a:xfrm rot="2280000">
              <a:off x="4813453" y="2825015"/>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5" name="Google Shape;145;p18"/>
            <p:cNvSpPr txBox="1"/>
            <p:nvPr/>
          </p:nvSpPr>
          <p:spPr>
            <a:xfrm rot="2280000">
              <a:off x="4822354" y="2852086"/>
              <a:ext cx="525642" cy="12964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46" name="Google Shape;146;p18"/>
          <p:cNvGrpSpPr/>
          <p:nvPr/>
        </p:nvGrpSpPr>
        <p:grpSpPr>
          <a:xfrm>
            <a:off x="1373187" y="1262062"/>
            <a:ext cx="1274762" cy="1008062"/>
            <a:chOff x="5351719" y="2566529"/>
            <a:chExt cx="1238001" cy="742801"/>
          </a:xfrm>
        </p:grpSpPr>
        <p:sp>
          <p:nvSpPr>
            <p:cNvPr id="147" name="Google Shape;147;p18"/>
            <p:cNvSpPr/>
            <p:nvPr/>
          </p:nvSpPr>
          <p:spPr>
            <a:xfrm>
              <a:off x="5351719" y="2566529"/>
              <a:ext cx="1238001" cy="742801"/>
            </a:xfrm>
            <a:prstGeom prst="roundRect">
              <a:avLst>
                <a:gd name="adj" fmla="val 2160"/>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8" name="Google Shape;148;p18"/>
            <p:cNvSpPr txBox="1"/>
            <p:nvPr/>
          </p:nvSpPr>
          <p:spPr>
            <a:xfrm>
              <a:off x="5373303" y="2588754"/>
              <a:ext cx="1194833" cy="69835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Landmark Genes</a:t>
              </a:r>
              <a:endParaRPr/>
            </a:p>
          </p:txBody>
        </p:sp>
      </p:grpSp>
      <p:grpSp>
        <p:nvGrpSpPr>
          <p:cNvPr id="149" name="Google Shape;149;p18"/>
          <p:cNvGrpSpPr/>
          <p:nvPr/>
        </p:nvGrpSpPr>
        <p:grpSpPr>
          <a:xfrm>
            <a:off x="1350962" y="3416300"/>
            <a:ext cx="1274762" cy="1008062"/>
            <a:chOff x="5351719" y="2566529"/>
            <a:chExt cx="1238001" cy="742801"/>
          </a:xfrm>
        </p:grpSpPr>
        <p:sp>
          <p:nvSpPr>
            <p:cNvPr id="150" name="Google Shape;150;p18"/>
            <p:cNvSpPr/>
            <p:nvPr/>
          </p:nvSpPr>
          <p:spPr>
            <a:xfrm>
              <a:off x="5351719" y="2566529"/>
              <a:ext cx="1238001" cy="742801"/>
            </a:xfrm>
            <a:prstGeom prst="roundRect">
              <a:avLst>
                <a:gd name="adj" fmla="val 2160"/>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1" name="Google Shape;151;p18"/>
            <p:cNvSpPr txBox="1"/>
            <p:nvPr/>
          </p:nvSpPr>
          <p:spPr>
            <a:xfrm>
              <a:off x="5373303" y="2588755"/>
              <a:ext cx="1194833" cy="698349"/>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Union of Landmark and DIsGeNET genes</a:t>
              </a:r>
              <a:endParaRPr/>
            </a:p>
          </p:txBody>
        </p:sp>
      </p:grpSp>
      <p:grpSp>
        <p:nvGrpSpPr>
          <p:cNvPr id="152" name="Google Shape;152;p18"/>
          <p:cNvGrpSpPr/>
          <p:nvPr/>
        </p:nvGrpSpPr>
        <p:grpSpPr>
          <a:xfrm>
            <a:off x="1358900" y="2327275"/>
            <a:ext cx="1274762" cy="1008062"/>
            <a:chOff x="5351719" y="2566529"/>
            <a:chExt cx="1238001" cy="742801"/>
          </a:xfrm>
        </p:grpSpPr>
        <p:sp>
          <p:nvSpPr>
            <p:cNvPr id="153" name="Google Shape;153;p18"/>
            <p:cNvSpPr/>
            <p:nvPr/>
          </p:nvSpPr>
          <p:spPr>
            <a:xfrm>
              <a:off x="5351719" y="2566529"/>
              <a:ext cx="1238001" cy="742801"/>
            </a:xfrm>
            <a:prstGeom prst="roundRect">
              <a:avLst>
                <a:gd name="adj" fmla="val 2160"/>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4" name="Google Shape;154;p18"/>
            <p:cNvSpPr txBox="1"/>
            <p:nvPr/>
          </p:nvSpPr>
          <p:spPr>
            <a:xfrm>
              <a:off x="5373303" y="2588755"/>
              <a:ext cx="1194833" cy="698349"/>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DisGeNET Oncogenes</a:t>
              </a:r>
              <a:endParaRPr/>
            </a:p>
          </p:txBody>
        </p:sp>
      </p:grpSp>
      <p:grpSp>
        <p:nvGrpSpPr>
          <p:cNvPr id="155" name="Google Shape;155;p18"/>
          <p:cNvGrpSpPr/>
          <p:nvPr/>
        </p:nvGrpSpPr>
        <p:grpSpPr>
          <a:xfrm rot="-8400000" flipH="1">
            <a:off x="2654250" y="2627957"/>
            <a:ext cx="449361" cy="382886"/>
            <a:chOff x="4814229" y="2664629"/>
            <a:chExt cx="597808" cy="533624"/>
          </a:xfrm>
        </p:grpSpPr>
        <p:sp>
          <p:nvSpPr>
            <p:cNvPr id="156" name="Google Shape;156;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7" name="Google Shape;157;p18"/>
            <p:cNvSpPr txBox="1"/>
            <p:nvPr/>
          </p:nvSpPr>
          <p:spPr>
            <a:xfrm rot="2280000">
              <a:off x="4817370" y="2845343"/>
              <a:ext cx="525869" cy="13053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58" name="Google Shape;158;p18"/>
          <p:cNvGrpSpPr/>
          <p:nvPr/>
        </p:nvGrpSpPr>
        <p:grpSpPr>
          <a:xfrm rot="-8400000" flipH="1">
            <a:off x="2663775" y="3724919"/>
            <a:ext cx="449361" cy="382886"/>
            <a:chOff x="4814229" y="2664629"/>
            <a:chExt cx="597808" cy="533624"/>
          </a:xfrm>
        </p:grpSpPr>
        <p:sp>
          <p:nvSpPr>
            <p:cNvPr id="159" name="Google Shape;159;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0" name="Google Shape;160;p18"/>
            <p:cNvSpPr txBox="1"/>
            <p:nvPr/>
          </p:nvSpPr>
          <p:spPr>
            <a:xfrm rot="2280000">
              <a:off x="4817371" y="2845343"/>
              <a:ext cx="525869" cy="13053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61" name="Google Shape;161;p18"/>
          <p:cNvGrpSpPr/>
          <p:nvPr/>
        </p:nvGrpSpPr>
        <p:grpSpPr>
          <a:xfrm>
            <a:off x="3111500" y="1231900"/>
            <a:ext cx="1004887" cy="3235325"/>
            <a:chOff x="5351719" y="2566529"/>
            <a:chExt cx="1238001" cy="742801"/>
          </a:xfrm>
        </p:grpSpPr>
        <p:sp>
          <p:nvSpPr>
            <p:cNvPr id="162" name="Google Shape;162;p18"/>
            <p:cNvSpPr/>
            <p:nvPr/>
          </p:nvSpPr>
          <p:spPr>
            <a:xfrm>
              <a:off x="5351719" y="2566529"/>
              <a:ext cx="1238001" cy="742801"/>
            </a:xfrm>
            <a:prstGeom prst="roundRect">
              <a:avLst>
                <a:gd name="adj" fmla="val 2160"/>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3" name="Google Shape;163;p18"/>
            <p:cNvSpPr txBox="1"/>
            <p:nvPr/>
          </p:nvSpPr>
          <p:spPr>
            <a:xfrm>
              <a:off x="5373233" y="2588398"/>
              <a:ext cx="1194973" cy="699064"/>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Boruta Random Forest</a:t>
              </a:r>
              <a:endParaRPr/>
            </a:p>
          </p:txBody>
        </p:sp>
      </p:grpSp>
      <p:grpSp>
        <p:nvGrpSpPr>
          <p:cNvPr id="164" name="Google Shape;164;p18"/>
          <p:cNvGrpSpPr/>
          <p:nvPr/>
        </p:nvGrpSpPr>
        <p:grpSpPr>
          <a:xfrm rot="-8400000" flipH="1">
            <a:off x="4006812" y="1523057"/>
            <a:ext cx="447751" cy="382886"/>
            <a:chOff x="4814229" y="2664629"/>
            <a:chExt cx="597808" cy="533624"/>
          </a:xfrm>
        </p:grpSpPr>
        <p:sp>
          <p:nvSpPr>
            <p:cNvPr id="165" name="Google Shape;165;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6" name="Google Shape;166;p18"/>
            <p:cNvSpPr txBox="1"/>
            <p:nvPr/>
          </p:nvSpPr>
          <p:spPr>
            <a:xfrm rot="2280000">
              <a:off x="4817366" y="2845343"/>
              <a:ext cx="525642" cy="13053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67" name="Google Shape;167;p18"/>
          <p:cNvGrpSpPr/>
          <p:nvPr/>
        </p:nvGrpSpPr>
        <p:grpSpPr>
          <a:xfrm rot="-8400000" flipH="1">
            <a:off x="4006800" y="2627957"/>
            <a:ext cx="449361" cy="382886"/>
            <a:chOff x="4814229" y="2664629"/>
            <a:chExt cx="597808" cy="533624"/>
          </a:xfrm>
        </p:grpSpPr>
        <p:sp>
          <p:nvSpPr>
            <p:cNvPr id="168" name="Google Shape;168;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9" name="Google Shape;169;p18"/>
            <p:cNvSpPr txBox="1"/>
            <p:nvPr/>
          </p:nvSpPr>
          <p:spPr>
            <a:xfrm rot="2280000">
              <a:off x="4817370" y="2845343"/>
              <a:ext cx="525869" cy="13053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70" name="Google Shape;170;p18"/>
          <p:cNvGrpSpPr/>
          <p:nvPr/>
        </p:nvGrpSpPr>
        <p:grpSpPr>
          <a:xfrm rot="-8400000" flipH="1">
            <a:off x="3994100" y="3667342"/>
            <a:ext cx="449361" cy="378978"/>
            <a:chOff x="4814229" y="2664629"/>
            <a:chExt cx="597808" cy="533624"/>
          </a:xfrm>
        </p:grpSpPr>
        <p:sp>
          <p:nvSpPr>
            <p:cNvPr id="171" name="Google Shape;171;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2" name="Google Shape;172;p18"/>
            <p:cNvSpPr txBox="1"/>
            <p:nvPr/>
          </p:nvSpPr>
          <p:spPr>
            <a:xfrm rot="2280000">
              <a:off x="4824950" y="2846334"/>
              <a:ext cx="525870" cy="12964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73" name="Google Shape;173;p18"/>
          <p:cNvGrpSpPr/>
          <p:nvPr/>
        </p:nvGrpSpPr>
        <p:grpSpPr>
          <a:xfrm>
            <a:off x="4437062" y="1258887"/>
            <a:ext cx="1274762" cy="1006475"/>
            <a:chOff x="5351719" y="2566529"/>
            <a:chExt cx="1238001" cy="742801"/>
          </a:xfrm>
        </p:grpSpPr>
        <p:sp>
          <p:nvSpPr>
            <p:cNvPr id="174" name="Google Shape;174;p18"/>
            <p:cNvSpPr/>
            <p:nvPr/>
          </p:nvSpPr>
          <p:spPr>
            <a:xfrm>
              <a:off x="5351719" y="2566529"/>
              <a:ext cx="1238001" cy="742801"/>
            </a:xfrm>
            <a:prstGeom prst="roundRect">
              <a:avLst>
                <a:gd name="adj" fmla="val 2160"/>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5" name="Google Shape;175;p18"/>
            <p:cNvSpPr txBox="1"/>
            <p:nvPr/>
          </p:nvSpPr>
          <p:spPr>
            <a:xfrm>
              <a:off x="5373303" y="2588789"/>
              <a:ext cx="1194833" cy="69828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Important</a:t>
              </a:r>
              <a:endParaRPr/>
            </a:p>
            <a:p>
              <a:pPr marL="0" marR="0" lvl="0" indent="0" algn="ctr" rtl="0">
                <a:lnSpc>
                  <a:spcPct val="90000"/>
                </a:lnSpc>
                <a:spcBef>
                  <a:spcPts val="525"/>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 Landmark Genes</a:t>
              </a:r>
              <a:endParaRPr/>
            </a:p>
          </p:txBody>
        </p:sp>
      </p:grpSp>
      <p:grpSp>
        <p:nvGrpSpPr>
          <p:cNvPr id="176" name="Google Shape;176;p18"/>
          <p:cNvGrpSpPr/>
          <p:nvPr/>
        </p:nvGrpSpPr>
        <p:grpSpPr>
          <a:xfrm>
            <a:off x="4429125" y="3459162"/>
            <a:ext cx="1274762" cy="1008062"/>
            <a:chOff x="5351719" y="2566529"/>
            <a:chExt cx="1238001" cy="742801"/>
          </a:xfrm>
        </p:grpSpPr>
        <p:sp>
          <p:nvSpPr>
            <p:cNvPr id="177" name="Google Shape;177;p18"/>
            <p:cNvSpPr/>
            <p:nvPr/>
          </p:nvSpPr>
          <p:spPr>
            <a:xfrm>
              <a:off x="5351719" y="2566529"/>
              <a:ext cx="1238001" cy="742801"/>
            </a:xfrm>
            <a:prstGeom prst="roundRect">
              <a:avLst>
                <a:gd name="adj" fmla="val 2160"/>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8" name="Google Shape;178;p18"/>
            <p:cNvSpPr txBox="1"/>
            <p:nvPr/>
          </p:nvSpPr>
          <p:spPr>
            <a:xfrm>
              <a:off x="5373303" y="2588754"/>
              <a:ext cx="1194833" cy="69835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Important Landmark &amp; DisGeNET genes</a:t>
              </a:r>
              <a:endParaRPr/>
            </a:p>
          </p:txBody>
        </p:sp>
      </p:grpSp>
      <p:grpSp>
        <p:nvGrpSpPr>
          <p:cNvPr id="179" name="Google Shape;179;p18"/>
          <p:cNvGrpSpPr/>
          <p:nvPr/>
        </p:nvGrpSpPr>
        <p:grpSpPr>
          <a:xfrm>
            <a:off x="4422775" y="2370137"/>
            <a:ext cx="1274762" cy="1008062"/>
            <a:chOff x="5351719" y="2566529"/>
            <a:chExt cx="1238001" cy="742801"/>
          </a:xfrm>
        </p:grpSpPr>
        <p:sp>
          <p:nvSpPr>
            <p:cNvPr id="180" name="Google Shape;180;p18"/>
            <p:cNvSpPr/>
            <p:nvPr/>
          </p:nvSpPr>
          <p:spPr>
            <a:xfrm>
              <a:off x="5351719" y="2566529"/>
              <a:ext cx="1238001" cy="742801"/>
            </a:xfrm>
            <a:prstGeom prst="roundRect">
              <a:avLst>
                <a:gd name="adj" fmla="val 2160"/>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1" name="Google Shape;181;p18"/>
            <p:cNvSpPr txBox="1"/>
            <p:nvPr/>
          </p:nvSpPr>
          <p:spPr>
            <a:xfrm>
              <a:off x="5373303" y="2588754"/>
              <a:ext cx="1194833" cy="69835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Important</a:t>
              </a:r>
              <a:endParaRPr/>
            </a:p>
            <a:p>
              <a:pPr marL="0" marR="0" lvl="0" indent="0" algn="ctr" rtl="0">
                <a:lnSpc>
                  <a:spcPct val="90000"/>
                </a:lnSpc>
                <a:spcBef>
                  <a:spcPts val="525"/>
                </a:spcBef>
                <a:spcAft>
                  <a:spcPts val="0"/>
                </a:spcAft>
                <a:buClr>
                  <a:schemeClr val="dk1"/>
                </a:buClr>
                <a:buSzPts val="1500"/>
                <a:buFont typeface="Calibri"/>
                <a:buNone/>
              </a:pPr>
              <a:r>
                <a:rPr lang="en-US" sz="1500" b="0" i="0" u="none">
                  <a:solidFill>
                    <a:schemeClr val="dk1"/>
                  </a:solidFill>
                  <a:latin typeface="Calibri"/>
                  <a:ea typeface="Calibri"/>
                  <a:cs typeface="Calibri"/>
                  <a:sym typeface="Calibri"/>
                </a:rPr>
                <a:t>DisGeNET Oncogenes</a:t>
              </a:r>
              <a:endParaRPr/>
            </a:p>
          </p:txBody>
        </p:sp>
      </p:grpSp>
      <p:grpSp>
        <p:nvGrpSpPr>
          <p:cNvPr id="182" name="Google Shape;182;p18"/>
          <p:cNvGrpSpPr/>
          <p:nvPr/>
        </p:nvGrpSpPr>
        <p:grpSpPr>
          <a:xfrm rot="-8400000" flipH="1">
            <a:off x="5727650" y="1548457"/>
            <a:ext cx="449361" cy="382886"/>
            <a:chOff x="4814229" y="2664629"/>
            <a:chExt cx="597808" cy="533624"/>
          </a:xfrm>
        </p:grpSpPr>
        <p:sp>
          <p:nvSpPr>
            <p:cNvPr id="183" name="Google Shape;183;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4" name="Google Shape;184;p18"/>
            <p:cNvSpPr txBox="1"/>
            <p:nvPr/>
          </p:nvSpPr>
          <p:spPr>
            <a:xfrm rot="2280000">
              <a:off x="4817370" y="2845343"/>
              <a:ext cx="525869" cy="13053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85" name="Google Shape;185;p18"/>
          <p:cNvGrpSpPr/>
          <p:nvPr/>
        </p:nvGrpSpPr>
        <p:grpSpPr>
          <a:xfrm rot="-8400000" flipH="1">
            <a:off x="5729249" y="2653357"/>
            <a:ext cx="447751" cy="382886"/>
            <a:chOff x="4814229" y="2664629"/>
            <a:chExt cx="597808" cy="533624"/>
          </a:xfrm>
        </p:grpSpPr>
        <p:sp>
          <p:nvSpPr>
            <p:cNvPr id="186" name="Google Shape;186;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7" name="Google Shape;187;p18"/>
            <p:cNvSpPr txBox="1"/>
            <p:nvPr/>
          </p:nvSpPr>
          <p:spPr>
            <a:xfrm rot="2280000">
              <a:off x="4817365" y="2845343"/>
              <a:ext cx="525642" cy="13053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88" name="Google Shape;188;p18"/>
          <p:cNvGrpSpPr/>
          <p:nvPr/>
        </p:nvGrpSpPr>
        <p:grpSpPr>
          <a:xfrm rot="-8400000" flipH="1">
            <a:off x="5716549" y="3692742"/>
            <a:ext cx="447751" cy="378978"/>
            <a:chOff x="4814229" y="2664629"/>
            <a:chExt cx="597808" cy="533624"/>
          </a:xfrm>
        </p:grpSpPr>
        <p:sp>
          <p:nvSpPr>
            <p:cNvPr id="189" name="Google Shape;189;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0" name="Google Shape;190;p18"/>
            <p:cNvSpPr txBox="1"/>
            <p:nvPr/>
          </p:nvSpPr>
          <p:spPr>
            <a:xfrm rot="2280000">
              <a:off x="4824974" y="2846334"/>
              <a:ext cx="525642" cy="12964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91" name="Google Shape;191;p18"/>
          <p:cNvGrpSpPr/>
          <p:nvPr/>
        </p:nvGrpSpPr>
        <p:grpSpPr>
          <a:xfrm rot="-8400000" flipH="1">
            <a:off x="7419925" y="1592907"/>
            <a:ext cx="449361" cy="382886"/>
            <a:chOff x="4814229" y="2664629"/>
            <a:chExt cx="597808" cy="533624"/>
          </a:xfrm>
        </p:grpSpPr>
        <p:sp>
          <p:nvSpPr>
            <p:cNvPr id="192" name="Google Shape;192;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3" name="Google Shape;193;p18"/>
            <p:cNvSpPr txBox="1"/>
            <p:nvPr/>
          </p:nvSpPr>
          <p:spPr>
            <a:xfrm rot="2280000">
              <a:off x="4817370" y="2845343"/>
              <a:ext cx="525869" cy="13053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94" name="Google Shape;194;p18"/>
          <p:cNvGrpSpPr/>
          <p:nvPr/>
        </p:nvGrpSpPr>
        <p:grpSpPr>
          <a:xfrm rot="-8400000" flipH="1">
            <a:off x="7421524" y="2698967"/>
            <a:ext cx="447751" cy="378978"/>
            <a:chOff x="4814229" y="2664629"/>
            <a:chExt cx="597808" cy="533624"/>
          </a:xfrm>
        </p:grpSpPr>
        <p:sp>
          <p:nvSpPr>
            <p:cNvPr id="195" name="Google Shape;195;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6" name="Google Shape;196;p18"/>
            <p:cNvSpPr txBox="1"/>
            <p:nvPr/>
          </p:nvSpPr>
          <p:spPr>
            <a:xfrm rot="2280000">
              <a:off x="4824974" y="2846334"/>
              <a:ext cx="525642" cy="12964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97" name="Google Shape;197;p18"/>
          <p:cNvGrpSpPr/>
          <p:nvPr/>
        </p:nvGrpSpPr>
        <p:grpSpPr>
          <a:xfrm rot="-8400000" flipH="1">
            <a:off x="7408824" y="3734445"/>
            <a:ext cx="447751" cy="382886"/>
            <a:chOff x="4814229" y="2664629"/>
            <a:chExt cx="597808" cy="533624"/>
          </a:xfrm>
        </p:grpSpPr>
        <p:sp>
          <p:nvSpPr>
            <p:cNvPr id="198" name="Google Shape;198;p18"/>
            <p:cNvSpPr/>
            <p:nvPr/>
          </p:nvSpPr>
          <p:spPr>
            <a:xfrm rot="2280000">
              <a:off x="4818519" y="2823029"/>
              <a:ext cx="589228" cy="216823"/>
            </a:xfrm>
            <a:prstGeom prst="rightArrow">
              <a:avLst>
                <a:gd name="adj1" fmla="val 17626"/>
                <a:gd name="adj2" fmla="val 4320"/>
              </a:avLst>
            </a:prstGeom>
            <a:solidFill>
              <a:srgbClr val="A6A6A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9" name="Google Shape;199;p18"/>
            <p:cNvSpPr txBox="1"/>
            <p:nvPr/>
          </p:nvSpPr>
          <p:spPr>
            <a:xfrm rot="2280000">
              <a:off x="4817366" y="2845343"/>
              <a:ext cx="525642" cy="13053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cxnSp>
        <p:nvCxnSpPr>
          <p:cNvPr id="200" name="Google Shape;200;p18"/>
          <p:cNvCxnSpPr/>
          <p:nvPr/>
        </p:nvCxnSpPr>
        <p:spPr>
          <a:xfrm>
            <a:off x="2273300" y="5233987"/>
            <a:ext cx="2611437" cy="17462"/>
          </a:xfrm>
          <a:prstGeom prst="straightConnector1">
            <a:avLst/>
          </a:prstGeom>
          <a:noFill/>
          <a:ln w="9525" cap="flat" cmpd="sng">
            <a:solidFill>
              <a:schemeClr val="dk1"/>
            </a:solidFill>
            <a:prstDash val="solid"/>
            <a:miter lim="800000"/>
            <a:headEnd type="none" w="med" len="med"/>
            <a:tailEnd type="none" w="med" len="med"/>
          </a:ln>
        </p:spPr>
      </p:cxnSp>
      <p:sp>
        <p:nvSpPr>
          <p:cNvPr id="201" name="Google Shape;201;p18"/>
          <p:cNvSpPr txBox="1"/>
          <p:nvPr/>
        </p:nvSpPr>
        <p:spPr>
          <a:xfrm>
            <a:off x="-284162" y="5378450"/>
            <a:ext cx="3429000" cy="36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Accuracy =</a:t>
            </a:r>
            <a:endParaRPr/>
          </a:p>
        </p:txBody>
      </p:sp>
      <p:sp>
        <p:nvSpPr>
          <p:cNvPr id="202" name="Google Shape;202;p18"/>
          <p:cNvSpPr txBox="1"/>
          <p:nvPr/>
        </p:nvSpPr>
        <p:spPr>
          <a:xfrm>
            <a:off x="4621212" y="4933950"/>
            <a:ext cx="34290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Predicted Cluster 2 Majority</a:t>
            </a:r>
            <a:endParaRPr/>
          </a:p>
          <a:p>
            <a:pPr marL="0" marR="0" lvl="0" indent="0" algn="ctr"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Actual Low Survival</a:t>
            </a:r>
            <a:endParaRPr/>
          </a:p>
        </p:txBody>
      </p:sp>
      <p:cxnSp>
        <p:nvCxnSpPr>
          <p:cNvPr id="203" name="Google Shape;203;p18"/>
          <p:cNvCxnSpPr/>
          <p:nvPr/>
        </p:nvCxnSpPr>
        <p:spPr>
          <a:xfrm>
            <a:off x="5060950" y="5251450"/>
            <a:ext cx="2611437" cy="19050"/>
          </a:xfrm>
          <a:prstGeom prst="straightConnector1">
            <a:avLst/>
          </a:prstGeom>
          <a:noFill/>
          <a:ln w="9525" cap="flat" cmpd="sng">
            <a:solidFill>
              <a:schemeClr val="dk1"/>
            </a:solidFill>
            <a:prstDash val="solid"/>
            <a:miter lim="800000"/>
            <a:headEnd type="none" w="med" len="med"/>
            <a:tailEnd type="none" w="med" len="med"/>
          </a:ln>
        </p:spPr>
      </p:cxnSp>
      <p:cxnSp>
        <p:nvCxnSpPr>
          <p:cNvPr id="204" name="Google Shape;204;p18"/>
          <p:cNvCxnSpPr/>
          <p:nvPr/>
        </p:nvCxnSpPr>
        <p:spPr>
          <a:xfrm>
            <a:off x="2273300" y="5603875"/>
            <a:ext cx="5530850" cy="31750"/>
          </a:xfrm>
          <a:prstGeom prst="straightConnector1">
            <a:avLst/>
          </a:prstGeom>
          <a:noFill/>
          <a:ln w="9525" cap="flat" cmpd="sng">
            <a:solidFill>
              <a:schemeClr val="dk1"/>
            </a:solidFill>
            <a:prstDash val="solid"/>
            <a:miter lim="800000"/>
            <a:headEnd type="none" w="med" len="med"/>
            <a:tailEnd type="none" w="med" len="med"/>
          </a:ln>
        </p:spPr>
      </p:cxnSp>
      <p:sp>
        <p:nvSpPr>
          <p:cNvPr id="205" name="Google Shape;205;p18"/>
          <p:cNvSpPr txBox="1"/>
          <p:nvPr/>
        </p:nvSpPr>
        <p:spPr>
          <a:xfrm>
            <a:off x="3227387" y="5592762"/>
            <a:ext cx="3429000" cy="369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Total Number of Samples</a:t>
            </a:r>
            <a:endParaRPr/>
          </a:p>
        </p:txBody>
      </p:sp>
      <p:sp>
        <p:nvSpPr>
          <p:cNvPr id="206" name="Google Shape;206;p18"/>
          <p:cNvSpPr txBox="1"/>
          <p:nvPr/>
        </p:nvSpPr>
        <p:spPr>
          <a:xfrm>
            <a:off x="1951037" y="4921250"/>
            <a:ext cx="34290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Predicted Cluster 1 Majority</a:t>
            </a:r>
            <a:endParaRPr/>
          </a:p>
          <a:p>
            <a:pPr marL="0" marR="0" lvl="0" indent="0" algn="ctr"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Actual High Survival</a:t>
            </a:r>
            <a:endParaRPr/>
          </a:p>
        </p:txBody>
      </p:sp>
      <p:sp>
        <p:nvSpPr>
          <p:cNvPr id="207" name="Google Shape;207;p18"/>
          <p:cNvSpPr/>
          <p:nvPr/>
        </p:nvSpPr>
        <p:spPr>
          <a:xfrm>
            <a:off x="2038350" y="4803775"/>
            <a:ext cx="258762" cy="1554162"/>
          </a:xfrm>
          <a:prstGeom prst="leftBrace">
            <a:avLst>
              <a:gd name="adj1" fmla="val 300"/>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8" name="Google Shape;208;p18"/>
          <p:cNvSpPr/>
          <p:nvPr/>
        </p:nvSpPr>
        <p:spPr>
          <a:xfrm rot="10800000">
            <a:off x="7797800" y="4841875"/>
            <a:ext cx="258762" cy="1554162"/>
          </a:xfrm>
          <a:prstGeom prst="leftBrace">
            <a:avLst>
              <a:gd name="adj1" fmla="val 300"/>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9" name="Google Shape;209;p18"/>
          <p:cNvSpPr txBox="1">
            <a:spLocks noGrp="1"/>
          </p:cNvSpPr>
          <p:nvPr>
            <p:ph type="title"/>
          </p:nvPr>
        </p:nvSpPr>
        <p:spPr>
          <a:xfrm>
            <a:off x="0" y="-431800"/>
            <a:ext cx="9158287" cy="156051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655A4D"/>
              </a:buClr>
              <a:buSzPts val="4600"/>
              <a:buFont typeface="Calibri"/>
              <a:buNone/>
            </a:pPr>
            <a:r>
              <a:rPr lang="en-US" sz="4600" b="0" i="0" u="none">
                <a:solidFill>
                  <a:srgbClr val="655A4D"/>
                </a:solidFill>
                <a:latin typeface="Calibri"/>
                <a:ea typeface="Calibri"/>
                <a:cs typeface="Calibri"/>
                <a:sym typeface="Calibri"/>
              </a:rPr>
              <a:t>RNA-Sequencing Analysis Framework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19"/>
          <p:cNvSpPr/>
          <p:nvPr/>
        </p:nvSpPr>
        <p:spPr>
          <a:xfrm>
            <a:off x="0" y="0"/>
            <a:ext cx="9144000" cy="6858000"/>
          </a:xfrm>
          <a:prstGeom prst="rect">
            <a:avLst/>
          </a:prstGeom>
          <a:solidFill>
            <a:srgbClr val="7F7F7F">
              <a:alpha val="8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5" name="Google Shape;215;p19"/>
          <p:cNvSpPr/>
          <p:nvPr/>
        </p:nvSpPr>
        <p:spPr>
          <a:xfrm>
            <a:off x="346075" y="479425"/>
            <a:ext cx="3135300" cy="2789100"/>
          </a:xfrm>
          <a:prstGeom prst="rect">
            <a:avLst/>
          </a:prstGeom>
          <a:solidFill>
            <a:srgbClr val="FFFFFF"/>
          </a:solidFill>
          <a:ln w="19050" cap="flat" cmpd="sng">
            <a:solidFill>
              <a:srgbClr val="FF3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16" name="Google Shape;216;p19"/>
          <p:cNvPicPr preferRelativeResize="0"/>
          <p:nvPr/>
        </p:nvPicPr>
        <p:blipFill rotWithShape="1">
          <a:blip r:embed="rId3">
            <a:alphaModFix/>
          </a:blip>
          <a:srcRect l="9532" r="9982"/>
          <a:stretch/>
        </p:blipFill>
        <p:spPr>
          <a:xfrm>
            <a:off x="879475" y="642937"/>
            <a:ext cx="2066925" cy="2476500"/>
          </a:xfrm>
          <a:prstGeom prst="rect">
            <a:avLst/>
          </a:prstGeom>
          <a:noFill/>
          <a:ln>
            <a:noFill/>
          </a:ln>
        </p:spPr>
      </p:pic>
      <p:sp>
        <p:nvSpPr>
          <p:cNvPr id="217" name="Google Shape;217;p19"/>
          <p:cNvSpPr/>
          <p:nvPr/>
        </p:nvSpPr>
        <p:spPr>
          <a:xfrm>
            <a:off x="346075" y="3603625"/>
            <a:ext cx="3135312" cy="2787650"/>
          </a:xfrm>
          <a:prstGeom prst="rect">
            <a:avLst/>
          </a:prstGeom>
          <a:solidFill>
            <a:srgbClr val="FFFFFF"/>
          </a:solidFill>
          <a:ln w="19050" cap="flat" cmpd="sng">
            <a:solidFill>
              <a:srgbClr val="FF3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18" name="Google Shape;218;p19"/>
          <p:cNvPicPr preferRelativeResize="0"/>
          <p:nvPr/>
        </p:nvPicPr>
        <p:blipFill rotWithShape="1">
          <a:blip r:embed="rId4">
            <a:alphaModFix/>
          </a:blip>
          <a:srcRect/>
          <a:stretch/>
        </p:blipFill>
        <p:spPr>
          <a:xfrm>
            <a:off x="630237" y="3748087"/>
            <a:ext cx="2563812" cy="2471737"/>
          </a:xfrm>
          <a:prstGeom prst="rect">
            <a:avLst/>
          </a:prstGeom>
          <a:noFill/>
          <a:ln>
            <a:noFill/>
          </a:ln>
        </p:spPr>
      </p:pic>
      <p:sp>
        <p:nvSpPr>
          <p:cNvPr id="219" name="Google Shape;219;p19"/>
          <p:cNvSpPr/>
          <p:nvPr/>
        </p:nvSpPr>
        <p:spPr>
          <a:xfrm>
            <a:off x="3735387" y="487362"/>
            <a:ext cx="5056200" cy="589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20" name="Google Shape;220;p19"/>
          <p:cNvPicPr preferRelativeResize="0"/>
          <p:nvPr/>
        </p:nvPicPr>
        <p:blipFill rotWithShape="1">
          <a:blip r:embed="rId5">
            <a:alphaModFix/>
          </a:blip>
          <a:srcRect l="20423" t="5172" r="14825" b="21158"/>
          <a:stretch/>
        </p:blipFill>
        <p:spPr>
          <a:xfrm>
            <a:off x="3889375" y="992187"/>
            <a:ext cx="4806950" cy="5272087"/>
          </a:xfrm>
          <a:prstGeom prst="rect">
            <a:avLst/>
          </a:prstGeom>
          <a:noFill/>
          <a:ln>
            <a:noFill/>
          </a:ln>
        </p:spPr>
      </p:pic>
      <p:sp>
        <p:nvSpPr>
          <p:cNvPr id="221" name="Google Shape;221;p19"/>
          <p:cNvSpPr txBox="1">
            <a:spLocks noGrp="1"/>
          </p:cNvSpPr>
          <p:nvPr>
            <p:ph type="title"/>
          </p:nvPr>
        </p:nvSpPr>
        <p:spPr>
          <a:xfrm>
            <a:off x="265112" y="-246062"/>
            <a:ext cx="8878887" cy="9937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500"/>
              <a:buFont typeface="Libre Franklin Medium"/>
              <a:buNone/>
            </a:pPr>
            <a:r>
              <a:rPr lang="en-US" sz="2500" b="0" i="0" u="none">
                <a:solidFill>
                  <a:schemeClr val="lt1"/>
                </a:solidFill>
                <a:latin typeface="Libre Franklin Medium"/>
                <a:ea typeface="Libre Franklin Medium"/>
                <a:cs typeface="Libre Franklin Medium"/>
                <a:sym typeface="Libre Franklin Medium"/>
              </a:rPr>
              <a:t>Selection Method 2: DisGeNET Cancer-specific genes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0"/>
          <p:cNvPicPr preferRelativeResize="0"/>
          <p:nvPr/>
        </p:nvPicPr>
        <p:blipFill rotWithShape="1">
          <a:blip r:embed="rId3">
            <a:alphaModFix/>
          </a:blip>
          <a:srcRect/>
          <a:stretch/>
        </p:blipFill>
        <p:spPr>
          <a:xfrm>
            <a:off x="2216225" y="946151"/>
            <a:ext cx="5168756" cy="5967400"/>
          </a:xfrm>
          <a:prstGeom prst="rect">
            <a:avLst/>
          </a:prstGeom>
          <a:noFill/>
          <a:ln>
            <a:noFill/>
          </a:ln>
        </p:spPr>
      </p:pic>
      <p:sp>
        <p:nvSpPr>
          <p:cNvPr id="227" name="Google Shape;227;p20"/>
          <p:cNvSpPr txBox="1">
            <a:spLocks noGrp="1"/>
          </p:cNvSpPr>
          <p:nvPr>
            <p:ph type="title"/>
          </p:nvPr>
        </p:nvSpPr>
        <p:spPr>
          <a:xfrm>
            <a:off x="457200" y="225287"/>
            <a:ext cx="8686800" cy="9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K-Means clustering has the lowest ratio of between- to within-cluster SS for Union of Landmark &amp; DisGeNET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1"/>
          <p:cNvPicPr preferRelativeResize="0"/>
          <p:nvPr/>
        </p:nvPicPr>
        <p:blipFill rotWithShape="1">
          <a:blip r:embed="rId3">
            <a:alphaModFix/>
          </a:blip>
          <a:srcRect/>
          <a:stretch/>
        </p:blipFill>
        <p:spPr>
          <a:xfrm>
            <a:off x="-1038225" y="1273175"/>
            <a:ext cx="8429625" cy="5630862"/>
          </a:xfrm>
          <a:prstGeom prst="rect">
            <a:avLst/>
          </a:prstGeom>
          <a:noFill/>
          <a:ln>
            <a:noFill/>
          </a:ln>
        </p:spPr>
      </p:pic>
      <p:sp>
        <p:nvSpPr>
          <p:cNvPr id="233" name="Google Shape;233;p21"/>
          <p:cNvSpPr txBox="1">
            <a:spLocks noGrp="1"/>
          </p:cNvSpPr>
          <p:nvPr>
            <p:ph type="title"/>
          </p:nvPr>
        </p:nvSpPr>
        <p:spPr>
          <a:xfrm>
            <a:off x="457200" y="261937"/>
            <a:ext cx="8686800" cy="9477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The first 2 principal components capture more variability for Landmark (33.3%, 26%) and DisGeNET (35.5%, 21%) vs.Union (22.3%, 14.6%)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28625" y="355600"/>
            <a:ext cx="8380412" cy="9461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Landmark Genes Improve Overall Survival Prediction Accuracy, </a:t>
            </a:r>
            <a:r>
              <a:rPr lang="en-US" sz="2800"/>
              <a:t>vs. </a:t>
            </a:r>
            <a:r>
              <a:rPr lang="en-US" sz="2800" b="0" i="0" u="none">
                <a:solidFill>
                  <a:srgbClr val="7E9FC3"/>
                </a:solidFill>
                <a:latin typeface="Libre Franklin Medium"/>
                <a:ea typeface="Libre Franklin Medium"/>
                <a:cs typeface="Libre Franklin Medium"/>
                <a:sym typeface="Libre Franklin Medium"/>
              </a:rPr>
              <a:t>DisGeNET genes</a:t>
            </a:r>
            <a:endParaRPr/>
          </a:p>
        </p:txBody>
      </p:sp>
      <p:pic>
        <p:nvPicPr>
          <p:cNvPr id="239" name="Google Shape;239;p22"/>
          <p:cNvPicPr preferRelativeResize="0"/>
          <p:nvPr/>
        </p:nvPicPr>
        <p:blipFill rotWithShape="1">
          <a:blip r:embed="rId3">
            <a:alphaModFix/>
          </a:blip>
          <a:srcRect b="26965"/>
          <a:stretch/>
        </p:blipFill>
        <p:spPr>
          <a:xfrm>
            <a:off x="227012" y="1435100"/>
            <a:ext cx="8783637" cy="37417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4" name="Google Shape;244;p23"/>
          <p:cNvGrpSpPr/>
          <p:nvPr/>
        </p:nvGrpSpPr>
        <p:grpSpPr>
          <a:xfrm>
            <a:off x="968375" y="889000"/>
            <a:ext cx="8018462" cy="5981700"/>
            <a:chOff x="1016372" y="1364298"/>
            <a:chExt cx="7111255" cy="5511632"/>
          </a:xfrm>
        </p:grpSpPr>
        <p:pic>
          <p:nvPicPr>
            <p:cNvPr id="245" name="Google Shape;245;p23" descr="A picture containing photo, skiing, man, computer&#10;&#10;Description automatically generated"/>
            <p:cNvPicPr preferRelativeResize="0"/>
            <p:nvPr/>
          </p:nvPicPr>
          <p:blipFill rotWithShape="1">
            <a:blip r:embed="rId3">
              <a:alphaModFix/>
            </a:blip>
            <a:srcRect l="20333" r="20784"/>
            <a:stretch/>
          </p:blipFill>
          <p:spPr>
            <a:xfrm>
              <a:off x="1016372" y="1364298"/>
              <a:ext cx="7111255" cy="5511632"/>
            </a:xfrm>
            <a:prstGeom prst="rect">
              <a:avLst/>
            </a:prstGeom>
            <a:noFill/>
            <a:ln>
              <a:noFill/>
            </a:ln>
          </p:spPr>
        </p:pic>
        <p:sp>
          <p:nvSpPr>
            <p:cNvPr id="246" name="Google Shape;246;p23"/>
            <p:cNvSpPr/>
            <p:nvPr/>
          </p:nvSpPr>
          <p:spPr>
            <a:xfrm>
              <a:off x="6963301" y="5059198"/>
              <a:ext cx="377315" cy="370076"/>
            </a:xfrm>
            <a:prstGeom prst="ellipse">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7" name="Google Shape;247;p23"/>
            <p:cNvSpPr/>
            <p:nvPr/>
          </p:nvSpPr>
          <p:spPr>
            <a:xfrm>
              <a:off x="1292319" y="1950860"/>
              <a:ext cx="377315" cy="368612"/>
            </a:xfrm>
            <a:prstGeom prst="ellipse">
              <a:avLst/>
            </a:prstGeom>
            <a:solidFill>
              <a:srgbClr val="A9D18E"/>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8" name="Google Shape;248;p23"/>
            <p:cNvSpPr/>
            <p:nvPr/>
          </p:nvSpPr>
          <p:spPr>
            <a:xfrm>
              <a:off x="2712880" y="2388221"/>
              <a:ext cx="375906" cy="368612"/>
            </a:xfrm>
            <a:prstGeom prst="ellipse">
              <a:avLst/>
            </a:prstGeom>
            <a:solidFill>
              <a:srgbClr val="A9D18E"/>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9" name="Google Shape;249;p23"/>
            <p:cNvSpPr/>
            <p:nvPr/>
          </p:nvSpPr>
          <p:spPr>
            <a:xfrm>
              <a:off x="2339789" y="2774386"/>
              <a:ext cx="377315" cy="370076"/>
            </a:xfrm>
            <a:prstGeom prst="ellipse">
              <a:avLst/>
            </a:prstGeom>
            <a:solidFill>
              <a:srgbClr val="A9D18E"/>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0" name="Google Shape;250;p23"/>
            <p:cNvSpPr/>
            <p:nvPr/>
          </p:nvSpPr>
          <p:spPr>
            <a:xfrm>
              <a:off x="3519601" y="5008002"/>
              <a:ext cx="377315" cy="368612"/>
            </a:xfrm>
            <a:prstGeom prst="ellipse">
              <a:avLst/>
            </a:prstGeom>
            <a:solidFill>
              <a:srgbClr val="A9D18E"/>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1" name="Google Shape;251;p23"/>
            <p:cNvSpPr/>
            <p:nvPr/>
          </p:nvSpPr>
          <p:spPr>
            <a:xfrm>
              <a:off x="3363326" y="4346840"/>
              <a:ext cx="375906" cy="368612"/>
            </a:xfrm>
            <a:prstGeom prst="ellipse">
              <a:avLst/>
            </a:prstGeom>
            <a:solidFill>
              <a:srgbClr val="A9D18E"/>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2" name="Google Shape;252;p23"/>
            <p:cNvSpPr/>
            <p:nvPr/>
          </p:nvSpPr>
          <p:spPr>
            <a:xfrm>
              <a:off x="2030053" y="4130354"/>
              <a:ext cx="377315" cy="370075"/>
            </a:xfrm>
            <a:prstGeom prst="ellipse">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3" name="Google Shape;253;p23"/>
            <p:cNvSpPr/>
            <p:nvPr/>
          </p:nvSpPr>
          <p:spPr>
            <a:xfrm>
              <a:off x="2335566" y="3374113"/>
              <a:ext cx="377315" cy="370076"/>
            </a:xfrm>
            <a:prstGeom prst="ellipse">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4" name="Google Shape;254;p23"/>
            <p:cNvSpPr/>
            <p:nvPr/>
          </p:nvSpPr>
          <p:spPr>
            <a:xfrm>
              <a:off x="1908975" y="5657462"/>
              <a:ext cx="377315" cy="370075"/>
            </a:xfrm>
            <a:prstGeom prst="ellipse">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5" name="Google Shape;255;p23"/>
            <p:cNvSpPr/>
            <p:nvPr/>
          </p:nvSpPr>
          <p:spPr>
            <a:xfrm>
              <a:off x="1754107" y="3429697"/>
              <a:ext cx="377315" cy="368612"/>
            </a:xfrm>
            <a:prstGeom prst="ellipse">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6" name="Google Shape;256;p23"/>
            <p:cNvSpPr/>
            <p:nvPr/>
          </p:nvSpPr>
          <p:spPr>
            <a:xfrm>
              <a:off x="7610931" y="5509724"/>
              <a:ext cx="375907" cy="368612"/>
            </a:xfrm>
            <a:prstGeom prst="ellipse">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57" name="Google Shape;257;p23"/>
          <p:cNvSpPr txBox="1"/>
          <p:nvPr/>
        </p:nvSpPr>
        <p:spPr>
          <a:xfrm>
            <a:off x="6053137" y="1349375"/>
            <a:ext cx="2122487" cy="147796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Gene Set:</a:t>
            </a:r>
            <a:endParaRPr/>
          </a:p>
          <a:p>
            <a:pPr marL="0" marR="0" lvl="0" indent="0" algn="l" rtl="0">
              <a:lnSpc>
                <a:spcPct val="100000"/>
              </a:lnSpc>
              <a:spcBef>
                <a:spcPts val="0"/>
              </a:spcBef>
              <a:spcAft>
                <a:spcPts val="0"/>
              </a:spcAft>
              <a:buClr>
                <a:schemeClr val="dk1"/>
              </a:buClr>
              <a:buSzPts val="1800"/>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DisGeNET</a:t>
            </a:r>
            <a:endParaRPr/>
          </a:p>
          <a:p>
            <a:pPr marL="0" marR="0" lvl="0" indent="0" algn="l" rtl="0">
              <a:lnSpc>
                <a:spcPct val="100000"/>
              </a:lnSpc>
              <a:spcBef>
                <a:spcPts val="0"/>
              </a:spcBef>
              <a:spcAft>
                <a:spcPts val="0"/>
              </a:spcAft>
              <a:buClr>
                <a:schemeClr val="dk1"/>
              </a:buClr>
              <a:buSzPts val="1800"/>
              <a:buFont typeface="Calibri"/>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Landmark</a:t>
            </a:r>
            <a:endParaRPr/>
          </a:p>
        </p:txBody>
      </p:sp>
      <p:sp>
        <p:nvSpPr>
          <p:cNvPr id="258" name="Google Shape;258;p23"/>
          <p:cNvSpPr/>
          <p:nvPr/>
        </p:nvSpPr>
        <p:spPr>
          <a:xfrm>
            <a:off x="7159625" y="2422525"/>
            <a:ext cx="349250" cy="338137"/>
          </a:xfrm>
          <a:prstGeom prst="ellipse">
            <a:avLst/>
          </a:prstGeom>
          <a:solidFill>
            <a:srgbClr val="A9D18E"/>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9" name="Google Shape;259;p23"/>
          <p:cNvSpPr/>
          <p:nvPr/>
        </p:nvSpPr>
        <p:spPr>
          <a:xfrm>
            <a:off x="7159625" y="1938337"/>
            <a:ext cx="349250" cy="338137"/>
          </a:xfrm>
          <a:prstGeom prst="ellipse">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0" name="Google Shape;260;p23"/>
          <p:cNvSpPr txBox="1">
            <a:spLocks noGrp="1"/>
          </p:cNvSpPr>
          <p:nvPr>
            <p:ph type="title"/>
          </p:nvPr>
        </p:nvSpPr>
        <p:spPr>
          <a:xfrm>
            <a:off x="279400" y="203200"/>
            <a:ext cx="8686800" cy="9477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Networks for Union of Important Landmark and DisGeNET Genes Visualized in GeneMania Cytoscape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562475" y="7937"/>
            <a:ext cx="3933825" cy="15382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Introduction: Research Topic</a:t>
            </a:r>
            <a:endParaRPr/>
          </a:p>
        </p:txBody>
      </p:sp>
      <p:sp>
        <p:nvSpPr>
          <p:cNvPr id="33" name="Google Shape;33;p6"/>
          <p:cNvSpPr/>
          <p:nvPr/>
        </p:nvSpPr>
        <p:spPr>
          <a:xfrm>
            <a:off x="1649412" y="1685925"/>
            <a:ext cx="2455862" cy="4408487"/>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rgbClr val="4C4C4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4" name="Google Shape;34;p6"/>
          <p:cNvSpPr/>
          <p:nvPr/>
        </p:nvSpPr>
        <p:spPr>
          <a:xfrm rot="10800000">
            <a:off x="565150" y="744537"/>
            <a:ext cx="2455862" cy="4408487"/>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 name="Google Shape;35;p6"/>
          <p:cNvSpPr txBox="1">
            <a:spLocks noGrp="1"/>
          </p:cNvSpPr>
          <p:nvPr>
            <p:ph type="body" idx="1"/>
          </p:nvPr>
        </p:nvSpPr>
        <p:spPr>
          <a:xfrm>
            <a:off x="4433887" y="1328737"/>
            <a:ext cx="4452937" cy="48482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900"/>
              <a:buFont typeface="Arial"/>
              <a:buChar char="•"/>
            </a:pPr>
            <a:r>
              <a:rPr lang="en-US" sz="1900" b="0" i="0" u="none" strike="noStrike" cap="none">
                <a:solidFill>
                  <a:schemeClr val="dk1"/>
                </a:solidFill>
                <a:latin typeface="Libre Franklin"/>
                <a:ea typeface="Libre Franklin"/>
                <a:cs typeface="Libre Franklin"/>
                <a:sym typeface="Libre Franklin"/>
              </a:rPr>
              <a:t>Complex disease factors:</a:t>
            </a:r>
            <a:endParaRPr/>
          </a:p>
          <a:p>
            <a:pPr marL="685800" marR="0" lvl="1" indent="-228600" algn="l" rtl="0">
              <a:lnSpc>
                <a:spcPct val="90000"/>
              </a:lnSpc>
              <a:spcBef>
                <a:spcPts val="5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Genetic</a:t>
            </a:r>
            <a:endParaRPr/>
          </a:p>
          <a:p>
            <a:pPr marL="685800" marR="0" lvl="1" indent="-228600" algn="l" rtl="0">
              <a:lnSpc>
                <a:spcPct val="90000"/>
              </a:lnSpc>
              <a:spcBef>
                <a:spcPts val="5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Environmental</a:t>
            </a:r>
            <a:endParaRPr/>
          </a:p>
          <a:p>
            <a:pPr marL="685800" marR="0" lvl="1" indent="-228600" algn="l" rtl="0">
              <a:lnSpc>
                <a:spcPct val="90000"/>
              </a:lnSpc>
              <a:spcBef>
                <a:spcPts val="5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Comorbid conditions</a:t>
            </a:r>
            <a:endParaRPr/>
          </a:p>
          <a:p>
            <a:pPr marL="685800" marR="0" lvl="1" indent="-228600" algn="l" rtl="0">
              <a:lnSpc>
                <a:spcPct val="90000"/>
              </a:lnSpc>
              <a:spcBef>
                <a:spcPts val="5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Pathways and mechanisms (relevant genes/proteins)</a:t>
            </a:r>
            <a:endParaRPr/>
          </a:p>
          <a:p>
            <a:pPr marL="228600" marR="0" lvl="0" indent="-228600" algn="l" rtl="0">
              <a:lnSpc>
                <a:spcPct val="90000"/>
              </a:lnSpc>
              <a:spcBef>
                <a:spcPts val="1000"/>
              </a:spcBef>
              <a:spcAft>
                <a:spcPts val="0"/>
              </a:spcAft>
              <a:buClr>
                <a:schemeClr val="dk1"/>
              </a:buClr>
              <a:buSzPts val="1900"/>
              <a:buFont typeface="Arial"/>
              <a:buChar char="•"/>
            </a:pPr>
            <a:r>
              <a:rPr lang="en-US" sz="1900" b="0" i="0" u="none" strike="noStrike" cap="none">
                <a:solidFill>
                  <a:schemeClr val="dk1"/>
                </a:solidFill>
                <a:latin typeface="Libre Franklin"/>
                <a:ea typeface="Libre Franklin"/>
                <a:cs typeface="Libre Franklin"/>
                <a:sym typeface="Libre Franklin"/>
              </a:rPr>
              <a:t>Multi-locus polymorphisms in GWAS studies:</a:t>
            </a:r>
            <a:endParaRPr/>
          </a:p>
          <a:p>
            <a:pPr marL="685800" marR="0" lvl="1" indent="-228600" algn="l" rtl="0">
              <a:lnSpc>
                <a:spcPct val="90000"/>
              </a:lnSpc>
              <a:spcBef>
                <a:spcPts val="5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Predictive analytics / machine learning (ML)</a:t>
            </a:r>
            <a:endParaRPr/>
          </a:p>
          <a:p>
            <a:pPr marL="685800" marR="0" lvl="1" indent="-228600" algn="l" rtl="0">
              <a:lnSpc>
                <a:spcPct val="90000"/>
              </a:lnSpc>
              <a:spcBef>
                <a:spcPts val="5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Environmental factors</a:t>
            </a:r>
            <a:endParaRPr/>
          </a:p>
        </p:txBody>
      </p:sp>
      <p:pic>
        <p:nvPicPr>
          <p:cNvPr id="36" name="Google Shape;36;p6"/>
          <p:cNvPicPr preferRelativeResize="0"/>
          <p:nvPr/>
        </p:nvPicPr>
        <p:blipFill rotWithShape="1">
          <a:blip r:embed="rId3">
            <a:alphaModFix/>
          </a:blip>
          <a:srcRect r="53120"/>
          <a:stretch/>
        </p:blipFill>
        <p:spPr>
          <a:xfrm>
            <a:off x="930275" y="1981200"/>
            <a:ext cx="2862262" cy="2895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4"/>
          <p:cNvSpPr txBox="1">
            <a:spLocks noGrp="1"/>
          </p:cNvSpPr>
          <p:nvPr>
            <p:ph type="title"/>
          </p:nvPr>
        </p:nvSpPr>
        <p:spPr>
          <a:xfrm>
            <a:off x="304800" y="192838"/>
            <a:ext cx="8534400" cy="9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Implications of Important Genes for Cancer Pathways</a:t>
            </a:r>
            <a:endParaRPr/>
          </a:p>
        </p:txBody>
      </p:sp>
      <p:graphicFrame>
        <p:nvGraphicFramePr>
          <p:cNvPr id="266" name="Google Shape;266;p24"/>
          <p:cNvGraphicFramePr/>
          <p:nvPr/>
        </p:nvGraphicFramePr>
        <p:xfrm>
          <a:off x="199473" y="1138996"/>
          <a:ext cx="3000000" cy="3000000"/>
        </p:xfrm>
        <a:graphic>
          <a:graphicData uri="http://schemas.openxmlformats.org/drawingml/2006/table">
            <a:tbl>
              <a:tblPr>
                <a:noFill/>
                <a:tableStyleId>{4FCCDCDB-14C7-4D76-8C47-BFDD7E5FD205}</a:tableStyleId>
              </a:tblPr>
              <a:tblGrid>
                <a:gridCol w="1646225">
                  <a:extLst>
                    <a:ext uri="{9D8B030D-6E8A-4147-A177-3AD203B41FA5}">
                      <a16:colId xmlns:a16="http://schemas.microsoft.com/office/drawing/2014/main" val="20000"/>
                    </a:ext>
                  </a:extLst>
                </a:gridCol>
                <a:gridCol w="2297100">
                  <a:extLst>
                    <a:ext uri="{9D8B030D-6E8A-4147-A177-3AD203B41FA5}">
                      <a16:colId xmlns:a16="http://schemas.microsoft.com/office/drawing/2014/main" val="20001"/>
                    </a:ext>
                  </a:extLst>
                </a:gridCol>
              </a:tblGrid>
              <a:tr h="884225">
                <a:tc>
                  <a:txBody>
                    <a:bodyPr/>
                    <a:lstStyle/>
                    <a:p>
                      <a:pPr marL="0" marR="0" lvl="0" indent="0" algn="ctr" rtl="0">
                        <a:lnSpc>
                          <a:spcPct val="100000"/>
                        </a:lnSpc>
                        <a:spcBef>
                          <a:spcPts val="0"/>
                        </a:spcBef>
                        <a:spcAft>
                          <a:spcPts val="0"/>
                        </a:spcAft>
                        <a:buClr>
                          <a:srgbClr val="FFFFFF"/>
                        </a:buClr>
                        <a:buSzPts val="2600"/>
                        <a:buFont typeface="Calibri"/>
                        <a:buNone/>
                      </a:pPr>
                      <a:r>
                        <a:rPr lang="en-US" sz="2600" b="1" i="0" u="none" strike="noStrike" cap="none">
                          <a:solidFill>
                            <a:srgbClr val="FFFFFF"/>
                          </a:solidFill>
                          <a:latin typeface="Calibri"/>
                          <a:ea typeface="Calibri"/>
                          <a:cs typeface="Calibri"/>
                          <a:sym typeface="Calibri"/>
                        </a:rPr>
                        <a:t>Landmark Gene</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2600"/>
                        <a:buFont typeface="Calibri"/>
                        <a:buNone/>
                      </a:pPr>
                      <a:r>
                        <a:rPr lang="en-US" sz="2600" b="1" i="0" u="none" strike="noStrike" cap="none">
                          <a:solidFill>
                            <a:srgbClr val="FFFFFF"/>
                          </a:solidFill>
                          <a:latin typeface="Calibri"/>
                          <a:ea typeface="Calibri"/>
                          <a:cs typeface="Calibri"/>
                          <a:sym typeface="Calibri"/>
                        </a:rPr>
                        <a:t>Encodes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96875">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CYP19A1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Aromatase enzyme </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extLst>
                  <a:ext uri="{0D108BD9-81ED-4DB2-BD59-A6C34878D82A}">
                    <a16:rowId xmlns:a16="http://schemas.microsoft.com/office/drawing/2014/main" val="10001"/>
                  </a:ext>
                </a:extLst>
              </a:tr>
              <a:tr h="395275">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HNRNPH1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RNA-binding protein</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extLst>
                  <a:ext uri="{0D108BD9-81ED-4DB2-BD59-A6C34878D82A}">
                    <a16:rowId xmlns:a16="http://schemas.microsoft.com/office/drawing/2014/main" val="10002"/>
                  </a:ext>
                </a:extLst>
              </a:tr>
              <a:tr h="641350">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KDELR1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ER protein retention receptor 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extLst>
                  <a:ext uri="{0D108BD9-81ED-4DB2-BD59-A6C34878D82A}">
                    <a16:rowId xmlns:a16="http://schemas.microsoft.com/office/drawing/2014/main" val="10003"/>
                  </a:ext>
                </a:extLst>
              </a:tr>
              <a:tr h="395275">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RPL11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Ribosomal protein L11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extLst>
                  <a:ext uri="{0D108BD9-81ED-4DB2-BD59-A6C34878D82A}">
                    <a16:rowId xmlns:a16="http://schemas.microsoft.com/office/drawing/2014/main" val="10004"/>
                  </a:ext>
                </a:extLst>
              </a:tr>
              <a:tr h="641350">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U2AF1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U2 small nuclear RNA auxiliary factor 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extLst>
                  <a:ext uri="{0D108BD9-81ED-4DB2-BD59-A6C34878D82A}">
                    <a16:rowId xmlns:a16="http://schemas.microsoft.com/office/drawing/2014/main" val="10005"/>
                  </a:ext>
                </a:extLst>
              </a:tr>
              <a:tr h="639750">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TERT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Telemorase reverse transcriptase</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extLst>
                  <a:ext uri="{0D108BD9-81ED-4DB2-BD59-A6C34878D82A}">
                    <a16:rowId xmlns:a16="http://schemas.microsoft.com/office/drawing/2014/main" val="10006"/>
                  </a:ext>
                </a:extLst>
              </a:tr>
            </a:tbl>
          </a:graphicData>
        </a:graphic>
      </p:graphicFrame>
      <p:graphicFrame>
        <p:nvGraphicFramePr>
          <p:cNvPr id="267" name="Google Shape;267;p24"/>
          <p:cNvGraphicFramePr/>
          <p:nvPr/>
        </p:nvGraphicFramePr>
        <p:xfrm>
          <a:off x="4340225" y="701675"/>
          <a:ext cx="3000000" cy="3000000"/>
        </p:xfrm>
        <a:graphic>
          <a:graphicData uri="http://schemas.openxmlformats.org/drawingml/2006/table">
            <a:tbl>
              <a:tblPr>
                <a:noFill/>
                <a:tableStyleId>{4FCCDCDB-14C7-4D76-8C47-BFDD7E5FD205}</a:tableStyleId>
              </a:tblPr>
              <a:tblGrid>
                <a:gridCol w="2111375">
                  <a:extLst>
                    <a:ext uri="{9D8B030D-6E8A-4147-A177-3AD203B41FA5}">
                      <a16:colId xmlns:a16="http://schemas.microsoft.com/office/drawing/2014/main" val="20000"/>
                    </a:ext>
                  </a:extLst>
                </a:gridCol>
                <a:gridCol w="2479675">
                  <a:extLst>
                    <a:ext uri="{9D8B030D-6E8A-4147-A177-3AD203B41FA5}">
                      <a16:colId xmlns:a16="http://schemas.microsoft.com/office/drawing/2014/main" val="20001"/>
                    </a:ext>
                  </a:extLst>
                </a:gridCol>
              </a:tblGrid>
              <a:tr h="884225">
                <a:tc>
                  <a:txBody>
                    <a:bodyPr/>
                    <a:lstStyle/>
                    <a:p>
                      <a:pPr marL="0" marR="0" lvl="0" indent="0" algn="ctr" rtl="0">
                        <a:lnSpc>
                          <a:spcPct val="100000"/>
                        </a:lnSpc>
                        <a:spcBef>
                          <a:spcPts val="0"/>
                        </a:spcBef>
                        <a:spcAft>
                          <a:spcPts val="0"/>
                        </a:spcAft>
                        <a:buClr>
                          <a:srgbClr val="FFFFFF"/>
                        </a:buClr>
                        <a:buSzPts val="2600"/>
                        <a:buFont typeface="Calibri"/>
                        <a:buNone/>
                      </a:pPr>
                      <a:r>
                        <a:rPr lang="en-US" sz="2600" b="1" i="0" u="none" strike="noStrike" cap="none">
                          <a:solidFill>
                            <a:srgbClr val="FFFFFF"/>
                          </a:solidFill>
                          <a:latin typeface="Calibri"/>
                          <a:ea typeface="Calibri"/>
                          <a:cs typeface="Calibri"/>
                          <a:sym typeface="Calibri"/>
                        </a:rPr>
                        <a:t>DisGeNET Gene</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2600"/>
                        <a:buFont typeface="Calibri"/>
                        <a:buNone/>
                      </a:pPr>
                      <a:r>
                        <a:rPr lang="en-US" sz="2600" b="1" i="0" u="none" strike="noStrike" cap="none">
                          <a:solidFill>
                            <a:srgbClr val="FFFFFF"/>
                          </a:solidFill>
                          <a:latin typeface="Calibri"/>
                          <a:ea typeface="Calibri"/>
                          <a:cs typeface="Calibri"/>
                          <a:sym typeface="Calibri"/>
                        </a:rPr>
                        <a:t>Encodes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39750">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ANKRD10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Ankyrin repeat domain-containing protein 10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extLst>
                  <a:ext uri="{0D108BD9-81ED-4DB2-BD59-A6C34878D82A}">
                    <a16:rowId xmlns:a16="http://schemas.microsoft.com/office/drawing/2014/main" val="10001"/>
                  </a:ext>
                </a:extLst>
              </a:tr>
              <a:tr h="1189025">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HDAC6</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Protein tagging epigenetic repression for cell cycle and transcription regulation</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extLst>
                  <a:ext uri="{0D108BD9-81ED-4DB2-BD59-A6C34878D82A}">
                    <a16:rowId xmlns:a16="http://schemas.microsoft.com/office/drawing/2014/main" val="10002"/>
                  </a:ext>
                </a:extLst>
              </a:tr>
              <a:tr h="639750">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MNAT1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Component of CDK activating kinase</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extLst>
                  <a:ext uri="{0D108BD9-81ED-4DB2-BD59-A6C34878D82A}">
                    <a16:rowId xmlns:a16="http://schemas.microsoft.com/office/drawing/2014/main" val="10003"/>
                  </a:ext>
                </a:extLst>
              </a:tr>
              <a:tr h="639750">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PAN2</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Catalytic subunit of polyA nuclease complex</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BF5"/>
                    </a:solidFill>
                  </a:tcPr>
                </a:tc>
                <a:extLst>
                  <a:ext uri="{0D108BD9-81ED-4DB2-BD59-A6C34878D82A}">
                    <a16:rowId xmlns:a16="http://schemas.microsoft.com/office/drawing/2014/main" val="10004"/>
                  </a:ext>
                </a:extLst>
              </a:tr>
              <a:tr h="1463675">
                <a:tc>
                  <a:txBody>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RAB21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Rab monomeric GTPase which regulates membrane traffic and cell adhesion through integrins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5"/>
          <p:cNvSpPr txBox="1">
            <a:spLocks noGrp="1"/>
          </p:cNvSpPr>
          <p:nvPr>
            <p:ph type="title"/>
          </p:nvPr>
        </p:nvSpPr>
        <p:spPr>
          <a:xfrm>
            <a:off x="628650" y="365125"/>
            <a:ext cx="7886700" cy="9461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Conclusions</a:t>
            </a:r>
            <a:endParaRPr/>
          </a:p>
        </p:txBody>
      </p:sp>
      <p:sp>
        <p:nvSpPr>
          <p:cNvPr id="273" name="Google Shape;273;p25"/>
          <p:cNvSpPr txBox="1">
            <a:spLocks noGrp="1"/>
          </p:cNvSpPr>
          <p:nvPr>
            <p:ph type="body" idx="1"/>
          </p:nvPr>
        </p:nvSpPr>
        <p:spPr>
          <a:xfrm>
            <a:off x="628650" y="1311275"/>
            <a:ext cx="7886700" cy="486568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100"/>
              <a:buFont typeface="Arial"/>
              <a:buChar char="•"/>
            </a:pPr>
            <a:r>
              <a:rPr lang="en-US" sz="2100" b="0" i="0" u="none">
                <a:solidFill>
                  <a:schemeClr val="dk1"/>
                </a:solidFill>
                <a:latin typeface="Libre Franklin"/>
                <a:ea typeface="Libre Franklin"/>
                <a:cs typeface="Libre Franklin"/>
                <a:sym typeface="Libre Franklin"/>
              </a:rPr>
              <a:t>While individual gene expression levels, including TP53, and clinical variables were significant predictors of overall survival when assessed separately, the combination of genes along with clinical variable levels provided the most predictive power for overall survival (Clayman et al., in press 2019 a).</a:t>
            </a:r>
            <a:endParaRPr/>
          </a:p>
          <a:p>
            <a:pPr marL="228600" marR="0" lvl="0" indent="-228600" algn="l" rtl="0">
              <a:lnSpc>
                <a:spcPct val="90000"/>
              </a:lnSpc>
              <a:spcBef>
                <a:spcPts val="1000"/>
              </a:spcBef>
              <a:spcAft>
                <a:spcPts val="0"/>
              </a:spcAft>
              <a:buClr>
                <a:schemeClr val="dk1"/>
              </a:buClr>
              <a:buSzPts val="2100"/>
              <a:buFont typeface="Arial"/>
              <a:buChar char="•"/>
            </a:pPr>
            <a:r>
              <a:rPr lang="en-US" sz="2100" b="0" i="0" u="none">
                <a:solidFill>
                  <a:schemeClr val="dk1"/>
                </a:solidFill>
                <a:latin typeface="Libre Franklin"/>
                <a:ea typeface="Libre Franklin"/>
                <a:cs typeface="Libre Franklin"/>
                <a:sym typeface="Libre Franklin"/>
              </a:rPr>
              <a:t>Important landmark genes selected by the Boruta random forest algorithm resulted in improved clustering performance consistent with high vs. low overall survival, compared to important disease-relevant (DisGeNET) genes.</a:t>
            </a:r>
            <a:endParaRPr/>
          </a:p>
          <a:p>
            <a:pPr marL="228600" marR="0" lvl="0" indent="-228600" algn="l" rtl="0">
              <a:lnSpc>
                <a:spcPct val="90000"/>
              </a:lnSpc>
              <a:spcBef>
                <a:spcPts val="1000"/>
              </a:spcBef>
              <a:spcAft>
                <a:spcPts val="0"/>
              </a:spcAft>
              <a:buClr>
                <a:schemeClr val="dk1"/>
              </a:buClr>
              <a:buSzPts val="2100"/>
              <a:buFont typeface="Arial"/>
              <a:buChar char="•"/>
            </a:pPr>
            <a:r>
              <a:rPr lang="en-US" sz="2100" b="0" i="0" u="none">
                <a:solidFill>
                  <a:schemeClr val="dk1"/>
                </a:solidFill>
                <a:latin typeface="Libre Franklin"/>
                <a:ea typeface="Libre Franklin"/>
                <a:cs typeface="Libre Franklin"/>
                <a:sym typeface="Libre Franklin"/>
              </a:rPr>
              <a:t>These findings indicate that multiple cancer types should be assessed to determine which genes are relevant for cancer outcomes given that landmark genes have been shown to represent id groups within heterogeneous data vs. homogeneous data (Clayman et al., in press 2019 b).</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628650" y="365125"/>
            <a:ext cx="7886700" cy="9461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Acknowledgements</a:t>
            </a:r>
            <a:endParaRPr/>
          </a:p>
        </p:txBody>
      </p:sp>
      <p:sp>
        <p:nvSpPr>
          <p:cNvPr id="279" name="Google Shape;279;p26"/>
          <p:cNvSpPr txBox="1">
            <a:spLocks noGrp="1"/>
          </p:cNvSpPr>
          <p:nvPr>
            <p:ph type="body" idx="1"/>
          </p:nvPr>
        </p:nvSpPr>
        <p:spPr>
          <a:xfrm>
            <a:off x="628650" y="1311275"/>
            <a:ext cx="7886700" cy="486568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Libre Franklin"/>
                <a:ea typeface="Libre Franklin"/>
                <a:cs typeface="Libre Franklin"/>
                <a:sym typeface="Libre Franklin"/>
              </a:rPr>
              <a:t>M.S. thesis advisor:</a:t>
            </a:r>
            <a:endParaRPr/>
          </a:p>
          <a:p>
            <a:pPr marL="685800" marR="0" lvl="1" indent="-228600" algn="l" rtl="0">
              <a:lnSpc>
                <a:spcPct val="90000"/>
              </a:lnSpc>
              <a:spcBef>
                <a:spcPts val="5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Satish M. Srinivasan, Ph.D.</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a:solidFill>
                  <a:schemeClr val="dk1"/>
                </a:solidFill>
                <a:latin typeface="Libre Franklin"/>
                <a:ea typeface="Libre Franklin"/>
                <a:cs typeface="Libre Franklin"/>
                <a:sym typeface="Libre Franklin"/>
              </a:rPr>
              <a:t>Thesis committee members:</a:t>
            </a:r>
            <a:endParaRPr/>
          </a:p>
          <a:p>
            <a:pPr marL="685800" marR="0" lvl="1" indent="-228600" algn="l" rtl="0">
              <a:lnSpc>
                <a:spcPct val="90000"/>
              </a:lnSpc>
              <a:spcBef>
                <a:spcPts val="5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Raghu Sangwan, Ph.D. </a:t>
            </a:r>
            <a:endParaRPr/>
          </a:p>
          <a:p>
            <a:pPr marL="685800" marR="0" lvl="1" indent="-228600" algn="l" rtl="0">
              <a:lnSpc>
                <a:spcPct val="90000"/>
              </a:lnSpc>
              <a:spcBef>
                <a:spcPts val="5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Youakim Badr, Ph.D.</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a:solidFill>
                  <a:schemeClr val="dk1"/>
                </a:solidFill>
                <a:latin typeface="Libre Franklin"/>
                <a:ea typeface="Libre Franklin"/>
                <a:cs typeface="Libre Franklin"/>
                <a:sym typeface="Libre Franklin"/>
              </a:rPr>
              <a:t>Penn State Great Valley Department of Engineering and Data Analytics program</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Libre Franklin"/>
              <a:ea typeface="Libre Franklin"/>
              <a:cs typeface="Libre Franklin"/>
              <a:sym typeface="Libre Frankli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7"/>
          <p:cNvSpPr txBox="1">
            <a:spLocks noGrp="1"/>
          </p:cNvSpPr>
          <p:nvPr>
            <p:ph type="title"/>
          </p:nvPr>
        </p:nvSpPr>
        <p:spPr>
          <a:xfrm>
            <a:off x="763587" y="1476375"/>
            <a:ext cx="7886700" cy="9477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4000"/>
              <a:buFont typeface="Libre Franklin Medium"/>
              <a:buNone/>
            </a:pPr>
            <a:r>
              <a:rPr lang="en-US" sz="4000" b="0" i="0" u="none">
                <a:solidFill>
                  <a:srgbClr val="7E9FC3"/>
                </a:solidFill>
                <a:latin typeface="Libre Franklin Medium"/>
                <a:ea typeface="Libre Franklin Medium"/>
                <a:cs typeface="Libre Franklin Medium"/>
                <a:sym typeface="Libre Franklin Medium"/>
              </a:rPr>
              <a:t>Questions?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subTitle" idx="1"/>
          </p:nvPr>
        </p:nvSpPr>
        <p:spPr>
          <a:xfrm>
            <a:off x="649300" y="2974837"/>
            <a:ext cx="7315200" cy="215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1400" b="0" i="0" u="none">
                <a:solidFill>
                  <a:schemeClr val="dk1"/>
                </a:solidFill>
                <a:latin typeface="Libre Franklin"/>
                <a:ea typeface="Libre Franklin"/>
                <a:cs typeface="Libre Franklin"/>
                <a:sym typeface="Libre Franklin"/>
              </a:rPr>
              <a:t>Carly L. Clayman, Ph.D. </a:t>
            </a:r>
            <a:r>
              <a:rPr lang="en-US" sz="1400" b="0" i="0" u="none" baseline="30000">
                <a:solidFill>
                  <a:schemeClr val="dk1"/>
                </a:solidFill>
                <a:latin typeface="Libre Franklin"/>
                <a:ea typeface="Libre Franklin"/>
                <a:cs typeface="Libre Franklin"/>
                <a:sym typeface="Libre Franklin"/>
              </a:rPr>
              <a:t>a*</a:t>
            </a:r>
            <a:endParaRPr sz="1400"/>
          </a:p>
          <a:p>
            <a:pPr marL="0" lvl="0" indent="0" algn="l" rtl="0">
              <a:lnSpc>
                <a:spcPct val="90000"/>
              </a:lnSpc>
              <a:spcBef>
                <a:spcPts val="1000"/>
              </a:spcBef>
              <a:spcAft>
                <a:spcPts val="0"/>
              </a:spcAft>
              <a:buClr>
                <a:schemeClr val="dk1"/>
              </a:buClr>
              <a:buSzPts val="2000"/>
              <a:buNone/>
            </a:pPr>
            <a:r>
              <a:rPr lang="en-US" sz="1400" b="0" i="0" u="none">
                <a:solidFill>
                  <a:schemeClr val="dk1"/>
                </a:solidFill>
                <a:latin typeface="Libre Franklin"/>
                <a:ea typeface="Libre Franklin"/>
                <a:cs typeface="Libre Franklin"/>
                <a:sym typeface="Libre Franklin"/>
              </a:rPr>
              <a:t>Satish M. Srinivasan, Ph.D. </a:t>
            </a:r>
            <a:r>
              <a:rPr lang="en-US" sz="1400" b="0" i="0" u="none" baseline="30000">
                <a:solidFill>
                  <a:schemeClr val="dk1"/>
                </a:solidFill>
                <a:latin typeface="Libre Franklin"/>
                <a:ea typeface="Libre Franklin"/>
                <a:cs typeface="Libre Franklin"/>
                <a:sym typeface="Libre Franklin"/>
              </a:rPr>
              <a:t>*</a:t>
            </a:r>
            <a:endParaRPr sz="1400"/>
          </a:p>
          <a:p>
            <a:pPr marL="0" lvl="0" indent="0" algn="l" rtl="0">
              <a:lnSpc>
                <a:spcPct val="90000"/>
              </a:lnSpc>
              <a:spcBef>
                <a:spcPts val="1000"/>
              </a:spcBef>
              <a:spcAft>
                <a:spcPts val="0"/>
              </a:spcAft>
              <a:buClr>
                <a:schemeClr val="dk1"/>
              </a:buClr>
              <a:buSzPts val="2000"/>
              <a:buNone/>
            </a:pPr>
            <a:r>
              <a:rPr lang="en-US" sz="1400" b="0" i="0" u="none">
                <a:solidFill>
                  <a:schemeClr val="dk1"/>
                </a:solidFill>
                <a:latin typeface="Libre Franklin"/>
                <a:ea typeface="Libre Franklin"/>
                <a:cs typeface="Libre Franklin"/>
                <a:sym typeface="Libre Franklin"/>
              </a:rPr>
              <a:t>Raghvinder S. Sangwan, Ph.D.</a:t>
            </a:r>
            <a:r>
              <a:rPr lang="en-US" sz="1400" b="0" i="0" u="none" baseline="30000">
                <a:solidFill>
                  <a:schemeClr val="dk1"/>
                </a:solidFill>
                <a:latin typeface="Libre Franklin"/>
                <a:ea typeface="Libre Franklin"/>
                <a:cs typeface="Libre Franklin"/>
                <a:sym typeface="Libre Franklin"/>
              </a:rPr>
              <a:t>*</a:t>
            </a:r>
            <a:endParaRPr sz="1400"/>
          </a:p>
          <a:p>
            <a:pPr marL="0" lvl="0" indent="0" algn="l" rtl="0">
              <a:lnSpc>
                <a:spcPct val="90000"/>
              </a:lnSpc>
              <a:spcBef>
                <a:spcPts val="1000"/>
              </a:spcBef>
              <a:spcAft>
                <a:spcPts val="0"/>
              </a:spcAft>
              <a:buClr>
                <a:schemeClr val="dk1"/>
              </a:buClr>
              <a:buSzPts val="2000"/>
              <a:buNone/>
            </a:pPr>
            <a:endParaRPr sz="1400" b="0" i="0" u="none">
              <a:solidFill>
                <a:schemeClr val="dk1"/>
              </a:solidFill>
              <a:latin typeface="Libre Franklin"/>
              <a:ea typeface="Libre Franklin"/>
              <a:cs typeface="Libre Franklin"/>
              <a:sym typeface="Libre Franklin"/>
            </a:endParaRPr>
          </a:p>
          <a:p>
            <a:pPr marL="0" lvl="0" indent="0" algn="l" rtl="0">
              <a:lnSpc>
                <a:spcPct val="90000"/>
              </a:lnSpc>
              <a:spcBef>
                <a:spcPts val="1000"/>
              </a:spcBef>
              <a:spcAft>
                <a:spcPts val="0"/>
              </a:spcAft>
              <a:buClr>
                <a:schemeClr val="dk1"/>
              </a:buClr>
              <a:buSzPts val="2000"/>
              <a:buNone/>
            </a:pPr>
            <a:r>
              <a:rPr lang="en-US" sz="1400" b="1" i="0" u="none">
                <a:solidFill>
                  <a:schemeClr val="dk1"/>
                </a:solidFill>
                <a:latin typeface="Libre Franklin"/>
                <a:ea typeface="Libre Franklin"/>
                <a:cs typeface="Libre Franklin"/>
                <a:sym typeface="Libre Franklin"/>
              </a:rPr>
              <a:t>*</a:t>
            </a:r>
            <a:r>
              <a:rPr lang="en-US" sz="1400" b="0" i="0" u="none">
                <a:solidFill>
                  <a:schemeClr val="dk1"/>
                </a:solidFill>
                <a:latin typeface="Libre Franklin"/>
                <a:ea typeface="Libre Franklin"/>
                <a:cs typeface="Libre Franklin"/>
                <a:sym typeface="Libre Franklin"/>
              </a:rPr>
              <a:t> Pennsylvania State University</a:t>
            </a:r>
            <a:endParaRPr sz="1400"/>
          </a:p>
          <a:p>
            <a:pPr marL="0" lvl="0" indent="0" algn="l" rtl="0">
              <a:lnSpc>
                <a:spcPct val="90000"/>
              </a:lnSpc>
              <a:spcBef>
                <a:spcPts val="1000"/>
              </a:spcBef>
              <a:spcAft>
                <a:spcPts val="0"/>
              </a:spcAft>
              <a:buClr>
                <a:schemeClr val="dk1"/>
              </a:buClr>
              <a:buSzPts val="2000"/>
              <a:buNone/>
            </a:pPr>
            <a:r>
              <a:rPr lang="en-US" sz="1400" b="0" i="0" u="none">
                <a:solidFill>
                  <a:schemeClr val="dk1"/>
                </a:solidFill>
                <a:latin typeface="Libre Franklin"/>
                <a:ea typeface="Libre Franklin"/>
                <a:cs typeface="Libre Franklin"/>
                <a:sym typeface="Libre Franklin"/>
              </a:rPr>
              <a:t>   School of Graduate and Professional Studies</a:t>
            </a:r>
            <a:endParaRPr sz="1400"/>
          </a:p>
          <a:p>
            <a:pPr marL="0" lvl="0" indent="0" algn="l" rtl="0">
              <a:lnSpc>
                <a:spcPct val="90000"/>
              </a:lnSpc>
              <a:spcBef>
                <a:spcPts val="1000"/>
              </a:spcBef>
              <a:spcAft>
                <a:spcPts val="0"/>
              </a:spcAft>
              <a:buClr>
                <a:schemeClr val="dk1"/>
              </a:buClr>
              <a:buSzPts val="2000"/>
              <a:buNone/>
            </a:pPr>
            <a:r>
              <a:rPr lang="en-US" sz="1400" b="0" i="0" u="none">
                <a:solidFill>
                  <a:schemeClr val="dk1"/>
                </a:solidFill>
                <a:latin typeface="Libre Franklin"/>
                <a:ea typeface="Libre Franklin"/>
                <a:cs typeface="Libre Franklin"/>
                <a:sym typeface="Libre Franklin"/>
              </a:rPr>
              <a:t>   Engineering Department</a:t>
            </a:r>
            <a:endParaRPr sz="1400"/>
          </a:p>
          <a:p>
            <a:pPr marL="0" lvl="0" indent="0" algn="l" rtl="0">
              <a:lnSpc>
                <a:spcPct val="90000"/>
              </a:lnSpc>
              <a:spcBef>
                <a:spcPts val="1000"/>
              </a:spcBef>
              <a:spcAft>
                <a:spcPts val="0"/>
              </a:spcAft>
              <a:buClr>
                <a:schemeClr val="dk1"/>
              </a:buClr>
              <a:buSzPts val="2000"/>
              <a:buNone/>
            </a:pPr>
            <a:r>
              <a:rPr lang="en-US" sz="1400" b="1" i="0" u="none">
                <a:solidFill>
                  <a:schemeClr val="dk1"/>
                </a:solidFill>
                <a:latin typeface="Libre Franklin"/>
                <a:ea typeface="Libre Franklin"/>
                <a:cs typeface="Libre Franklin"/>
                <a:sym typeface="Libre Franklin"/>
              </a:rPr>
              <a:t>a</a:t>
            </a:r>
            <a:r>
              <a:rPr lang="en-US" sz="1400" b="0" i="0" u="none">
                <a:solidFill>
                  <a:schemeClr val="dk1"/>
                </a:solidFill>
                <a:latin typeface="Libre Franklin"/>
                <a:ea typeface="Libre Franklin"/>
                <a:cs typeface="Libre Franklin"/>
                <a:sym typeface="Libre Franklin"/>
              </a:rPr>
              <a:t> Data Analytics M.S. program</a:t>
            </a:r>
            <a:endParaRPr sz="1400"/>
          </a:p>
        </p:txBody>
      </p:sp>
      <p:sp>
        <p:nvSpPr>
          <p:cNvPr id="290" name="Google Shape;290;p28"/>
          <p:cNvSpPr txBox="1"/>
          <p:nvPr/>
        </p:nvSpPr>
        <p:spPr>
          <a:xfrm>
            <a:off x="581025" y="369887"/>
            <a:ext cx="8247000" cy="492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1" name="Google Shape;291;p28"/>
          <p:cNvSpPr txBox="1">
            <a:spLocks noGrp="1"/>
          </p:cNvSpPr>
          <p:nvPr>
            <p:ph type="ctrTitle"/>
          </p:nvPr>
        </p:nvSpPr>
        <p:spPr>
          <a:xfrm>
            <a:off x="718288" y="1033405"/>
            <a:ext cx="7177200" cy="1770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407A"/>
              </a:buClr>
              <a:buSzPts val="3300"/>
              <a:buFont typeface="Libre Franklin Medium"/>
              <a:buNone/>
            </a:pPr>
            <a:r>
              <a:rPr lang="en-US" sz="3300" b="1" i="1" u="none">
                <a:solidFill>
                  <a:srgbClr val="26407A"/>
                </a:solidFill>
                <a:latin typeface="Libre Franklin Medium"/>
                <a:ea typeface="Libre Franklin Medium"/>
                <a:cs typeface="Libre Franklin Medium"/>
                <a:sym typeface="Libre Franklin Medium"/>
              </a:rPr>
              <a:t>Landmark and Cancer-Relevant Gene Selection of RNA Sequencing Data for Survival Analysis</a:t>
            </a:r>
            <a:endParaRPr/>
          </a:p>
        </p:txBody>
      </p:sp>
      <p:sp>
        <p:nvSpPr>
          <p:cNvPr id="292" name="Google Shape;292;p28"/>
          <p:cNvSpPr txBox="1"/>
          <p:nvPr/>
        </p:nvSpPr>
        <p:spPr>
          <a:xfrm>
            <a:off x="50788" y="369887"/>
            <a:ext cx="8512200" cy="492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00"/>
              <a:buFont typeface="Calibri"/>
              <a:buNone/>
            </a:pPr>
            <a:r>
              <a:rPr lang="en-US" sz="2600" b="0" i="0" u="none">
                <a:solidFill>
                  <a:schemeClr val="dk1"/>
                </a:solidFill>
                <a:latin typeface="Calibri"/>
                <a:ea typeface="Calibri"/>
                <a:cs typeface="Calibri"/>
                <a:sym typeface="Calibri"/>
              </a:rPr>
              <a:t>		Rocky Mountain Bioinformatics Conference 12/6/2019</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582612" y="279400"/>
            <a:ext cx="7886700" cy="4651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References</a:t>
            </a:r>
            <a:endParaRPr/>
          </a:p>
        </p:txBody>
      </p:sp>
      <p:sp>
        <p:nvSpPr>
          <p:cNvPr id="298" name="Google Shape;298;p29"/>
          <p:cNvSpPr txBox="1"/>
          <p:nvPr/>
        </p:nvSpPr>
        <p:spPr>
          <a:xfrm>
            <a:off x="536553" y="695254"/>
            <a:ext cx="7978800" cy="546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900"/>
              <a:buFont typeface="Times New Roman"/>
              <a:buNone/>
            </a:pPr>
            <a:endParaRPr sz="1100" b="0" i="0" u="none">
              <a:solidFill>
                <a:schemeClr val="dk1"/>
              </a:solidFill>
              <a:latin typeface="Times New Roman"/>
              <a:ea typeface="Times New Roman"/>
              <a:cs typeface="Times New Roman"/>
              <a:sym typeface="Times New Roman"/>
            </a:endParaRPr>
          </a:p>
          <a:p>
            <a:pPr marL="301625" marR="0" lvl="0" indent="-301625" algn="l" rtl="0">
              <a:lnSpc>
                <a:spcPct val="150000"/>
              </a:lnSpc>
              <a:spcBef>
                <a:spcPts val="0"/>
              </a:spcBef>
              <a:spcAft>
                <a:spcPts val="0"/>
              </a:spcAft>
              <a:buClr>
                <a:schemeClr val="dk1"/>
              </a:buClr>
              <a:buSzPts val="900"/>
              <a:buFont typeface="Times New Roman"/>
              <a:buNone/>
            </a:pPr>
            <a:r>
              <a:rPr lang="en-US" sz="1100" b="0" i="0" u="none">
                <a:solidFill>
                  <a:schemeClr val="dk1"/>
                </a:solidFill>
                <a:latin typeface="Times New Roman"/>
                <a:ea typeface="Times New Roman"/>
                <a:cs typeface="Times New Roman"/>
                <a:sym typeface="Times New Roman"/>
              </a:rPr>
              <a:t>Chen, Y., Li, Y., Narayan, R., Subramanian, A., &amp; Xie, X. (2016). Gene expression inference with deep learning. </a:t>
            </a:r>
            <a:r>
              <a:rPr lang="en-US" sz="1100" b="0" i="1" u="none">
                <a:solidFill>
                  <a:schemeClr val="dk1"/>
                </a:solidFill>
                <a:latin typeface="Times New Roman"/>
                <a:ea typeface="Times New Roman"/>
                <a:cs typeface="Times New Roman"/>
                <a:sym typeface="Times New Roman"/>
              </a:rPr>
              <a:t>Bioinformatics</a:t>
            </a:r>
            <a:r>
              <a:rPr lang="en-US" sz="1100" b="0" i="0" u="none">
                <a:solidFill>
                  <a:schemeClr val="dk1"/>
                </a:solidFill>
                <a:latin typeface="Times New Roman"/>
                <a:ea typeface="Times New Roman"/>
                <a:cs typeface="Times New Roman"/>
                <a:sym typeface="Times New Roman"/>
              </a:rPr>
              <a:t>, </a:t>
            </a:r>
            <a:r>
              <a:rPr lang="en-US" sz="1100" b="0" i="1" u="none">
                <a:solidFill>
                  <a:schemeClr val="dk1"/>
                </a:solidFill>
                <a:latin typeface="Times New Roman"/>
                <a:ea typeface="Times New Roman"/>
                <a:cs typeface="Times New Roman"/>
                <a:sym typeface="Times New Roman"/>
              </a:rPr>
              <a:t>32</a:t>
            </a:r>
            <a:r>
              <a:rPr lang="en-US" sz="1100" b="0" i="0" u="none">
                <a:solidFill>
                  <a:schemeClr val="dk1"/>
                </a:solidFill>
                <a:latin typeface="Times New Roman"/>
                <a:ea typeface="Times New Roman"/>
                <a:cs typeface="Times New Roman"/>
                <a:sym typeface="Times New Roman"/>
              </a:rPr>
              <a:t>(12), 1832–1839. https://doi.org/10.1093/bioinformatics/btw074</a:t>
            </a:r>
            <a:endParaRPr sz="1100" b="0" i="0" u="none">
              <a:solidFill>
                <a:schemeClr val="dk1"/>
              </a:solidFill>
              <a:latin typeface="Times New Roman"/>
              <a:ea typeface="Times New Roman"/>
              <a:cs typeface="Times New Roman"/>
              <a:sym typeface="Times New Roman"/>
            </a:endParaRPr>
          </a:p>
          <a:p>
            <a:pPr marL="301625" marR="0" lvl="0" indent="-301625" algn="l" rtl="0">
              <a:lnSpc>
                <a:spcPct val="150000"/>
              </a:lnSpc>
              <a:spcBef>
                <a:spcPts val="0"/>
              </a:spcBef>
              <a:spcAft>
                <a:spcPts val="0"/>
              </a:spcAft>
              <a:buClr>
                <a:schemeClr val="dk1"/>
              </a:buClr>
              <a:buSzPts val="900"/>
              <a:buFont typeface="Times New Roman"/>
              <a:buNone/>
            </a:pPr>
            <a:r>
              <a:rPr lang="en-US" sz="1100" b="0" i="0" u="none">
                <a:solidFill>
                  <a:schemeClr val="dk1"/>
                </a:solidFill>
                <a:latin typeface="Times New Roman"/>
                <a:ea typeface="Times New Roman"/>
                <a:cs typeface="Times New Roman"/>
                <a:sym typeface="Times New Roman"/>
              </a:rPr>
              <a:t>Clayman, C.L., Srinivasan, S.M., Sangwan, R.S. (In press a). Cancer Survival Analysis Using RNA Sequencing and Clinical Data. </a:t>
            </a:r>
            <a:r>
              <a:rPr lang="en-US" sz="1100" b="0" i="1" u="none">
                <a:solidFill>
                  <a:schemeClr val="dk1"/>
                </a:solidFill>
                <a:latin typeface="Times New Roman"/>
                <a:ea typeface="Times New Roman"/>
                <a:cs typeface="Times New Roman"/>
                <a:sym typeface="Times New Roman"/>
              </a:rPr>
              <a:t>Proceedings of the 2019 Complex Adaptive Systems Conference</a:t>
            </a:r>
            <a:r>
              <a:rPr lang="en-US" sz="1100" b="0" i="0" u="none">
                <a:solidFill>
                  <a:schemeClr val="dk1"/>
                </a:solidFill>
                <a:latin typeface="Times New Roman"/>
                <a:ea typeface="Times New Roman"/>
                <a:cs typeface="Times New Roman"/>
                <a:sym typeface="Times New Roman"/>
              </a:rPr>
              <a:t>, Penn State Great Valley, Malvern, PA.</a:t>
            </a:r>
            <a:endParaRPr sz="1100" b="0" i="0" u="none">
              <a:solidFill>
                <a:schemeClr val="dk1"/>
              </a:solidFill>
              <a:latin typeface="Times New Roman"/>
              <a:ea typeface="Times New Roman"/>
              <a:cs typeface="Times New Roman"/>
              <a:sym typeface="Times New Roman"/>
            </a:endParaRPr>
          </a:p>
          <a:p>
            <a:pPr marL="301625" marR="0" lvl="0" indent="-301625" algn="l" rtl="0">
              <a:lnSpc>
                <a:spcPct val="150000"/>
              </a:lnSpc>
              <a:spcBef>
                <a:spcPts val="0"/>
              </a:spcBef>
              <a:spcAft>
                <a:spcPts val="0"/>
              </a:spcAft>
              <a:buClr>
                <a:schemeClr val="dk1"/>
              </a:buClr>
              <a:buSzPts val="900"/>
              <a:buFont typeface="Times New Roman"/>
              <a:buNone/>
            </a:pPr>
            <a:r>
              <a:rPr lang="en-US" sz="1100" b="0" i="0" u="none">
                <a:solidFill>
                  <a:schemeClr val="dk1"/>
                </a:solidFill>
                <a:latin typeface="Times New Roman"/>
                <a:ea typeface="Times New Roman"/>
                <a:cs typeface="Times New Roman"/>
                <a:sym typeface="Times New Roman"/>
              </a:rPr>
              <a:t>Clayman, C.L., Srinivasan, S.M., Sangwan, R.S. (In press b). K-Means Clustering and Principal Components Analysis of Microarray Data of L1000 Landmark Genes. </a:t>
            </a:r>
            <a:r>
              <a:rPr lang="en-US" sz="1100" b="0" i="1" u="none">
                <a:solidFill>
                  <a:schemeClr val="dk1"/>
                </a:solidFill>
                <a:latin typeface="Times New Roman"/>
                <a:ea typeface="Times New Roman"/>
                <a:cs typeface="Times New Roman"/>
                <a:sym typeface="Times New Roman"/>
              </a:rPr>
              <a:t>Proceedings of the 2019 Complex Adaptive Systems Conference</a:t>
            </a:r>
            <a:r>
              <a:rPr lang="en-US" sz="1100" b="0" i="0" u="none">
                <a:solidFill>
                  <a:schemeClr val="dk1"/>
                </a:solidFill>
                <a:latin typeface="Times New Roman"/>
                <a:ea typeface="Times New Roman"/>
                <a:cs typeface="Times New Roman"/>
                <a:sym typeface="Times New Roman"/>
              </a:rPr>
              <a:t>, Malvern, PA.</a:t>
            </a:r>
            <a:endParaRPr sz="1100" b="0" i="0" u="none">
              <a:solidFill>
                <a:schemeClr val="dk1"/>
              </a:solidFill>
              <a:latin typeface="Times New Roman"/>
              <a:ea typeface="Times New Roman"/>
              <a:cs typeface="Times New Roman"/>
              <a:sym typeface="Times New Roman"/>
            </a:endParaRPr>
          </a:p>
          <a:p>
            <a:pPr marL="301625" lvl="0" indent="-301625" algn="l" rtl="0">
              <a:lnSpc>
                <a:spcPct val="150000"/>
              </a:lnSpc>
              <a:spcBef>
                <a:spcPts val="0"/>
              </a:spcBef>
              <a:spcAft>
                <a:spcPts val="0"/>
              </a:spcAft>
              <a:buClr>
                <a:schemeClr val="dk1"/>
              </a:buClr>
              <a:buSzPts val="900"/>
              <a:buFont typeface="Times New Roman"/>
              <a:buNone/>
            </a:pPr>
            <a:r>
              <a:rPr lang="en-US" sz="1100">
                <a:solidFill>
                  <a:schemeClr val="dk1"/>
                </a:solidFill>
                <a:latin typeface="Times New Roman"/>
                <a:ea typeface="Times New Roman"/>
                <a:cs typeface="Times New Roman"/>
                <a:sym typeface="Times New Roman"/>
              </a:rPr>
              <a:t>Duncan, R., Carpenter, B., Main, L. C., Telfer, C., &amp; Murray, G. I. (2008). Characterisation and protein expression profiling of annexins in colorectal cancer. British journal of cancer, 98(2), 426.</a:t>
            </a:r>
            <a:endParaRPr sz="1100">
              <a:solidFill>
                <a:schemeClr val="dk1"/>
              </a:solidFill>
              <a:latin typeface="Times New Roman"/>
              <a:ea typeface="Times New Roman"/>
              <a:cs typeface="Times New Roman"/>
              <a:sym typeface="Times New Roman"/>
            </a:endParaRPr>
          </a:p>
          <a:p>
            <a:pPr marL="301625" lvl="0" indent="-301625" algn="l" rtl="0">
              <a:lnSpc>
                <a:spcPct val="150000"/>
              </a:lnSpc>
              <a:spcBef>
                <a:spcPts val="0"/>
              </a:spcBef>
              <a:spcAft>
                <a:spcPts val="0"/>
              </a:spcAft>
              <a:buClr>
                <a:schemeClr val="dk1"/>
              </a:buClr>
              <a:buSzPts val="900"/>
              <a:buFont typeface="Times New Roman"/>
              <a:buNone/>
            </a:pPr>
            <a:r>
              <a:rPr lang="en-US" sz="1100">
                <a:solidFill>
                  <a:schemeClr val="dk1"/>
                </a:solidFill>
                <a:latin typeface="Times New Roman"/>
                <a:ea typeface="Times New Roman"/>
                <a:cs typeface="Times New Roman"/>
                <a:sym typeface="Times New Roman"/>
              </a:rPr>
              <a:t>Graham, E. M., Burd, I., Everett, A. D., &amp; Northington, F. J. (2016). Blood biomarkers for evaluation of perinatal encephalopathy. Frontiers in pharmacology, 7, 196.</a:t>
            </a:r>
            <a:endParaRPr sz="1100">
              <a:solidFill>
                <a:schemeClr val="dk1"/>
              </a:solidFill>
              <a:latin typeface="Times New Roman"/>
              <a:ea typeface="Times New Roman"/>
              <a:cs typeface="Times New Roman"/>
              <a:sym typeface="Times New Roman"/>
            </a:endParaRPr>
          </a:p>
          <a:p>
            <a:pPr marL="301625" lvl="0" indent="-301625" algn="l" rtl="0">
              <a:lnSpc>
                <a:spcPct val="150000"/>
              </a:lnSpc>
              <a:spcBef>
                <a:spcPts val="0"/>
              </a:spcBef>
              <a:spcAft>
                <a:spcPts val="0"/>
              </a:spcAft>
              <a:buClr>
                <a:schemeClr val="dk1"/>
              </a:buClr>
              <a:buSzPts val="900"/>
              <a:buFont typeface="Times New Roman"/>
              <a:buNone/>
            </a:pPr>
            <a:r>
              <a:rPr lang="en-US" sz="1100">
                <a:solidFill>
                  <a:schemeClr val="dk1"/>
                </a:solidFill>
                <a:latin typeface="Times New Roman"/>
                <a:ea typeface="Times New Roman"/>
                <a:cs typeface="Times New Roman"/>
                <a:sym typeface="Times New Roman"/>
              </a:rPr>
              <a:t>Liang, M., Li, Z., Chen, T., &amp; Zeng, J. (2015). Integrative Data Analysis of Multi-Platform Cancer Data with a Multimodal Deep Learning Approach. </a:t>
            </a:r>
            <a:r>
              <a:rPr lang="en-US" sz="1100" i="1">
                <a:solidFill>
                  <a:schemeClr val="dk1"/>
                </a:solidFill>
                <a:latin typeface="Times New Roman"/>
                <a:ea typeface="Times New Roman"/>
                <a:cs typeface="Times New Roman"/>
                <a:sym typeface="Times New Roman"/>
              </a:rPr>
              <a:t>IEEE/ACM Transactions on Computational Biology and Bioinformatics</a:t>
            </a:r>
            <a:r>
              <a:rPr lang="en-US" sz="1100">
                <a:solidFill>
                  <a:schemeClr val="dk1"/>
                </a:solidFill>
                <a:latin typeface="Times New Roman"/>
                <a:ea typeface="Times New Roman"/>
                <a:cs typeface="Times New Roman"/>
                <a:sym typeface="Times New Roman"/>
              </a:rPr>
              <a:t>, </a:t>
            </a:r>
            <a:r>
              <a:rPr lang="en-US" sz="1100" i="1">
                <a:solidFill>
                  <a:schemeClr val="dk1"/>
                </a:solidFill>
                <a:latin typeface="Times New Roman"/>
                <a:ea typeface="Times New Roman"/>
                <a:cs typeface="Times New Roman"/>
                <a:sym typeface="Times New Roman"/>
              </a:rPr>
              <a:t>12</a:t>
            </a:r>
            <a:r>
              <a:rPr lang="en-US" sz="1100">
                <a:solidFill>
                  <a:schemeClr val="dk1"/>
                </a:solidFill>
                <a:latin typeface="Times New Roman"/>
                <a:ea typeface="Times New Roman"/>
                <a:cs typeface="Times New Roman"/>
                <a:sym typeface="Times New Roman"/>
              </a:rPr>
              <a:t>(4), 928–937. https://doi.org/10.1109/TCBB.2014.2377729</a:t>
            </a:r>
            <a:endParaRPr sz="1100">
              <a:solidFill>
                <a:schemeClr val="dk1"/>
              </a:solidFill>
              <a:latin typeface="Times New Roman"/>
              <a:ea typeface="Times New Roman"/>
              <a:cs typeface="Times New Roman"/>
              <a:sym typeface="Times New Roman"/>
            </a:endParaRPr>
          </a:p>
          <a:p>
            <a:pPr marL="301625" lvl="0" indent="-301625" algn="l" rtl="0">
              <a:lnSpc>
                <a:spcPct val="150000"/>
              </a:lnSpc>
              <a:spcBef>
                <a:spcPts val="0"/>
              </a:spcBef>
              <a:spcAft>
                <a:spcPts val="0"/>
              </a:spcAft>
              <a:buClr>
                <a:schemeClr val="dk1"/>
              </a:buClr>
              <a:buSzPts val="900"/>
              <a:buFont typeface="Times New Roman"/>
              <a:buNone/>
            </a:pPr>
            <a:r>
              <a:rPr lang="en-US" sz="1100">
                <a:solidFill>
                  <a:schemeClr val="dk1"/>
                </a:solidFill>
                <a:latin typeface="Times New Roman"/>
                <a:ea typeface="Times New Roman"/>
                <a:cs typeface="Times New Roman"/>
                <a:sym typeface="Times New Roman"/>
              </a:rPr>
              <a:t>Parikh, N., Hilsenbeck, S., Creighton, C. J., Dayaram, T., Shuck, R., Shinbrot, E., … Donehower, L. A. (2014). Effects of TP53 mutational status on gene expression patterns across 10 human cancer types. </a:t>
            </a:r>
            <a:r>
              <a:rPr lang="en-US" sz="1100" i="1">
                <a:solidFill>
                  <a:schemeClr val="dk1"/>
                </a:solidFill>
                <a:latin typeface="Times New Roman"/>
                <a:ea typeface="Times New Roman"/>
                <a:cs typeface="Times New Roman"/>
                <a:sym typeface="Times New Roman"/>
              </a:rPr>
              <a:t>Journal of Pathology</a:t>
            </a:r>
            <a:r>
              <a:rPr lang="en-US" sz="1100">
                <a:solidFill>
                  <a:schemeClr val="dk1"/>
                </a:solidFill>
                <a:latin typeface="Times New Roman"/>
                <a:ea typeface="Times New Roman"/>
                <a:cs typeface="Times New Roman"/>
                <a:sym typeface="Times New Roman"/>
              </a:rPr>
              <a:t>, </a:t>
            </a:r>
            <a:r>
              <a:rPr lang="en-US" sz="1100" i="1">
                <a:solidFill>
                  <a:schemeClr val="dk1"/>
                </a:solidFill>
                <a:latin typeface="Times New Roman"/>
                <a:ea typeface="Times New Roman"/>
                <a:cs typeface="Times New Roman"/>
                <a:sym typeface="Times New Roman"/>
              </a:rPr>
              <a:t>232</a:t>
            </a:r>
            <a:r>
              <a:rPr lang="en-US" sz="1100">
                <a:solidFill>
                  <a:schemeClr val="dk1"/>
                </a:solidFill>
                <a:latin typeface="Times New Roman"/>
                <a:ea typeface="Times New Roman"/>
                <a:cs typeface="Times New Roman"/>
                <a:sym typeface="Times New Roman"/>
              </a:rPr>
              <a:t>, 522–533. https://doi.org/10.1002/path.4321</a:t>
            </a:r>
            <a:endParaRPr sz="1100">
              <a:solidFill>
                <a:schemeClr val="dk1"/>
              </a:solidFill>
              <a:latin typeface="Times New Roman"/>
              <a:ea typeface="Times New Roman"/>
              <a:cs typeface="Times New Roman"/>
              <a:sym typeface="Times New Roman"/>
            </a:endParaRPr>
          </a:p>
          <a:p>
            <a:pPr marL="301625" lvl="0" indent="-301625" algn="l" rtl="0">
              <a:lnSpc>
                <a:spcPct val="150000"/>
              </a:lnSpc>
              <a:spcBef>
                <a:spcPts val="0"/>
              </a:spcBef>
              <a:spcAft>
                <a:spcPts val="0"/>
              </a:spcAft>
              <a:buClr>
                <a:schemeClr val="dk1"/>
              </a:buClr>
              <a:buSzPts val="900"/>
              <a:buFont typeface="Times New Roman"/>
              <a:buNone/>
            </a:pPr>
            <a:r>
              <a:rPr lang="en-US" sz="1100">
                <a:solidFill>
                  <a:schemeClr val="dk1"/>
                </a:solidFill>
                <a:latin typeface="Times New Roman"/>
                <a:ea typeface="Times New Roman"/>
                <a:cs typeface="Times New Roman"/>
                <a:sym typeface="Times New Roman"/>
              </a:rPr>
              <a:t>Petralia, F., Song, W., Tu, Z., &amp; Wang, P. (2016). New Method for Joint Network Analysis Reveals Common and Different Coexpression Patterns among Genes and Proteins in Breast Cancer. </a:t>
            </a:r>
            <a:r>
              <a:rPr lang="en-US" sz="1100" i="1">
                <a:solidFill>
                  <a:schemeClr val="dk1"/>
                </a:solidFill>
                <a:latin typeface="Times New Roman"/>
                <a:ea typeface="Times New Roman"/>
                <a:cs typeface="Times New Roman"/>
                <a:sym typeface="Times New Roman"/>
              </a:rPr>
              <a:t>Journal of Proteome Research</a:t>
            </a:r>
            <a:r>
              <a:rPr lang="en-US" sz="1100">
                <a:solidFill>
                  <a:schemeClr val="dk1"/>
                </a:solidFill>
                <a:latin typeface="Times New Roman"/>
                <a:ea typeface="Times New Roman"/>
                <a:cs typeface="Times New Roman"/>
                <a:sym typeface="Times New Roman"/>
              </a:rPr>
              <a:t>, 743–754. https://doi.org/10.1021/acs.jproteome.5b00925</a:t>
            </a:r>
            <a:endParaRPr sz="1100">
              <a:solidFill>
                <a:schemeClr val="dk1"/>
              </a:solidFill>
              <a:latin typeface="Times New Roman"/>
              <a:ea typeface="Times New Roman"/>
              <a:cs typeface="Times New Roman"/>
              <a:sym typeface="Times New Roman"/>
            </a:endParaRPr>
          </a:p>
          <a:p>
            <a:pPr marL="301625" lvl="0" indent="-301625" algn="l" rtl="0">
              <a:lnSpc>
                <a:spcPct val="150000"/>
              </a:lnSpc>
              <a:spcBef>
                <a:spcPts val="0"/>
              </a:spcBef>
              <a:spcAft>
                <a:spcPts val="0"/>
              </a:spcAft>
              <a:buClr>
                <a:schemeClr val="dk1"/>
              </a:buClr>
              <a:buSzPts val="900"/>
              <a:buFont typeface="Times New Roman"/>
              <a:buNone/>
            </a:pPr>
            <a:r>
              <a:rPr lang="en-US" sz="1100">
                <a:solidFill>
                  <a:schemeClr val="dk1"/>
                </a:solidFill>
                <a:latin typeface="Times New Roman"/>
                <a:ea typeface="Times New Roman"/>
                <a:cs typeface="Times New Roman"/>
                <a:sym typeface="Times New Roman"/>
              </a:rPr>
              <a:t>Shah, S., Lubeck, E., Zhou, W., &amp; Cai, L. (2016). In situ transcription profiling of single cells reveals spatial organization of cells in the mouse hippocampus. Neuron, 92(2), 342-357.</a:t>
            </a:r>
            <a:endParaRPr sz="11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7"/>
          <p:cNvPicPr preferRelativeResize="0">
            <a:picLocks noGrp="1"/>
          </p:cNvPicPr>
          <p:nvPr>
            <p:ph type="body" idx="1"/>
          </p:nvPr>
        </p:nvPicPr>
        <p:blipFill rotWithShape="1">
          <a:blip r:embed="rId3">
            <a:alphaModFix/>
          </a:blip>
          <a:srcRect/>
          <a:stretch/>
        </p:blipFill>
        <p:spPr>
          <a:xfrm>
            <a:off x="523875" y="244475"/>
            <a:ext cx="8620125" cy="6851650"/>
          </a:xfrm>
          <a:prstGeom prst="rect">
            <a:avLst/>
          </a:prstGeom>
          <a:noFill/>
          <a:ln>
            <a:noFill/>
          </a:ln>
        </p:spPr>
      </p:pic>
      <p:sp>
        <p:nvSpPr>
          <p:cNvPr id="42" name="Google Shape;42;p7"/>
          <p:cNvSpPr txBox="1">
            <a:spLocks noGrp="1"/>
          </p:cNvSpPr>
          <p:nvPr>
            <p:ph type="title"/>
          </p:nvPr>
        </p:nvSpPr>
        <p:spPr>
          <a:xfrm>
            <a:off x="592137" y="-139700"/>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Background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8"/>
          <p:cNvSpPr/>
          <p:nvPr/>
        </p:nvSpPr>
        <p:spPr>
          <a:xfrm>
            <a:off x="363537" y="471487"/>
            <a:ext cx="3284537" cy="5891212"/>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lnTo>
                  <a:pt x="0" y="0"/>
                </a:lnTo>
                <a:close/>
              </a:path>
            </a:pathLst>
          </a:custGeom>
          <a:solidFill>
            <a:srgbClr val="4040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8" name="Google Shape;48;p8"/>
          <p:cNvSpPr txBox="1">
            <a:spLocks noGrp="1"/>
          </p:cNvSpPr>
          <p:nvPr>
            <p:ph type="title"/>
          </p:nvPr>
        </p:nvSpPr>
        <p:spPr>
          <a:xfrm>
            <a:off x="647700" y="1011237"/>
            <a:ext cx="2562225" cy="47958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800"/>
              <a:buFont typeface="Libre Franklin Medium"/>
              <a:buNone/>
            </a:pPr>
            <a:r>
              <a:rPr lang="en-US" sz="2800" b="0" i="0" u="none">
                <a:solidFill>
                  <a:srgbClr val="FFFFFF"/>
                </a:solidFill>
                <a:latin typeface="Libre Franklin Medium"/>
                <a:ea typeface="Libre Franklin Medium"/>
                <a:cs typeface="Libre Franklin Medium"/>
                <a:sym typeface="Libre Franklin Medium"/>
              </a:rPr>
              <a:t>Research Questions and Hypothesis</a:t>
            </a:r>
            <a:endParaRPr/>
          </a:p>
        </p:txBody>
      </p:sp>
      <p:pic>
        <p:nvPicPr>
          <p:cNvPr id="49" name="Google Shape;49;p8"/>
          <p:cNvPicPr preferRelativeResize="0">
            <a:picLocks noGrp="1"/>
          </p:cNvPicPr>
          <p:nvPr>
            <p:ph type="body" idx="1"/>
          </p:nvPr>
        </p:nvPicPr>
        <p:blipFill rotWithShape="1">
          <a:blip r:embed="rId3">
            <a:alphaModFix/>
          </a:blip>
          <a:srcRect/>
          <a:stretch/>
        </p:blipFill>
        <p:spPr>
          <a:xfrm>
            <a:off x="4426225" y="469900"/>
            <a:ext cx="4399500" cy="562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9"/>
          <p:cNvSpPr/>
          <p:nvPr/>
        </p:nvSpPr>
        <p:spPr>
          <a:xfrm>
            <a:off x="363537" y="471487"/>
            <a:ext cx="3284537" cy="5891212"/>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lnTo>
                  <a:pt x="0" y="0"/>
                </a:lnTo>
                <a:close/>
              </a:path>
            </a:pathLst>
          </a:custGeom>
          <a:solidFill>
            <a:srgbClr val="4040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5" name="Google Shape;55;p9"/>
          <p:cNvSpPr txBox="1">
            <a:spLocks noGrp="1"/>
          </p:cNvSpPr>
          <p:nvPr>
            <p:ph type="title"/>
          </p:nvPr>
        </p:nvSpPr>
        <p:spPr>
          <a:xfrm>
            <a:off x="647700" y="1011237"/>
            <a:ext cx="2562225" cy="47958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800"/>
              <a:buFont typeface="Libre Franklin Medium"/>
              <a:buNone/>
            </a:pPr>
            <a:r>
              <a:rPr lang="en-US" sz="2800" b="0" i="0" u="none">
                <a:solidFill>
                  <a:srgbClr val="FFFFFF"/>
                </a:solidFill>
                <a:latin typeface="Libre Franklin Medium"/>
                <a:ea typeface="Libre Franklin Medium"/>
                <a:cs typeface="Libre Franklin Medium"/>
                <a:sym typeface="Libre Franklin Medium"/>
              </a:rPr>
              <a:t>Data Features and Observations</a:t>
            </a:r>
            <a:endParaRPr/>
          </a:p>
        </p:txBody>
      </p:sp>
      <p:pic>
        <p:nvPicPr>
          <p:cNvPr id="56" name="Google Shape;56;p9"/>
          <p:cNvPicPr preferRelativeResize="0">
            <a:picLocks noGrp="1"/>
          </p:cNvPicPr>
          <p:nvPr>
            <p:ph type="body" idx="1"/>
          </p:nvPr>
        </p:nvPicPr>
        <p:blipFill rotWithShape="1">
          <a:blip r:embed="rId3">
            <a:alphaModFix/>
          </a:blip>
          <a:srcRect/>
          <a:stretch/>
        </p:blipFill>
        <p:spPr>
          <a:xfrm>
            <a:off x="3889375" y="2383712"/>
            <a:ext cx="4894200" cy="4795800"/>
          </a:xfrm>
          <a:prstGeom prst="rect">
            <a:avLst/>
          </a:prstGeom>
          <a:noFill/>
          <a:ln>
            <a:noFill/>
          </a:ln>
        </p:spPr>
      </p:pic>
      <p:pic>
        <p:nvPicPr>
          <p:cNvPr id="57" name="Google Shape;57;p9"/>
          <p:cNvPicPr preferRelativeResize="0"/>
          <p:nvPr/>
        </p:nvPicPr>
        <p:blipFill rotWithShape="1">
          <a:blip r:embed="rId4">
            <a:alphaModFix/>
          </a:blip>
          <a:srcRect/>
          <a:stretch/>
        </p:blipFill>
        <p:spPr>
          <a:xfrm>
            <a:off x="3889375" y="741897"/>
            <a:ext cx="4894200" cy="22514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085850" y="290512"/>
            <a:ext cx="7886700" cy="9477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Analysis Methods</a:t>
            </a:r>
            <a:endParaRPr/>
          </a:p>
        </p:txBody>
      </p:sp>
      <p:pic>
        <p:nvPicPr>
          <p:cNvPr id="63" name="Google Shape;63;p10"/>
          <p:cNvPicPr preferRelativeResize="0"/>
          <p:nvPr/>
        </p:nvPicPr>
        <p:blipFill rotWithShape="1">
          <a:blip r:embed="rId3">
            <a:alphaModFix/>
          </a:blip>
          <a:srcRect/>
          <a:stretch/>
        </p:blipFill>
        <p:spPr>
          <a:xfrm>
            <a:off x="1042987" y="963612"/>
            <a:ext cx="7131050" cy="51323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1"/>
          <p:cNvSpPr/>
          <p:nvPr/>
        </p:nvSpPr>
        <p:spPr>
          <a:xfrm>
            <a:off x="0" y="0"/>
            <a:ext cx="9144000" cy="6858000"/>
          </a:xfrm>
          <a:prstGeom prst="rect">
            <a:avLst/>
          </a:prstGeom>
          <a:solidFill>
            <a:srgbClr val="655A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9" name="Google Shape;69;p11"/>
          <p:cNvSpPr/>
          <p:nvPr/>
        </p:nvSpPr>
        <p:spPr>
          <a:xfrm>
            <a:off x="182562" y="257175"/>
            <a:ext cx="8778875" cy="6364287"/>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70" name="Google Shape;70;p11"/>
          <p:cNvCxnSpPr/>
          <p:nvPr/>
        </p:nvCxnSpPr>
        <p:spPr>
          <a:xfrm>
            <a:off x="2171700" y="5768975"/>
            <a:ext cx="4800600" cy="0"/>
          </a:xfrm>
          <a:prstGeom prst="straightConnector1">
            <a:avLst/>
          </a:prstGeom>
          <a:noFill/>
          <a:ln w="9525" cap="flat" cmpd="sng">
            <a:solidFill>
              <a:srgbClr val="655A4D"/>
            </a:solidFill>
            <a:prstDash val="solid"/>
            <a:miter lim="800000"/>
            <a:headEnd type="none" w="med" len="med"/>
            <a:tailEnd type="none" w="med" len="med"/>
          </a:ln>
        </p:spPr>
      </p:cxnSp>
      <p:sp>
        <p:nvSpPr>
          <p:cNvPr id="71" name="Google Shape;71;p11"/>
          <p:cNvSpPr txBox="1">
            <a:spLocks noGrp="1"/>
          </p:cNvSpPr>
          <p:nvPr>
            <p:ph type="title"/>
          </p:nvPr>
        </p:nvSpPr>
        <p:spPr>
          <a:xfrm>
            <a:off x="831850" y="4911725"/>
            <a:ext cx="7475537" cy="156051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655A4D"/>
              </a:buClr>
              <a:buSzPts val="4500"/>
              <a:buFont typeface="Calibri"/>
              <a:buNone/>
            </a:pPr>
            <a:r>
              <a:rPr lang="en-US" sz="4500" b="0" i="0" u="none">
                <a:solidFill>
                  <a:srgbClr val="655A4D"/>
                </a:solidFill>
                <a:latin typeface="Calibri"/>
                <a:ea typeface="Calibri"/>
                <a:cs typeface="Calibri"/>
                <a:sym typeface="Calibri"/>
              </a:rPr>
              <a:t>Selection Method 1: Cancer Relevant Genes (Oncogenes)</a:t>
            </a:r>
            <a:endParaRPr/>
          </a:p>
        </p:txBody>
      </p:sp>
      <p:pic>
        <p:nvPicPr>
          <p:cNvPr id="72" name="Google Shape;72;p11"/>
          <p:cNvPicPr preferRelativeResize="0"/>
          <p:nvPr/>
        </p:nvPicPr>
        <p:blipFill rotWithShape="1">
          <a:blip r:embed="rId3">
            <a:alphaModFix/>
          </a:blip>
          <a:srcRect/>
          <a:stretch/>
        </p:blipFill>
        <p:spPr>
          <a:xfrm>
            <a:off x="415925" y="276225"/>
            <a:ext cx="8307387" cy="5045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12"/>
          <p:cNvSpPr/>
          <p:nvPr/>
        </p:nvSpPr>
        <p:spPr>
          <a:xfrm>
            <a:off x="0" y="0"/>
            <a:ext cx="9144000" cy="6858000"/>
          </a:xfrm>
          <a:prstGeom prst="rect">
            <a:avLst/>
          </a:prstGeom>
          <a:solidFill>
            <a:srgbClr val="655A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8" name="Google Shape;78;p12"/>
          <p:cNvSpPr/>
          <p:nvPr/>
        </p:nvSpPr>
        <p:spPr>
          <a:xfrm>
            <a:off x="182562" y="257175"/>
            <a:ext cx="8778875" cy="6364287"/>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79" name="Google Shape;79;p12"/>
          <p:cNvCxnSpPr/>
          <p:nvPr/>
        </p:nvCxnSpPr>
        <p:spPr>
          <a:xfrm>
            <a:off x="2171700" y="5768975"/>
            <a:ext cx="4800600" cy="0"/>
          </a:xfrm>
          <a:prstGeom prst="straightConnector1">
            <a:avLst/>
          </a:prstGeom>
          <a:noFill/>
          <a:ln w="9525" cap="flat" cmpd="sng">
            <a:solidFill>
              <a:srgbClr val="655A4D"/>
            </a:solidFill>
            <a:prstDash val="solid"/>
            <a:miter lim="800000"/>
            <a:headEnd type="none" w="med" len="med"/>
            <a:tailEnd type="none" w="med" len="med"/>
          </a:ln>
        </p:spPr>
      </p:cxnSp>
      <p:sp>
        <p:nvSpPr>
          <p:cNvPr id="80" name="Google Shape;80;p12"/>
          <p:cNvSpPr txBox="1">
            <a:spLocks noGrp="1"/>
          </p:cNvSpPr>
          <p:nvPr>
            <p:ph type="title"/>
          </p:nvPr>
        </p:nvSpPr>
        <p:spPr>
          <a:xfrm>
            <a:off x="-503237" y="4922837"/>
            <a:ext cx="7475537" cy="156051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655A4D"/>
              </a:buClr>
              <a:buSzPts val="5000"/>
              <a:buFont typeface="Calibri"/>
              <a:buNone/>
            </a:pPr>
            <a:r>
              <a:rPr lang="en-US" sz="5000" b="0" i="0" u="none">
                <a:solidFill>
                  <a:srgbClr val="655A4D"/>
                </a:solidFill>
                <a:latin typeface="Calibri"/>
                <a:ea typeface="Calibri"/>
                <a:cs typeface="Calibri"/>
                <a:sym typeface="Calibri"/>
              </a:rPr>
              <a:t>Kaplan Meier </a:t>
            </a:r>
            <a:br>
              <a:rPr lang="en-US" sz="5000" b="0" i="0" u="none">
                <a:solidFill>
                  <a:srgbClr val="655A4D"/>
                </a:solidFill>
                <a:latin typeface="Calibri"/>
                <a:ea typeface="Calibri"/>
                <a:cs typeface="Calibri"/>
                <a:sym typeface="Calibri"/>
              </a:rPr>
            </a:br>
            <a:r>
              <a:rPr lang="en-US" sz="5000" b="0" i="0" u="none">
                <a:solidFill>
                  <a:srgbClr val="655A4D"/>
                </a:solidFill>
                <a:latin typeface="Calibri"/>
                <a:ea typeface="Calibri"/>
                <a:cs typeface="Calibri"/>
                <a:sym typeface="Calibri"/>
              </a:rPr>
              <a:t>Survival Analysis</a:t>
            </a:r>
            <a:endParaRPr/>
          </a:p>
        </p:txBody>
      </p:sp>
      <p:pic>
        <p:nvPicPr>
          <p:cNvPr id="81" name="Google Shape;81;p12"/>
          <p:cNvPicPr preferRelativeResize="0"/>
          <p:nvPr/>
        </p:nvPicPr>
        <p:blipFill rotWithShape="1">
          <a:blip r:embed="rId3">
            <a:alphaModFix/>
          </a:blip>
          <a:srcRect t="-1" b="66099"/>
          <a:stretch/>
        </p:blipFill>
        <p:spPr>
          <a:xfrm>
            <a:off x="180975" y="295275"/>
            <a:ext cx="8778875" cy="3995737"/>
          </a:xfrm>
          <a:prstGeom prst="rect">
            <a:avLst/>
          </a:prstGeom>
          <a:noFill/>
          <a:ln>
            <a:noFill/>
          </a:ln>
        </p:spPr>
      </p:pic>
      <p:sp>
        <p:nvSpPr>
          <p:cNvPr id="82" name="Google Shape;82;p12"/>
          <p:cNvSpPr txBox="1"/>
          <p:nvPr/>
        </p:nvSpPr>
        <p:spPr>
          <a:xfrm>
            <a:off x="5487987" y="4394200"/>
            <a:ext cx="3335337" cy="212407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Significant Genes (p&lt;0.05)</a:t>
            </a:r>
            <a:endParaRPr/>
          </a:p>
          <a:p>
            <a:pPr marL="0" marR="0" lvl="0" indent="0" algn="ctr"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MADIL1</a:t>
            </a:r>
            <a:endParaRPr/>
          </a:p>
          <a:p>
            <a:pPr marL="0" marR="0" lvl="0" indent="0" algn="ctr"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EP300</a:t>
            </a:r>
            <a:endParaRPr/>
          </a:p>
          <a:p>
            <a:pPr marL="0" marR="0" lvl="0" indent="0" algn="ctr"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BRCA1</a:t>
            </a:r>
            <a:endParaRPr/>
          </a:p>
          <a:p>
            <a:pPr marL="0" marR="0" lvl="0" indent="0" algn="ctr"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TP53</a:t>
            </a:r>
            <a:endParaRPr/>
          </a:p>
          <a:p>
            <a:pPr marL="0" marR="0" lvl="0" indent="0" algn="ctr" rtl="0">
              <a:lnSpc>
                <a:spcPct val="100000"/>
              </a:lnSpc>
              <a:spcBef>
                <a:spcPts val="0"/>
              </a:spcBef>
              <a:spcAft>
                <a:spcPts val="0"/>
              </a:spcAft>
              <a:buClr>
                <a:schemeClr val="dk1"/>
              </a:buClr>
              <a:buSzPts val="2200"/>
              <a:buFont typeface="Calibri"/>
              <a:buNone/>
            </a:pPr>
            <a:r>
              <a:rPr lang="en-US" sz="2200" b="0" i="0" u="none">
                <a:solidFill>
                  <a:schemeClr val="dk1"/>
                </a:solidFill>
                <a:latin typeface="Calibri"/>
                <a:ea typeface="Calibri"/>
                <a:cs typeface="Calibri"/>
                <a:sym typeface="Calibri"/>
              </a:rPr>
              <a:t>NBN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628650" y="365125"/>
            <a:ext cx="8515350" cy="9461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E9FC3"/>
              </a:buClr>
              <a:buSzPts val="2800"/>
              <a:buFont typeface="Libre Franklin Medium"/>
              <a:buNone/>
            </a:pPr>
            <a:r>
              <a:rPr lang="en-US" sz="2800" b="0" i="0" u="none">
                <a:solidFill>
                  <a:srgbClr val="7E9FC3"/>
                </a:solidFill>
                <a:latin typeface="Libre Franklin Medium"/>
                <a:ea typeface="Libre Franklin Medium"/>
                <a:cs typeface="Libre Franklin Medium"/>
                <a:sym typeface="Libre Franklin Medium"/>
              </a:rPr>
              <a:t>Clinical and RNA-Seq Variables Improve Overall Survival Delta Score in Kaplan Meier Survival Analysis</a:t>
            </a:r>
            <a:endParaRPr/>
          </a:p>
        </p:txBody>
      </p:sp>
      <p:pic>
        <p:nvPicPr>
          <p:cNvPr id="88" name="Google Shape;88;p13"/>
          <p:cNvPicPr preferRelativeResize="0"/>
          <p:nvPr/>
        </p:nvPicPr>
        <p:blipFill rotWithShape="1">
          <a:blip r:embed="rId3">
            <a:alphaModFix/>
          </a:blip>
          <a:srcRect/>
          <a:stretch/>
        </p:blipFill>
        <p:spPr>
          <a:xfrm>
            <a:off x="2314575" y="1311275"/>
            <a:ext cx="5006975" cy="5546725"/>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1244</Words>
  <Application>Microsoft Office PowerPoint</Application>
  <PresentationFormat>On-screen Show (4:3)</PresentationFormat>
  <Paragraphs>154</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Libre Franklin</vt:lpstr>
      <vt:lpstr>Libre Franklin Medium</vt:lpstr>
      <vt:lpstr>Times New Roman</vt:lpstr>
      <vt:lpstr>Arial</vt:lpstr>
      <vt:lpstr>Calibri</vt:lpstr>
      <vt:lpstr>1_Office Theme</vt:lpstr>
      <vt:lpstr>2_Office Theme</vt:lpstr>
      <vt:lpstr>Landmark and Cancer-Relevant Gene Selection of RNA Sequencing Data for Survival Analysis</vt:lpstr>
      <vt:lpstr>Introduction: Research Topic</vt:lpstr>
      <vt:lpstr>Background</vt:lpstr>
      <vt:lpstr>Research Questions and Hypothesis</vt:lpstr>
      <vt:lpstr>Data Features and Observations</vt:lpstr>
      <vt:lpstr>Analysis Methods</vt:lpstr>
      <vt:lpstr>Selection Method 1: Cancer Relevant Genes (Oncogenes)</vt:lpstr>
      <vt:lpstr>Kaplan Meier  Survival Analysis</vt:lpstr>
      <vt:lpstr>Clinical and RNA-Seq Variables Improve Overall Survival Delta Score in Kaplan Meier Survival Analysis</vt:lpstr>
      <vt:lpstr>L1000 Landmark Genes</vt:lpstr>
      <vt:lpstr>L1000 Landmark Genes</vt:lpstr>
      <vt:lpstr>L1000 Landmark Genes</vt:lpstr>
      <vt:lpstr>Summary of Models:</vt:lpstr>
      <vt:lpstr>RNA-Sequencing Analysis Framework</vt:lpstr>
      <vt:lpstr>Selection Method 2: DisGeNET Cancer-specific genes</vt:lpstr>
      <vt:lpstr>K-Means clustering has the lowest ratio of between- to within-cluster SS for Union of Landmark &amp; DisGeNET </vt:lpstr>
      <vt:lpstr>The first 2 principal components capture more variability for Landmark (33.3%, 26%) and DisGeNET (35.5%, 21%) vs.Union (22.3%, 14.6%)</vt:lpstr>
      <vt:lpstr>Landmark Genes Improve Overall Survival Prediction Accuracy, vs. DisGeNET genes</vt:lpstr>
      <vt:lpstr>Networks for Union of Important Landmark and DisGeNET Genes Visualized in GeneMania Cytoscape</vt:lpstr>
      <vt:lpstr>Implications of Important Genes for Cancer Pathways</vt:lpstr>
      <vt:lpstr>Conclusions</vt:lpstr>
      <vt:lpstr>Acknowledgements</vt:lpstr>
      <vt:lpstr>Questions?</vt:lpstr>
      <vt:lpstr>Landmark and Cancer-Relevant Gene Selection of RNA Sequencing Data for Survival Analysis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Landmark and Cancer-Relevant Gene Selection of RNA Sequencing Data for Survival Analysis</dc:title>
  <dc:creator>Moloney, Caitlin</dc:creator>
  <cp:lastModifiedBy>Moloney, Caitlin</cp:lastModifiedBy>
  <cp:revision>1</cp:revision>
  <dcterms:modified xsi:type="dcterms:W3CDTF">2019-12-05T16:56:02Z</dcterms:modified>
</cp:coreProperties>
</file>