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30807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121" d="100"/>
          <a:sy n="121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QB is a technology-enabled services company that works with biotech and pharma companies to solve canonical precision medicine problems: identify patient subtypes, predict response to therapies, evaluate translational models for their ability to recapitulate human biology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Focussed on management and interrogation multi-omic, phenotypic, and clinical data that is generated from pre-clinical and clinical studies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TICB is a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have data for FTNB ….. oh wait, you mean ADAM2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0" y="-628"/>
            <a:ext cx="8500277" cy="5144750"/>
          </a:xfrm>
          <a:prstGeom prst="rect">
            <a:avLst/>
          </a:prstGeom>
          <a:ln w="3175">
            <a:miter lim="400000"/>
          </a:ln>
        </p:spPr>
      </p:pic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>
            <a:normAutofit/>
          </a:bodyPr>
          <a:lstStyle>
            <a:lvl1pPr algn="ctr" defTabSz="308074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8814"/>
            <a:ext cx="5518548" cy="596058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spcBef>
                <a:spcPts val="0"/>
              </a:spcBef>
              <a:defRPr sz="18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812726" y="3355330"/>
            <a:ext cx="5518548" cy="241301"/>
          </a:xfrm>
          <a:prstGeom prst="rect">
            <a:avLst/>
          </a:prstGeom>
        </p:spPr>
        <p:txBody>
          <a:bodyPr lIns="26789" tIns="26789" rIns="26789" bIns="26789">
            <a:spAutoFit/>
          </a:bodyPr>
          <a:lstStyle>
            <a:lvl1pPr algn="ctr" defTabSz="308074">
              <a:spcBef>
                <a:spcPts val="0"/>
              </a:spcBef>
              <a:defRPr sz="1200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812726" y="2250281"/>
            <a:ext cx="5518548" cy="321469"/>
          </a:xfrm>
          <a:prstGeom prst="rect">
            <a:avLst/>
          </a:prstGeom>
        </p:spPr>
        <p:txBody>
          <a:bodyPr lIns="26789" tIns="26789" rIns="26789" bIns="26789" anchor="ctr">
            <a:spAutoFit/>
          </a:bodyPr>
          <a:lstStyle>
            <a:lvl1pPr algn="ctr" defTabSz="308074">
              <a:spcBef>
                <a:spcPts val="0"/>
              </a:spcBef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642101" y="0"/>
            <a:ext cx="7859798" cy="52439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85899" y="4352925"/>
            <a:ext cx="127001" cy="127000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1485899" y="642937"/>
            <a:ext cx="5712620" cy="857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899" y="1506140"/>
            <a:ext cx="5712620" cy="2331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  <a:lvl2pPr marL="150018" indent="-150018">
              <a:defRPr sz="1400"/>
            </a:lvl2pPr>
            <a:lvl3pPr marL="403225" indent="-198437">
              <a:defRPr sz="1400"/>
            </a:lvl3pPr>
            <a:lvl4pPr marL="574675" indent="-147637">
              <a:defRPr sz="1400"/>
            </a:lvl4pPr>
            <a:lvl5pPr marL="627062" indent="-111125"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2" y="4870794"/>
            <a:ext cx="9167124" cy="2783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2" y="4870794"/>
            <a:ext cx="9167124" cy="278368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85899" y="4352925"/>
            <a:ext cx="127001" cy="127000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682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50937"/>
            <a:ext cx="7616825" cy="31083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5"/>
            <a:ext cx="9144000" cy="4127383"/>
          </a:xfrm>
          <a:prstGeom prst="rect">
            <a:avLst/>
          </a:prstGeom>
          <a:ln w="3175">
            <a:miter lim="400000"/>
          </a:ln>
        </p:spPr>
      </p:pic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" y="4505966"/>
            <a:ext cx="1601224" cy="389885"/>
          </a:xfrm>
          <a:prstGeom prst="rect">
            <a:avLst/>
          </a:prstGeom>
          <a:ln w="3175">
            <a:miter lim="400000"/>
          </a:ln>
        </p:spPr>
      </p:pic>
      <p:sp>
        <p:nvSpPr>
          <p:cNvPr id="162" name="Rectangle 4"/>
          <p:cNvSpPr/>
          <p:nvPr/>
        </p:nvSpPr>
        <p:spPr>
          <a:xfrm>
            <a:off x="0" y="4137738"/>
            <a:ext cx="9144000" cy="114711"/>
          </a:xfrm>
          <a:prstGeom prst="rect">
            <a:avLst/>
          </a:prstGeom>
          <a:solidFill>
            <a:srgbClr val="A6A6A6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457200" y="1669143"/>
            <a:ext cx="7616825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3096" y="2921000"/>
            <a:ext cx="7310439" cy="842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EBD070"/>
                </a:solidFill>
              </a:defRPr>
            </a:lvl1pPr>
            <a:lvl2pPr>
              <a:defRPr>
                <a:solidFill>
                  <a:srgbClr val="EBD070"/>
                </a:solidFill>
              </a:defRPr>
            </a:lvl2pPr>
            <a:lvl3pPr>
              <a:defRPr>
                <a:solidFill>
                  <a:srgbClr val="EBD070"/>
                </a:solidFill>
              </a:defRPr>
            </a:lvl3pPr>
            <a:lvl4pPr>
              <a:defRPr>
                <a:solidFill>
                  <a:srgbClr val="EBD070"/>
                </a:solidFill>
              </a:defRPr>
            </a:lvl4pPr>
            <a:lvl5pPr>
              <a:defRPr>
                <a:solidFill>
                  <a:srgbClr val="EBD07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1"/>
          <p:cNvSpPr/>
          <p:nvPr/>
        </p:nvSpPr>
        <p:spPr>
          <a:xfrm>
            <a:off x="0" y="4878578"/>
            <a:ext cx="9144000" cy="264922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E7DC2"/>
              </a:gs>
              <a:gs pos="100000">
                <a:srgbClr val="0A233E"/>
              </a:gs>
            </a:gsLst>
            <a:lin ang="10800000"/>
          </a:gra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3" name="Straight Connector 12"/>
          <p:cNvSpPr/>
          <p:nvPr/>
        </p:nvSpPr>
        <p:spPr>
          <a:xfrm flipH="1" flipV="1">
            <a:off x="-1" y="4878578"/>
            <a:ext cx="9144001" cy="1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200" y="4947068"/>
            <a:ext cx="127000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154" y="4919174"/>
            <a:ext cx="203816" cy="203816"/>
          </a:xfrm>
          <a:prstGeom prst="rect">
            <a:avLst/>
          </a:prstGeom>
          <a:ln w="3175">
            <a:miter lim="400000"/>
          </a:ln>
        </p:spPr>
      </p:pic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8" y="1775866"/>
            <a:ext cx="6729509" cy="1605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  <a:lvl2pPr marL="214312" indent="-214312">
              <a:spcBef>
                <a:spcPts val="0"/>
              </a:spcBef>
              <a:defRPr sz="2000">
                <a:solidFill>
                  <a:srgbClr val="FFFFFF"/>
                </a:solidFill>
              </a:defRPr>
            </a:lvl2pPr>
            <a:lvl3pPr marL="488269" indent="-283482">
              <a:spcBef>
                <a:spcPts val="0"/>
              </a:spcBef>
              <a:defRPr sz="2000">
                <a:solidFill>
                  <a:srgbClr val="FFFFFF"/>
                </a:solidFill>
              </a:defRPr>
            </a:lvl3pPr>
            <a:lvl4pPr marL="637948" indent="-210911">
              <a:spcBef>
                <a:spcPts val="0"/>
              </a:spcBef>
              <a:defRPr sz="2000">
                <a:solidFill>
                  <a:srgbClr val="FFFFFF"/>
                </a:solidFill>
              </a:defRPr>
            </a:lvl4pPr>
            <a:lvl5pPr marL="674687" indent="-158750">
              <a:spcBef>
                <a:spcPts val="0"/>
              </a:spcBef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1"/>
          <p:cNvSpPr/>
          <p:nvPr/>
        </p:nvSpPr>
        <p:spPr>
          <a:xfrm>
            <a:off x="0" y="4878578"/>
            <a:ext cx="9144000" cy="264922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E7DC2"/>
              </a:gs>
              <a:gs pos="100000">
                <a:srgbClr val="0A233E"/>
              </a:gs>
            </a:gsLst>
            <a:lin ang="10800000"/>
          </a:gra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5" name="Straight Connector 12"/>
          <p:cNvSpPr/>
          <p:nvPr/>
        </p:nvSpPr>
        <p:spPr>
          <a:xfrm flipH="1" flipV="1">
            <a:off x="-1" y="4878578"/>
            <a:ext cx="9144001" cy="1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200" y="4947068"/>
            <a:ext cx="127000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7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154" y="4919174"/>
            <a:ext cx="203816" cy="203816"/>
          </a:xfrm>
          <a:prstGeom prst="rect">
            <a:avLst/>
          </a:prstGeom>
          <a:ln w="3175">
            <a:miter lim="400000"/>
          </a:ln>
        </p:spPr>
      </p:pic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682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50936"/>
            <a:ext cx="7616825" cy="310779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half" idx="13"/>
          </p:nvPr>
        </p:nvSpPr>
        <p:spPr>
          <a:xfrm>
            <a:off x="1998398" y="152455"/>
            <a:ext cx="5143502" cy="343078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1812726" y="3542853"/>
            <a:ext cx="5518548" cy="750095"/>
          </a:xfrm>
          <a:prstGeom prst="rect">
            <a:avLst/>
          </a:prstGeom>
        </p:spPr>
        <p:txBody>
          <a:bodyPr lIns="26789" tIns="26789" rIns="26789" bIns="26789" anchor="b">
            <a:normAutofit/>
          </a:bodyPr>
          <a:lstStyle>
            <a:lvl1pPr algn="ctr" defTabSz="308074"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4299644"/>
            <a:ext cx="5518548" cy="596058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spcBef>
                <a:spcPts val="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1"/>
          <p:cNvSpPr/>
          <p:nvPr/>
        </p:nvSpPr>
        <p:spPr>
          <a:xfrm>
            <a:off x="0" y="4878578"/>
            <a:ext cx="9144000" cy="264922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E7DC2"/>
              </a:gs>
              <a:gs pos="100000">
                <a:srgbClr val="0A233E"/>
              </a:gs>
            </a:gsLst>
            <a:lin ang="10800000"/>
          </a:gra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" name="Straight Connector 12"/>
          <p:cNvSpPr/>
          <p:nvPr/>
        </p:nvSpPr>
        <p:spPr>
          <a:xfrm flipH="1" flipV="1">
            <a:off x="-1" y="4878578"/>
            <a:ext cx="9144001" cy="1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200" y="4947068"/>
            <a:ext cx="127000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9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154" y="4919174"/>
            <a:ext cx="203816" cy="203816"/>
          </a:xfrm>
          <a:prstGeom prst="rect">
            <a:avLst/>
          </a:prstGeom>
          <a:ln w="3175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682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50936"/>
            <a:ext cx="7616825" cy="310779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11"/>
          <p:cNvSpPr/>
          <p:nvPr/>
        </p:nvSpPr>
        <p:spPr>
          <a:xfrm>
            <a:off x="0" y="4878578"/>
            <a:ext cx="9144000" cy="264922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E7DC2"/>
              </a:gs>
              <a:gs pos="100000">
                <a:srgbClr val="0A233E"/>
              </a:gs>
            </a:gsLst>
            <a:lin ang="10800000"/>
          </a:gra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9" name="Straight Connector 12"/>
          <p:cNvSpPr/>
          <p:nvPr/>
        </p:nvSpPr>
        <p:spPr>
          <a:xfrm flipH="1" flipV="1">
            <a:off x="-1" y="4878578"/>
            <a:ext cx="9144001" cy="1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200" y="4947068"/>
            <a:ext cx="127000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1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154" y="4919174"/>
            <a:ext cx="203816" cy="203816"/>
          </a:xfrm>
          <a:prstGeom prst="rect">
            <a:avLst/>
          </a:prstGeom>
          <a:ln w="3175">
            <a:miter lim="400000"/>
          </a:ln>
        </p:spPr>
      </p:pic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6825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150937"/>
            <a:ext cx="7616825" cy="37052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812726" y="1701105"/>
            <a:ext cx="5518548" cy="1741290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2336787" y="323701"/>
            <a:ext cx="6539881" cy="43599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645294" y="334863"/>
            <a:ext cx="2812853" cy="2102942"/>
          </a:xfrm>
          <a:prstGeom prst="rect">
            <a:avLst/>
          </a:prstGeom>
        </p:spPr>
        <p:txBody>
          <a:bodyPr lIns="26789" tIns="26789" rIns="26789" bIns="26789" anchor="b">
            <a:normAutofit/>
          </a:bodyPr>
          <a:lstStyle>
            <a:lvl1pPr algn="ctr" defTabSz="308074">
              <a:defRPr sz="3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4" y="2491382"/>
            <a:ext cx="2812853" cy="2169915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spcBef>
                <a:spcPts val="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8074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43954"/>
            <a:ext cx="6858000" cy="208249"/>
          </a:xfrm>
          <a:prstGeom prst="rect">
            <a:avLst/>
          </a:prstGeom>
          <a:ln w="3175">
            <a:miter lim="400000"/>
          </a:ln>
        </p:spPr>
      </p:pic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4" y="1366242"/>
            <a:ext cx="5853412" cy="3315147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marL="222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6667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1111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1555750" indent="-222250" defTabSz="308074">
              <a:spcBef>
                <a:spcPts val="2200"/>
              </a:spcBef>
              <a:buSzPct val="145000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2000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2" y="4870794"/>
            <a:ext cx="9167124" cy="278368"/>
          </a:xfrm>
          <a:prstGeom prst="rect">
            <a:avLst/>
          </a:prstGeom>
          <a:ln w="3175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>
            <a:spLocks noGrp="1"/>
          </p:cNvSpPr>
          <p:nvPr>
            <p:ph type="pic" sz="half" idx="13"/>
          </p:nvPr>
        </p:nvSpPr>
        <p:spPr>
          <a:xfrm>
            <a:off x="3297845" y="1364009"/>
            <a:ext cx="4972720" cy="331514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algn="ctr" defTabSz="308074">
              <a:defRPr sz="4200">
                <a:solidFill>
                  <a:srgbClr val="000000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5294" y="1366242"/>
            <a:ext cx="2812853" cy="3315147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marL="171450" indent="-171450" defTabSz="308074">
              <a:spcBef>
                <a:spcPts val="1600"/>
              </a:spcBef>
              <a:buSzPct val="145000"/>
              <a:buChar char="•"/>
              <a:defRPr sz="14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514350" defTabSz="308074">
              <a:spcBef>
                <a:spcPts val="1600"/>
              </a:spcBef>
              <a:buSzPct val="145000"/>
              <a:buChar char="•"/>
              <a:defRPr sz="14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857250" indent="-171450" defTabSz="308074">
              <a:spcBef>
                <a:spcPts val="1600"/>
              </a:spcBef>
              <a:buSzPct val="145000"/>
              <a:buChar char="•"/>
              <a:defRPr sz="14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1200150" indent="-171450" defTabSz="308074">
              <a:spcBef>
                <a:spcPts val="1600"/>
              </a:spcBef>
              <a:buSzPct val="145000"/>
              <a:defRPr sz="14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1543050" indent="-171450" defTabSz="308074">
              <a:spcBef>
                <a:spcPts val="1600"/>
              </a:spcBef>
              <a:buSzPct val="145000"/>
              <a:buChar char="•"/>
              <a:defRPr sz="1400"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2" y="4870794"/>
            <a:ext cx="9167124" cy="278368"/>
          </a:xfrm>
          <a:prstGeom prst="rect">
            <a:avLst/>
          </a:prstGeom>
          <a:ln w="3175">
            <a:miter lim="400000"/>
          </a:ln>
        </p:spPr>
      </p:pic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80579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4" y="669726"/>
            <a:ext cx="5853412" cy="3804048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marL="222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  <a:lvl2pPr marL="6667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2pPr>
            <a:lvl3pPr marL="1111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3pPr>
            <a:lvl4pPr marL="1555750" indent="-222250" defTabSz="308074">
              <a:spcBef>
                <a:spcPts val="2200"/>
              </a:spcBef>
              <a:buSzPct val="145000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4pPr>
            <a:lvl5pPr marL="2000250" indent="-222250" defTabSz="308074">
              <a:spcBef>
                <a:spcPts val="2200"/>
              </a:spcBef>
              <a:buSzPct val="145000"/>
              <a:buChar char="•"/>
              <a:defRPr>
                <a:solidFill>
                  <a:srgbClr val="00000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62" y="4870794"/>
            <a:ext cx="9167124" cy="278368"/>
          </a:xfrm>
          <a:prstGeom prst="rect">
            <a:avLst/>
          </a:prstGeom>
          <a:ln w="3175">
            <a:miter lim="400000"/>
          </a:ln>
        </p:spPr>
      </p:pic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sz="quarter" idx="13"/>
          </p:nvPr>
        </p:nvSpPr>
        <p:spPr>
          <a:xfrm>
            <a:off x="4665761" y="2652117"/>
            <a:ext cx="3192934" cy="212973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sz="quarter" idx="14"/>
          </p:nvPr>
        </p:nvSpPr>
        <p:spPr>
          <a:xfrm>
            <a:off x="4572000" y="468808"/>
            <a:ext cx="3094137" cy="20627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idx="15"/>
          </p:nvPr>
        </p:nvSpPr>
        <p:spPr>
          <a:xfrm>
            <a:off x="-109389" y="468808"/>
            <a:ext cx="6318871" cy="42125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43954"/>
            <a:ext cx="6858000" cy="208249"/>
          </a:xfrm>
          <a:prstGeom prst="rect">
            <a:avLst/>
          </a:prstGeom>
          <a:ln w="3175">
            <a:miter lim="400000"/>
          </a:ln>
        </p:spPr>
      </p:pic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/>
          <p:nvPr/>
        </p:nvSpPr>
        <p:spPr>
          <a:xfrm>
            <a:off x="0" y="4878387"/>
            <a:ext cx="9144000" cy="265113"/>
          </a:xfrm>
          <a:prstGeom prst="rect">
            <a:avLst/>
          </a:prstGeom>
          <a:gradFill>
            <a:gsLst>
              <a:gs pos="4000">
                <a:srgbClr val="FFFFFF"/>
              </a:gs>
              <a:gs pos="50000">
                <a:srgbClr val="0E7DC2"/>
              </a:gs>
              <a:gs pos="100000">
                <a:srgbClr val="0A233E"/>
              </a:gs>
            </a:gsLst>
            <a:lin ang="10800000"/>
          </a:gra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traight Connector 12"/>
          <p:cNvSpPr/>
          <p:nvPr/>
        </p:nvSpPr>
        <p:spPr>
          <a:xfrm flipH="1" flipV="1">
            <a:off x="-1" y="4878387"/>
            <a:ext cx="9144001" cy="1"/>
          </a:xfrm>
          <a:prstGeom prst="line">
            <a:avLst/>
          </a:prstGeom>
          <a:ln w="6350">
            <a:solidFill>
              <a:srgbClr val="BFBFBF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200" y="4946650"/>
            <a:ext cx="127000" cy="127000"/>
          </a:xfrm>
          <a:prstGeom prst="rect">
            <a:avLst/>
          </a:prstGeom>
          <a:ln w="3175">
            <a:miter lim="400000"/>
          </a:ln>
        </p:spPr>
        <p:txBody>
          <a:bodyPr wrap="none" lIns="0" tIns="0" rIns="0" bIns="0">
            <a:spAutoFit/>
          </a:bodyPr>
          <a:lstStyle>
            <a:lvl1pPr algn="l" defTabSz="457200">
              <a:defRPr sz="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14" descr="Picture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13813" y="4919662"/>
            <a:ext cx="204788" cy="203201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3E3E3E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1pPr>
      <a:lvl2pPr marL="171450" marR="0" indent="-171450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▪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431573" marR="0" indent="-226786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−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595766" marR="0" indent="-168729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642937" marR="0" indent="-127000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2468879" marR="0" indent="-182879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2926079" marR="0" indent="-182879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3383279" marR="0" indent="-182879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3840479" marR="0" indent="-182879" algn="l" defTabSz="4572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rtz.bio" TargetMode="Externa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bel.bio/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ti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image" Target="../media/image14.png"/><Relationship Id="rId7" Type="http://schemas.openxmlformats.org/officeDocument/2006/relationships/image" Target="../media/image18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-6109" y="-7797"/>
            <a:ext cx="9156218" cy="5159094"/>
          </a:xfrm>
          <a:prstGeom prst="rect">
            <a:avLst/>
          </a:prstGeom>
          <a:gradFill>
            <a:gsLst>
              <a:gs pos="0">
                <a:srgbClr val="001A44"/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43"/>
            <a:ext cx="9144001" cy="4381501"/>
          </a:xfrm>
          <a:prstGeom prst="rect">
            <a:avLst/>
          </a:prstGeom>
          <a:ln w="3175">
            <a:miter lim="400000"/>
          </a:ln>
        </p:spPr>
      </p:pic>
      <p:sp>
        <p:nvSpPr>
          <p:cNvPr id="224" name="QuartzBio - Biomarker Data Management"/>
          <p:cNvSpPr txBox="1">
            <a:spLocks noGrp="1"/>
          </p:cNvSpPr>
          <p:nvPr>
            <p:ph type="title"/>
          </p:nvPr>
        </p:nvSpPr>
        <p:spPr>
          <a:xfrm>
            <a:off x="264288" y="2962232"/>
            <a:ext cx="3412594" cy="1143001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defTabSz="434340">
              <a:defRPr sz="266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QuartzBio - Biomarker Data Management</a:t>
            </a:r>
          </a:p>
        </p:txBody>
      </p:sp>
      <p:sp>
        <p:nvSpPr>
          <p:cNvPr id="225" name="Ted Foss…"/>
          <p:cNvSpPr txBox="1">
            <a:spLocks noGrp="1"/>
          </p:cNvSpPr>
          <p:nvPr>
            <p:ph type="body" sz="quarter" idx="1"/>
          </p:nvPr>
        </p:nvSpPr>
        <p:spPr>
          <a:xfrm>
            <a:off x="362781" y="4128202"/>
            <a:ext cx="7310440" cy="842964"/>
          </a:xfrm>
          <a:prstGeom prst="rect">
            <a:avLst/>
          </a:prstGeom>
        </p:spPr>
        <p:txBody>
          <a:bodyPr/>
          <a:lstStyle/>
          <a:p>
            <a:pPr defTabSz="274320">
              <a:lnSpc>
                <a:spcPct val="80000"/>
              </a:lnSpc>
              <a:spcBef>
                <a:spcPts val="700"/>
              </a:spcBef>
              <a:defRPr sz="1440">
                <a:solidFill>
                  <a:srgbClr val="EBD07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Ted Foss</a:t>
            </a:r>
          </a:p>
          <a:p>
            <a:pPr defTabSz="274320">
              <a:lnSpc>
                <a:spcPct val="80000"/>
              </a:lnSpc>
              <a:spcBef>
                <a:spcPts val="700"/>
              </a:spcBef>
              <a:defRPr sz="1440">
                <a:solidFill>
                  <a:srgbClr val="EBD07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u="sng">
                <a:hlinkClick r:id="rId3"/>
              </a:rPr>
              <a:t>https://www.quartz.bio</a:t>
            </a:r>
          </a:p>
          <a:p>
            <a:pPr defTabSz="274320">
              <a:lnSpc>
                <a:spcPct val="80000"/>
              </a:lnSpc>
              <a:spcBef>
                <a:spcPts val="700"/>
              </a:spcBef>
              <a:defRPr sz="1440">
                <a:solidFill>
                  <a:srgbClr val="EBD070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December 6, 2019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BDM - Harm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Harmonization</a:t>
            </a:r>
          </a:p>
        </p:txBody>
      </p:sp>
      <p:sp>
        <p:nvSpPr>
          <p:cNvPr id="347" name="Lab measurable identifiers can change format or value…"/>
          <p:cNvSpPr txBox="1">
            <a:spLocks noGrp="1"/>
          </p:cNvSpPr>
          <p:nvPr>
            <p:ph type="body" idx="1"/>
          </p:nvPr>
        </p:nvSpPr>
        <p:spPr>
          <a:xfrm>
            <a:off x="690927" y="1242948"/>
            <a:ext cx="7762146" cy="3315147"/>
          </a:xfrm>
          <a:prstGeom prst="rect">
            <a:avLst/>
          </a:prstGeom>
        </p:spPr>
        <p:txBody>
          <a:bodyPr/>
          <a:lstStyle/>
          <a:p>
            <a:pPr marL="113347" indent="-113347" defTabSz="157117">
              <a:spcBef>
                <a:spcPts val="1700"/>
              </a:spcBef>
              <a:buSzPct val="100000"/>
              <a:defRPr sz="2856"/>
            </a:pPr>
            <a:r>
              <a:t> Lab measurable identifiers can change format or value </a:t>
            </a:r>
          </a:p>
          <a:p>
            <a:pPr marL="113347" indent="-113347" defTabSz="157117">
              <a:spcBef>
                <a:spcPts val="1700"/>
              </a:spcBef>
              <a:buSzPct val="100000"/>
              <a:defRPr sz="2856"/>
            </a:pPr>
            <a:r>
              <a:t> Vendors often refer to measurable by non-standard names </a:t>
            </a:r>
          </a:p>
          <a:p>
            <a:pPr marL="113347" indent="-113347" defTabSz="157117">
              <a:spcBef>
                <a:spcPts val="1700"/>
              </a:spcBef>
              <a:buSzPct val="100000"/>
              <a:defRPr sz="2856"/>
            </a:pPr>
            <a:r>
              <a:t>Gene/protein symbols change with some regularity</a:t>
            </a:r>
          </a:p>
          <a:p>
            <a:pPr marL="113347" indent="-113347" defTabSz="157117">
              <a:spcBef>
                <a:spcPts val="1700"/>
              </a:spcBef>
              <a:buSzPct val="100000"/>
              <a:defRPr sz="2856"/>
            </a:pPr>
            <a:r>
              <a:t> Indications have significant variation depending on source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BDM - Q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QC</a:t>
            </a:r>
          </a:p>
        </p:txBody>
      </p:sp>
      <p:sp>
        <p:nvSpPr>
          <p:cNvPr id="352" name="How is the data you received?…"/>
          <p:cNvSpPr txBox="1">
            <a:spLocks noGrp="1"/>
          </p:cNvSpPr>
          <p:nvPr>
            <p:ph type="body" idx="1"/>
          </p:nvPr>
        </p:nvSpPr>
        <p:spPr>
          <a:xfrm>
            <a:off x="1645294" y="1091890"/>
            <a:ext cx="5853412" cy="3611165"/>
          </a:xfrm>
          <a:prstGeom prst="rect">
            <a:avLst/>
          </a:prstGeom>
        </p:spPr>
        <p:txBody>
          <a:bodyPr/>
          <a:lstStyle/>
          <a:p>
            <a:pPr marL="164464" indent="-164464" defTabSz="227974">
              <a:spcBef>
                <a:spcPts val="1000"/>
              </a:spcBef>
              <a:buSzPct val="100000"/>
              <a:defRPr sz="2220"/>
            </a:pPr>
            <a:r>
              <a:t> How is the data you received?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Complete? Sporadic missing measurables?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Are there outliers? 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Normalized? (appropriately?)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Within-batch variability?  Cross-batch variability?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How are OOR values managed?</a:t>
            </a:r>
          </a:p>
          <a:p>
            <a:pPr marL="637301" lvl="1" indent="-308371" defTabSz="227974">
              <a:spcBef>
                <a:spcPts val="1000"/>
              </a:spcBef>
              <a:buSzPct val="100000"/>
              <a:defRPr sz="2220"/>
            </a:pPr>
            <a:r>
              <a:t>How are missing values handled?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BDM - Der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Derivation</a:t>
            </a:r>
          </a:p>
        </p:txBody>
      </p:sp>
      <p:sp>
        <p:nvSpPr>
          <p:cNvPr id="355" name="Common derivations:…"/>
          <p:cNvSpPr txBox="1">
            <a:spLocks noGrp="1"/>
          </p:cNvSpPr>
          <p:nvPr>
            <p:ph type="body" sz="half" idx="1"/>
          </p:nvPr>
        </p:nvSpPr>
        <p:spPr>
          <a:xfrm>
            <a:off x="1645294" y="1904596"/>
            <a:ext cx="5853412" cy="2846072"/>
          </a:xfrm>
          <a:prstGeom prst="rect">
            <a:avLst/>
          </a:prstGeom>
        </p:spPr>
        <p:txBody>
          <a:bodyPr/>
          <a:lstStyle/>
          <a:p>
            <a:pPr marL="0" lvl="1" indent="302260" defTabSz="209490">
              <a:spcBef>
                <a:spcPts val="900"/>
              </a:spcBef>
              <a:buSzTx/>
              <a:buNone/>
              <a:defRPr sz="2040"/>
            </a:pPr>
            <a:r>
              <a:t>Common derivations:</a:t>
            </a:r>
          </a:p>
          <a:p>
            <a:pPr marL="887888" lvl="2" indent="-283368" defTabSz="209490">
              <a:spcBef>
                <a:spcPts val="900"/>
              </a:spcBef>
              <a:buSzPct val="100000"/>
              <a:defRPr sz="2040"/>
            </a:pPr>
            <a:r>
              <a:t>Normalization </a:t>
            </a:r>
          </a:p>
          <a:p>
            <a:pPr marL="887888" lvl="2" indent="-283368" defTabSz="209490">
              <a:spcBef>
                <a:spcPts val="900"/>
              </a:spcBef>
              <a:buSzPct val="100000"/>
              <a:defRPr sz="2040"/>
            </a:pPr>
            <a:r>
              <a:t>Batch correction</a:t>
            </a:r>
          </a:p>
          <a:p>
            <a:pPr marL="887888" lvl="2" indent="-283368" defTabSz="209490">
              <a:spcBef>
                <a:spcPts val="900"/>
              </a:spcBef>
              <a:buSzPct val="100000"/>
              <a:defRPr sz="2040"/>
            </a:pPr>
            <a:r>
              <a:t>Temporal data derivations (change from baseline)</a:t>
            </a:r>
          </a:p>
          <a:p>
            <a:pPr marL="887888" lvl="2" indent="-283368" defTabSz="209490">
              <a:spcBef>
                <a:spcPts val="900"/>
              </a:spcBef>
              <a:buSzPct val="100000"/>
              <a:defRPr sz="2040"/>
            </a:pPr>
            <a:r>
              <a:t>Imputation</a:t>
            </a:r>
          </a:p>
          <a:p>
            <a:pPr marL="887888" lvl="2" indent="-283368" defTabSz="209490">
              <a:spcBef>
                <a:spcPts val="900"/>
              </a:spcBef>
              <a:buSzPct val="100000"/>
              <a:defRPr sz="2040"/>
            </a:pPr>
            <a:r>
              <a:t>Filtration based on QC </a:t>
            </a:r>
          </a:p>
        </p:txBody>
      </p:sp>
      <p:sp>
        <p:nvSpPr>
          <p:cNvPr id="356" name="Raw data is often the starting point for analysis"/>
          <p:cNvSpPr txBox="1"/>
          <p:nvPr/>
        </p:nvSpPr>
        <p:spPr>
          <a:xfrm>
            <a:off x="1340683" y="1210190"/>
            <a:ext cx="6462634" cy="5742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>
              <a:spcBef>
                <a:spcPts val="1400"/>
              </a:spcBef>
              <a:defRPr sz="30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Raw data is often the starting point for analysis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BDM - Un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Unification </a:t>
            </a:r>
          </a:p>
        </p:txBody>
      </p:sp>
      <p:sp>
        <p:nvSpPr>
          <p:cNvPr id="359" name="Putting all the varied data together in one place…"/>
          <p:cNvSpPr txBox="1">
            <a:spLocks noGrp="1"/>
          </p:cNvSpPr>
          <p:nvPr>
            <p:ph type="body" idx="1"/>
          </p:nvPr>
        </p:nvSpPr>
        <p:spPr>
          <a:xfrm>
            <a:off x="1261978" y="914176"/>
            <a:ext cx="6620044" cy="331514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0"/>
              </a:spcBef>
              <a:buSzPct val="100000"/>
              <a:defRPr sz="3000"/>
            </a:pPr>
            <a:r>
              <a:t>Putting all the varied data together in one place</a:t>
            </a:r>
          </a:p>
          <a:p>
            <a:pPr>
              <a:spcBef>
                <a:spcPts val="1400"/>
              </a:spcBef>
              <a:buSzPct val="100000"/>
              <a:defRPr sz="3000"/>
            </a:pPr>
            <a:r>
              <a:t>Harmonized subject/sample information</a:t>
            </a:r>
          </a:p>
          <a:p>
            <a:pPr>
              <a:spcBef>
                <a:spcPts val="1400"/>
              </a:spcBef>
              <a:buSzPct val="100000"/>
              <a:defRPr sz="3000"/>
            </a:pPr>
            <a:r>
              <a:t>Common data model for ~all data types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47"/>
          <p:cNvSpPr/>
          <p:nvPr/>
        </p:nvSpPr>
        <p:spPr>
          <a:xfrm>
            <a:off x="0" y="0"/>
            <a:ext cx="9144000" cy="4881563"/>
          </a:xfrm>
          <a:prstGeom prst="rect">
            <a:avLst/>
          </a:prstGeom>
          <a:gradFill>
            <a:gsLst>
              <a:gs pos="44000">
                <a:srgbClr val="0A233E"/>
              </a:gs>
              <a:gs pos="100000">
                <a:srgbClr val="0F345D"/>
              </a:gs>
            </a:gsLst>
          </a:gradFill>
          <a:ln w="3175">
            <a:miter lim="400000"/>
          </a:ln>
        </p:spPr>
        <p:txBody>
          <a:bodyPr lIns="45719" rIns="45719" anchor="ctr"/>
          <a:lstStyle/>
          <a:p>
            <a:pPr defTabSz="457189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2" name="Rectangle 6"/>
          <p:cNvSpPr/>
          <p:nvPr/>
        </p:nvSpPr>
        <p:spPr>
          <a:xfrm>
            <a:off x="1020762" y="884237"/>
            <a:ext cx="7872412" cy="2033587"/>
          </a:xfrm>
          <a:prstGeom prst="rect">
            <a:avLst/>
          </a:prstGeom>
          <a:solidFill>
            <a:srgbClr val="61949A">
              <a:alpha val="1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3" name="Rectangle 56"/>
          <p:cNvSpPr/>
          <p:nvPr/>
        </p:nvSpPr>
        <p:spPr>
          <a:xfrm>
            <a:off x="4594225" y="1706563"/>
            <a:ext cx="838200" cy="663576"/>
          </a:xfrm>
          <a:prstGeom prst="rect">
            <a:avLst/>
          </a:prstGeom>
          <a:solidFill>
            <a:srgbClr val="93B7BB">
              <a:alpha val="27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4" name="Rectangle 4"/>
          <p:cNvSpPr/>
          <p:nvPr/>
        </p:nvSpPr>
        <p:spPr>
          <a:xfrm>
            <a:off x="1020762" y="3603625"/>
            <a:ext cx="7872412" cy="641350"/>
          </a:xfrm>
          <a:prstGeom prst="rect">
            <a:avLst/>
          </a:prstGeom>
          <a:solidFill>
            <a:srgbClr val="0E7DC2">
              <a:alpha val="1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5" name="Rectangle 5"/>
          <p:cNvSpPr/>
          <p:nvPr/>
        </p:nvSpPr>
        <p:spPr>
          <a:xfrm>
            <a:off x="1020762" y="2941638"/>
            <a:ext cx="7878762" cy="639763"/>
          </a:xfrm>
          <a:prstGeom prst="rect">
            <a:avLst/>
          </a:prstGeom>
          <a:solidFill>
            <a:srgbClr val="D2AA1D">
              <a:alpha val="1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71" name="Can 10"/>
          <p:cNvGrpSpPr/>
          <p:nvPr/>
        </p:nvGrpSpPr>
        <p:grpSpPr>
          <a:xfrm>
            <a:off x="1150277" y="2948418"/>
            <a:ext cx="2378593" cy="606834"/>
            <a:chOff x="0" y="0"/>
            <a:chExt cx="2378591" cy="606832"/>
          </a:xfrm>
        </p:grpSpPr>
        <p:grpSp>
          <p:nvGrpSpPr>
            <p:cNvPr id="369" name="Group"/>
            <p:cNvGrpSpPr/>
            <p:nvPr/>
          </p:nvGrpSpPr>
          <p:grpSpPr>
            <a:xfrm>
              <a:off x="0" y="78977"/>
              <a:ext cx="2378592" cy="448879"/>
              <a:chOff x="0" y="0"/>
              <a:chExt cx="2378591" cy="448878"/>
            </a:xfrm>
          </p:grpSpPr>
          <p:sp>
            <p:nvSpPr>
              <p:cNvPr id="366" name="Shape"/>
              <p:cNvSpPr/>
              <p:nvPr/>
            </p:nvSpPr>
            <p:spPr>
              <a:xfrm rot="5400000">
                <a:off x="964856" y="-964857"/>
                <a:ext cx="448879" cy="237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10"/>
                    </a:move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61949A"/>
                  </a:gs>
                  <a:gs pos="100000">
                    <a:srgbClr val="93B7BB"/>
                  </a:gs>
                </a:gsLst>
                <a:lin ang="108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7" name="Oval"/>
              <p:cNvSpPr/>
              <p:nvPr/>
            </p:nvSpPr>
            <p:spPr>
              <a:xfrm rot="5400000">
                <a:off x="2098042" y="168329"/>
                <a:ext cx="448879" cy="112220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8" name="Line"/>
              <p:cNvSpPr/>
              <p:nvPr/>
            </p:nvSpPr>
            <p:spPr>
              <a:xfrm rot="5400000">
                <a:off x="964856" y="-964857"/>
                <a:ext cx="448879" cy="2378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10"/>
                    </a:moveTo>
                    <a:cubicBezTo>
                      <a:pt x="21600" y="791"/>
                      <a:pt x="16765" y="1019"/>
                      <a:pt x="10800" y="1019"/>
                    </a:cubicBezTo>
                    <a:cubicBezTo>
                      <a:pt x="4835" y="1019"/>
                      <a:pt x="0" y="791"/>
                      <a:pt x="0" y="510"/>
                    </a:cubicBez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lnTo>
                      <a:pt x="0" y="510"/>
                    </a:lnTo>
                  </a:path>
                </a:pathLst>
              </a:custGeom>
              <a:noFill/>
              <a:ln w="9525" cap="flat">
                <a:solidFill>
                  <a:srgbClr val="53535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70" name="Metadata cataloging &amp; harmonization"/>
            <p:cNvSpPr txBox="1"/>
            <p:nvPr/>
          </p:nvSpPr>
          <p:spPr>
            <a:xfrm>
              <a:off x="111640" y="0"/>
              <a:ext cx="2099200" cy="6068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lnSpc>
                  <a:spcPct val="80000"/>
                </a:lnSpc>
                <a:defRPr sz="13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Metadata cataloging &amp; harmonization</a:t>
              </a:r>
            </a:p>
          </p:txBody>
        </p:sp>
      </p:grpSp>
      <p:grpSp>
        <p:nvGrpSpPr>
          <p:cNvPr id="377" name="Can 11"/>
          <p:cNvGrpSpPr/>
          <p:nvPr/>
        </p:nvGrpSpPr>
        <p:grpSpPr>
          <a:xfrm>
            <a:off x="1379218" y="3714749"/>
            <a:ext cx="7330443" cy="419102"/>
            <a:chOff x="0" y="0"/>
            <a:chExt cx="7330441" cy="419100"/>
          </a:xfrm>
        </p:grpSpPr>
        <p:grpSp>
          <p:nvGrpSpPr>
            <p:cNvPr id="375" name="Group"/>
            <p:cNvGrpSpPr/>
            <p:nvPr/>
          </p:nvGrpSpPr>
          <p:grpSpPr>
            <a:xfrm>
              <a:off x="-1" y="-1"/>
              <a:ext cx="7330443" cy="419102"/>
              <a:chOff x="0" y="0"/>
              <a:chExt cx="7330441" cy="419100"/>
            </a:xfrm>
          </p:grpSpPr>
          <p:sp>
            <p:nvSpPr>
              <p:cNvPr id="372" name="Shape"/>
              <p:cNvSpPr/>
              <p:nvPr/>
            </p:nvSpPr>
            <p:spPr>
              <a:xfrm rot="5400000">
                <a:off x="3455670" y="-3455671"/>
                <a:ext cx="419101" cy="7330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4"/>
                    </a:moveTo>
                    <a:cubicBezTo>
                      <a:pt x="0" y="69"/>
                      <a:pt x="4835" y="0"/>
                      <a:pt x="10800" y="0"/>
                    </a:cubicBezTo>
                    <a:cubicBezTo>
                      <a:pt x="16765" y="0"/>
                      <a:pt x="21600" y="69"/>
                      <a:pt x="21600" y="154"/>
                    </a:cubicBezTo>
                    <a:lnTo>
                      <a:pt x="21600" y="21446"/>
                    </a:lnTo>
                    <a:cubicBezTo>
                      <a:pt x="21600" y="21531"/>
                      <a:pt x="16765" y="21600"/>
                      <a:pt x="10800" y="21600"/>
                    </a:cubicBezTo>
                    <a:cubicBezTo>
                      <a:pt x="4835" y="21600"/>
                      <a:pt x="0" y="21531"/>
                      <a:pt x="0" y="214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E7DC2"/>
                  </a:gs>
                  <a:gs pos="100000">
                    <a:srgbClr val="56B7F3"/>
                  </a:gs>
                </a:gsLst>
                <a:lin ang="108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200"/>
                  </a:lnSpc>
                  <a:defRPr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73" name="Oval"/>
              <p:cNvSpPr/>
              <p:nvPr/>
            </p:nvSpPr>
            <p:spPr>
              <a:xfrm rot="5400000">
                <a:off x="7068503" y="157162"/>
                <a:ext cx="419101" cy="104777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200"/>
                  </a:lnSpc>
                  <a:defRPr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74" name="Line"/>
              <p:cNvSpPr/>
              <p:nvPr/>
            </p:nvSpPr>
            <p:spPr>
              <a:xfrm rot="5400000">
                <a:off x="3455670" y="-3455671"/>
                <a:ext cx="419101" cy="7330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54"/>
                    </a:moveTo>
                    <a:cubicBezTo>
                      <a:pt x="21600" y="240"/>
                      <a:pt x="16765" y="309"/>
                      <a:pt x="10800" y="309"/>
                    </a:cubicBezTo>
                    <a:cubicBezTo>
                      <a:pt x="4835" y="309"/>
                      <a:pt x="0" y="240"/>
                      <a:pt x="0" y="154"/>
                    </a:cubicBezTo>
                    <a:cubicBezTo>
                      <a:pt x="0" y="69"/>
                      <a:pt x="4835" y="0"/>
                      <a:pt x="10800" y="0"/>
                    </a:cubicBezTo>
                    <a:cubicBezTo>
                      <a:pt x="16765" y="0"/>
                      <a:pt x="21600" y="69"/>
                      <a:pt x="21600" y="154"/>
                    </a:cubicBezTo>
                    <a:lnTo>
                      <a:pt x="21600" y="21446"/>
                    </a:lnTo>
                    <a:cubicBezTo>
                      <a:pt x="21600" y="21531"/>
                      <a:pt x="16765" y="21600"/>
                      <a:pt x="10800" y="21600"/>
                    </a:cubicBezTo>
                    <a:cubicBezTo>
                      <a:pt x="4835" y="21600"/>
                      <a:pt x="0" y="21531"/>
                      <a:pt x="0" y="21446"/>
                    </a:cubicBezTo>
                    <a:lnTo>
                      <a:pt x="0" y="154"/>
                    </a:lnTo>
                  </a:path>
                </a:pathLst>
              </a:custGeom>
              <a:noFill/>
              <a:ln w="9525" cap="flat">
                <a:solidFill>
                  <a:srgbClr val="53535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200"/>
                  </a:lnSpc>
                  <a:defRPr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76" name="Biomarker data management (Amazon Aurora)"/>
            <p:cNvSpPr txBox="1"/>
            <p:nvPr/>
          </p:nvSpPr>
          <p:spPr>
            <a:xfrm>
              <a:off x="98107" y="79502"/>
              <a:ext cx="7081840" cy="26009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lnSpc>
                  <a:spcPts val="1200"/>
                </a:lnSpc>
                <a:defRPr sz="16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Biomarker data management (Amazon Aurora)</a:t>
              </a:r>
            </a:p>
          </p:txBody>
        </p:sp>
      </p:grpSp>
      <p:grpSp>
        <p:nvGrpSpPr>
          <p:cNvPr id="383" name="Can 12"/>
          <p:cNvGrpSpPr/>
          <p:nvPr/>
        </p:nvGrpSpPr>
        <p:grpSpPr>
          <a:xfrm>
            <a:off x="3842105" y="3032981"/>
            <a:ext cx="2342439" cy="442057"/>
            <a:chOff x="0" y="0"/>
            <a:chExt cx="2342437" cy="442055"/>
          </a:xfrm>
        </p:grpSpPr>
        <p:grpSp>
          <p:nvGrpSpPr>
            <p:cNvPr id="381" name="Group"/>
            <p:cNvGrpSpPr/>
            <p:nvPr/>
          </p:nvGrpSpPr>
          <p:grpSpPr>
            <a:xfrm>
              <a:off x="0" y="-1"/>
              <a:ext cx="2342438" cy="442057"/>
              <a:chOff x="0" y="0"/>
              <a:chExt cx="2342437" cy="442055"/>
            </a:xfrm>
          </p:grpSpPr>
          <p:sp>
            <p:nvSpPr>
              <p:cNvPr id="378" name="Shape"/>
              <p:cNvSpPr/>
              <p:nvPr/>
            </p:nvSpPr>
            <p:spPr>
              <a:xfrm rot="5400000">
                <a:off x="950191" y="-950192"/>
                <a:ext cx="442056" cy="234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10"/>
                    </a:move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78B6"/>
                  </a:gs>
                  <a:gs pos="100000">
                    <a:srgbClr val="9178B6"/>
                  </a:gs>
                </a:gsLst>
                <a:lin ang="108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79" name="Oval"/>
              <p:cNvSpPr/>
              <p:nvPr/>
            </p:nvSpPr>
            <p:spPr>
              <a:xfrm rot="5400000">
                <a:off x="2066153" y="165771"/>
                <a:ext cx="442056" cy="110514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80" name="Line"/>
              <p:cNvSpPr/>
              <p:nvPr/>
            </p:nvSpPr>
            <p:spPr>
              <a:xfrm rot="5400000">
                <a:off x="950191" y="-950192"/>
                <a:ext cx="442056" cy="234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10"/>
                    </a:moveTo>
                    <a:cubicBezTo>
                      <a:pt x="21600" y="791"/>
                      <a:pt x="16765" y="1019"/>
                      <a:pt x="10800" y="1019"/>
                    </a:cubicBezTo>
                    <a:cubicBezTo>
                      <a:pt x="4835" y="1019"/>
                      <a:pt x="0" y="791"/>
                      <a:pt x="0" y="510"/>
                    </a:cubicBez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lnTo>
                      <a:pt x="0" y="510"/>
                    </a:lnTo>
                  </a:path>
                </a:pathLst>
              </a:custGeom>
              <a:noFill/>
              <a:ln w="9525" cap="flat">
                <a:solidFill>
                  <a:srgbClr val="53535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lnSpc>
                    <a:spcPts val="1000"/>
                  </a:lnSpc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82" name="Clinical data pipeline"/>
            <p:cNvSpPr txBox="1"/>
            <p:nvPr/>
          </p:nvSpPr>
          <p:spPr>
            <a:xfrm>
              <a:off x="109943" y="1671"/>
              <a:ext cx="2067294" cy="43871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lnSpc>
                  <a:spcPts val="1000"/>
                </a:lnSpc>
                <a:defRPr sz="14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Clinical data pipeline</a:t>
              </a:r>
            </a:p>
          </p:txBody>
        </p:sp>
      </p:grpSp>
      <p:grpSp>
        <p:nvGrpSpPr>
          <p:cNvPr id="389" name="Can 13"/>
          <p:cNvGrpSpPr/>
          <p:nvPr/>
        </p:nvGrpSpPr>
        <p:grpSpPr>
          <a:xfrm>
            <a:off x="6539290" y="2909457"/>
            <a:ext cx="2336047" cy="684756"/>
            <a:chOff x="0" y="0"/>
            <a:chExt cx="2336045" cy="684755"/>
          </a:xfrm>
        </p:grpSpPr>
        <p:grpSp>
          <p:nvGrpSpPr>
            <p:cNvPr id="387" name="Group"/>
            <p:cNvGrpSpPr/>
            <p:nvPr/>
          </p:nvGrpSpPr>
          <p:grpSpPr>
            <a:xfrm>
              <a:off x="-1" y="121953"/>
              <a:ext cx="2336047" cy="440850"/>
              <a:chOff x="0" y="0"/>
              <a:chExt cx="2336045" cy="440849"/>
            </a:xfrm>
          </p:grpSpPr>
          <p:sp>
            <p:nvSpPr>
              <p:cNvPr id="384" name="Shape"/>
              <p:cNvSpPr/>
              <p:nvPr/>
            </p:nvSpPr>
            <p:spPr>
              <a:xfrm rot="5400000">
                <a:off x="947598" y="-947599"/>
                <a:ext cx="440850" cy="2336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10"/>
                    </a:move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E8016"/>
                  </a:gs>
                  <a:gs pos="100000">
                    <a:srgbClr val="D2AA1D"/>
                  </a:gs>
                </a:gsLst>
                <a:lin ang="108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85" name="Oval"/>
              <p:cNvSpPr/>
              <p:nvPr/>
            </p:nvSpPr>
            <p:spPr>
              <a:xfrm rot="5400000">
                <a:off x="2060515" y="165318"/>
                <a:ext cx="440850" cy="110213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86" name="Line"/>
              <p:cNvSpPr/>
              <p:nvPr/>
            </p:nvSpPr>
            <p:spPr>
              <a:xfrm rot="5400000">
                <a:off x="947598" y="-947599"/>
                <a:ext cx="440850" cy="2336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10"/>
                    </a:moveTo>
                    <a:cubicBezTo>
                      <a:pt x="21600" y="791"/>
                      <a:pt x="16765" y="1019"/>
                      <a:pt x="10800" y="1019"/>
                    </a:cubicBezTo>
                    <a:cubicBezTo>
                      <a:pt x="4835" y="1019"/>
                      <a:pt x="0" y="791"/>
                      <a:pt x="0" y="510"/>
                    </a:cubicBezTo>
                    <a:cubicBezTo>
                      <a:pt x="0" y="228"/>
                      <a:pt x="4835" y="0"/>
                      <a:pt x="10800" y="0"/>
                    </a:cubicBezTo>
                    <a:cubicBezTo>
                      <a:pt x="16765" y="0"/>
                      <a:pt x="21600" y="228"/>
                      <a:pt x="21600" y="510"/>
                    </a:cubicBezTo>
                    <a:lnTo>
                      <a:pt x="21600" y="21090"/>
                    </a:lnTo>
                    <a:cubicBezTo>
                      <a:pt x="21600" y="21372"/>
                      <a:pt x="16765" y="21600"/>
                      <a:pt x="10800" y="21600"/>
                    </a:cubicBezTo>
                    <a:cubicBezTo>
                      <a:pt x="4835" y="21600"/>
                      <a:pt x="0" y="21372"/>
                      <a:pt x="0" y="21090"/>
                    </a:cubicBezTo>
                    <a:lnTo>
                      <a:pt x="0" y="510"/>
                    </a:lnTo>
                  </a:path>
                </a:pathLst>
              </a:custGeom>
              <a:noFill/>
              <a:ln w="9525" cap="flat">
                <a:solidFill>
                  <a:srgbClr val="53535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 b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88" name="Biomarker data pipelines"/>
            <p:cNvSpPr txBox="1"/>
            <p:nvPr/>
          </p:nvSpPr>
          <p:spPr>
            <a:xfrm>
              <a:off x="109644" y="0"/>
              <a:ext cx="2061651" cy="68475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457200">
                <a:defRPr sz="13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Biomarker data pipelines</a:t>
              </a:r>
            </a:p>
          </p:txBody>
        </p:sp>
      </p:grpSp>
      <p:sp>
        <p:nvSpPr>
          <p:cNvPr id="390" name="Straight Arrow Connector 15"/>
          <p:cNvSpPr/>
          <p:nvPr/>
        </p:nvSpPr>
        <p:spPr>
          <a:xfrm>
            <a:off x="2335213" y="3436937"/>
            <a:ext cx="4763" cy="250826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1" name="Straight Arrow Connector 20"/>
          <p:cNvSpPr/>
          <p:nvPr/>
        </p:nvSpPr>
        <p:spPr>
          <a:xfrm>
            <a:off x="5021262" y="3436937"/>
            <a:ext cx="1" cy="255587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2" name="Straight Arrow Connector 23"/>
          <p:cNvSpPr/>
          <p:nvPr/>
        </p:nvSpPr>
        <p:spPr>
          <a:xfrm>
            <a:off x="7707313" y="3436937"/>
            <a:ext cx="1" cy="255587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95" name="Rectangle 26"/>
          <p:cNvGrpSpPr/>
          <p:nvPr/>
        </p:nvGrpSpPr>
        <p:grpSpPr>
          <a:xfrm>
            <a:off x="198437" y="2941638"/>
            <a:ext cx="800101" cy="639763"/>
            <a:chOff x="0" y="0"/>
            <a:chExt cx="800100" cy="639762"/>
          </a:xfrm>
        </p:grpSpPr>
        <p:sp>
          <p:nvSpPr>
            <p:cNvPr id="393" name="Rectangle"/>
            <p:cNvSpPr/>
            <p:nvPr/>
          </p:nvSpPr>
          <p:spPr>
            <a:xfrm>
              <a:off x="0" y="-1"/>
              <a:ext cx="800100" cy="639764"/>
            </a:xfrm>
            <a:prstGeom prst="rect">
              <a:avLst/>
            </a:prstGeom>
            <a:solidFill>
              <a:srgbClr val="D2AA1D">
                <a:alpha val="1000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ts val="1000"/>
                </a:lnSpc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4" name="PROCESSING, INGESTION, HARMONI-ZATION &amp; QC"/>
            <p:cNvSpPr txBox="1"/>
            <p:nvPr/>
          </p:nvSpPr>
          <p:spPr>
            <a:xfrm>
              <a:off x="45719" y="22638"/>
              <a:ext cx="708661" cy="59448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lnSpc>
                  <a:spcPts val="1000"/>
                </a:lnSpc>
                <a:defRPr sz="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PROCESSING, INGESTION, HARMONI-ZATION &amp; QC</a:t>
              </a:r>
            </a:p>
          </p:txBody>
        </p:sp>
      </p:grpSp>
      <p:grpSp>
        <p:nvGrpSpPr>
          <p:cNvPr id="398" name="Rectangle 27"/>
          <p:cNvGrpSpPr/>
          <p:nvPr/>
        </p:nvGrpSpPr>
        <p:grpSpPr>
          <a:xfrm>
            <a:off x="198437" y="3603625"/>
            <a:ext cx="800101" cy="641350"/>
            <a:chOff x="0" y="0"/>
            <a:chExt cx="800100" cy="641350"/>
          </a:xfrm>
        </p:grpSpPr>
        <p:sp>
          <p:nvSpPr>
            <p:cNvPr id="396" name="Rectangle"/>
            <p:cNvSpPr/>
            <p:nvPr/>
          </p:nvSpPr>
          <p:spPr>
            <a:xfrm>
              <a:off x="0" y="0"/>
              <a:ext cx="800100" cy="641350"/>
            </a:xfrm>
            <a:prstGeom prst="rect">
              <a:avLst/>
            </a:prstGeom>
            <a:solidFill>
              <a:srgbClr val="0E7DC2">
                <a:alpha val="1000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ts val="1000"/>
                </a:lnSpc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7" name="DATABASE LAYER"/>
            <p:cNvSpPr txBox="1"/>
            <p:nvPr/>
          </p:nvSpPr>
          <p:spPr>
            <a:xfrm>
              <a:off x="45719" y="150432"/>
              <a:ext cx="708661" cy="34048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lnSpc>
                  <a:spcPts val="1000"/>
                </a:lnSpc>
                <a:defRPr sz="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DATABASE LAYER</a:t>
              </a:r>
            </a:p>
          </p:txBody>
        </p:sp>
      </p:grpSp>
      <p:grpSp>
        <p:nvGrpSpPr>
          <p:cNvPr id="401" name="Rectangle 28"/>
          <p:cNvGrpSpPr/>
          <p:nvPr/>
        </p:nvGrpSpPr>
        <p:grpSpPr>
          <a:xfrm>
            <a:off x="198437" y="876300"/>
            <a:ext cx="800101" cy="2041525"/>
            <a:chOff x="0" y="0"/>
            <a:chExt cx="800100" cy="2041525"/>
          </a:xfrm>
        </p:grpSpPr>
        <p:sp>
          <p:nvSpPr>
            <p:cNvPr id="399" name="Rectangle"/>
            <p:cNvSpPr/>
            <p:nvPr/>
          </p:nvSpPr>
          <p:spPr>
            <a:xfrm>
              <a:off x="0" y="0"/>
              <a:ext cx="800100" cy="2041525"/>
            </a:xfrm>
            <a:prstGeom prst="rect">
              <a:avLst/>
            </a:prstGeom>
            <a:solidFill>
              <a:srgbClr val="61949A">
                <a:alpha val="1000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0" name="RAW DATA"/>
            <p:cNvSpPr txBox="1"/>
            <p:nvPr/>
          </p:nvSpPr>
          <p:spPr>
            <a:xfrm>
              <a:off x="45719" y="924242"/>
              <a:ext cx="708661" cy="1930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defRPr sz="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RAW DATA</a:t>
              </a:r>
            </a:p>
          </p:txBody>
        </p:sp>
      </p:grpSp>
      <p:grpSp>
        <p:nvGrpSpPr>
          <p:cNvPr id="404" name="Rectangle 29"/>
          <p:cNvGrpSpPr/>
          <p:nvPr/>
        </p:nvGrpSpPr>
        <p:grpSpPr>
          <a:xfrm>
            <a:off x="198437" y="4275137"/>
            <a:ext cx="800101" cy="639763"/>
            <a:chOff x="0" y="0"/>
            <a:chExt cx="800100" cy="639762"/>
          </a:xfrm>
        </p:grpSpPr>
        <p:sp>
          <p:nvSpPr>
            <p:cNvPr id="402" name="Rectangle"/>
            <p:cNvSpPr/>
            <p:nvPr/>
          </p:nvSpPr>
          <p:spPr>
            <a:xfrm>
              <a:off x="0" y="-1"/>
              <a:ext cx="800100" cy="639764"/>
            </a:xfrm>
            <a:prstGeom prst="rect">
              <a:avLst/>
            </a:prstGeom>
            <a:solidFill>
              <a:srgbClr val="535353">
                <a:alpha val="1000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ts val="1000"/>
                </a:lnSpc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3" name="REPORTING LAYER"/>
            <p:cNvSpPr txBox="1"/>
            <p:nvPr/>
          </p:nvSpPr>
          <p:spPr>
            <a:xfrm>
              <a:off x="45719" y="149638"/>
              <a:ext cx="708661" cy="34048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lnSpc>
                  <a:spcPts val="1000"/>
                </a:lnSpc>
                <a:defRPr sz="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REPORTING LAYER</a:t>
              </a:r>
            </a:p>
          </p:txBody>
        </p:sp>
      </p:grpSp>
      <p:sp>
        <p:nvSpPr>
          <p:cNvPr id="405" name="Rectangle 30"/>
          <p:cNvSpPr/>
          <p:nvPr/>
        </p:nvSpPr>
        <p:spPr>
          <a:xfrm>
            <a:off x="1020762" y="4275137"/>
            <a:ext cx="7874001" cy="639763"/>
          </a:xfrm>
          <a:prstGeom prst="rect">
            <a:avLst/>
          </a:prstGeom>
          <a:solidFill>
            <a:srgbClr val="535353">
              <a:alpha val="1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lnSpc>
                <a:spcPts val="1000"/>
              </a:lnSpc>
              <a:defRPr sz="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06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113" y="2019300"/>
            <a:ext cx="881063" cy="879475"/>
          </a:xfrm>
          <a:prstGeom prst="rect">
            <a:avLst/>
          </a:prstGeom>
          <a:ln w="3175">
            <a:miter lim="400000"/>
          </a:ln>
        </p:spPr>
      </p:pic>
      <p:pic>
        <p:nvPicPr>
          <p:cNvPr id="407" name="Picture 32" descr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2022475"/>
            <a:ext cx="881063" cy="879475"/>
          </a:xfrm>
          <a:prstGeom prst="rect">
            <a:avLst/>
          </a:prstGeom>
          <a:ln w="3175">
            <a:miter lim="400000"/>
          </a:ln>
        </p:spPr>
      </p:pic>
      <p:sp>
        <p:nvSpPr>
          <p:cNvPr id="408" name="TextBox 33"/>
          <p:cNvSpPr txBox="1"/>
          <p:nvPr/>
        </p:nvSpPr>
        <p:spPr>
          <a:xfrm>
            <a:off x="7658100" y="2379662"/>
            <a:ext cx="844892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Biomarker data</a:t>
            </a:r>
          </a:p>
        </p:txBody>
      </p:sp>
      <p:sp>
        <p:nvSpPr>
          <p:cNvPr id="409" name="TextBox 34"/>
          <p:cNvSpPr txBox="1"/>
          <p:nvPr/>
        </p:nvSpPr>
        <p:spPr>
          <a:xfrm>
            <a:off x="2378075" y="2395537"/>
            <a:ext cx="508131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Metadata</a:t>
            </a:r>
          </a:p>
        </p:txBody>
      </p:sp>
      <p:sp>
        <p:nvSpPr>
          <p:cNvPr id="410" name="Straight Arrow Connector 35"/>
          <p:cNvSpPr/>
          <p:nvPr/>
        </p:nvSpPr>
        <p:spPr>
          <a:xfrm>
            <a:off x="2651124" y="2582863"/>
            <a:ext cx="1" cy="411163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1" name="Straight Arrow Connector 37"/>
          <p:cNvSpPr/>
          <p:nvPr/>
        </p:nvSpPr>
        <p:spPr>
          <a:xfrm>
            <a:off x="8077200" y="2568574"/>
            <a:ext cx="1" cy="411164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2" name="Rectangle 38"/>
          <p:cNvSpPr/>
          <p:nvPr/>
        </p:nvSpPr>
        <p:spPr>
          <a:xfrm>
            <a:off x="1387475" y="2112963"/>
            <a:ext cx="1858964" cy="700088"/>
          </a:xfrm>
          <a:prstGeom prst="rect">
            <a:avLst/>
          </a:prstGeom>
          <a:ln w="3175">
            <a:solidFill>
              <a:srgbClr val="FFFFFF"/>
            </a:solidFill>
            <a:prstDash val="sysDot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3" name="Rectangle 39"/>
          <p:cNvSpPr/>
          <p:nvPr/>
        </p:nvSpPr>
        <p:spPr>
          <a:xfrm>
            <a:off x="6773863" y="2111375"/>
            <a:ext cx="1858962" cy="700089"/>
          </a:xfrm>
          <a:prstGeom prst="rect">
            <a:avLst/>
          </a:prstGeom>
          <a:ln w="3175">
            <a:solidFill>
              <a:srgbClr val="FFFFFF"/>
            </a:solidFill>
            <a:prstDash val="sysDot"/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14" name="Picture 46" descr="Picture 46"/>
          <p:cNvPicPr>
            <a:picLocks noChangeAspect="1"/>
          </p:cNvPicPr>
          <p:nvPr/>
        </p:nvPicPr>
        <p:blipFill>
          <a:blip r:embed="rId3"/>
          <a:srcRect l="14320" t="14084" r="13380" b="13615"/>
          <a:stretch>
            <a:fillRect/>
          </a:stretch>
        </p:blipFill>
        <p:spPr>
          <a:xfrm>
            <a:off x="4724400" y="1730374"/>
            <a:ext cx="587376" cy="585789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22" name="Group 54"/>
          <p:cNvGrpSpPr/>
          <p:nvPr/>
        </p:nvGrpSpPr>
        <p:grpSpPr>
          <a:xfrm>
            <a:off x="3352800" y="952500"/>
            <a:ext cx="3322638" cy="605633"/>
            <a:chOff x="0" y="0"/>
            <a:chExt cx="3322637" cy="605632"/>
          </a:xfrm>
        </p:grpSpPr>
        <p:sp>
          <p:nvSpPr>
            <p:cNvPr id="415" name="Rectangle 40"/>
            <p:cNvSpPr/>
            <p:nvPr/>
          </p:nvSpPr>
          <p:spPr>
            <a:xfrm>
              <a:off x="0" y="0"/>
              <a:ext cx="3322638" cy="419100"/>
            </a:xfrm>
            <a:prstGeom prst="rect">
              <a:avLst/>
            </a:prstGeom>
            <a:noFill/>
            <a:ln w="3175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16" name="Picture 41" descr="Picture 41"/>
            <p:cNvPicPr>
              <a:picLocks noChangeAspect="1"/>
            </p:cNvPicPr>
            <p:nvPr/>
          </p:nvPicPr>
          <p:blipFill>
            <a:blip r:embed="rId4"/>
            <a:srcRect l="15001" t="26797" r="14374" b="27265"/>
            <a:stretch>
              <a:fillRect/>
            </a:stretch>
          </p:blipFill>
          <p:spPr>
            <a:xfrm>
              <a:off x="60966" y="60933"/>
              <a:ext cx="468650" cy="3046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17" name="Picture 42" descr="Picture 42"/>
            <p:cNvPicPr>
              <a:picLocks noChangeAspect="1"/>
            </p:cNvPicPr>
            <p:nvPr/>
          </p:nvPicPr>
          <p:blipFill>
            <a:blip r:embed="rId4"/>
            <a:srcRect l="15001" t="26797" r="14374" b="27265"/>
            <a:stretch>
              <a:fillRect/>
            </a:stretch>
          </p:blipFill>
          <p:spPr>
            <a:xfrm>
              <a:off x="548693" y="60933"/>
              <a:ext cx="468650" cy="3046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18" name="Picture 43" descr="Picture 43"/>
            <p:cNvPicPr>
              <a:picLocks noChangeAspect="1"/>
            </p:cNvPicPr>
            <p:nvPr/>
          </p:nvPicPr>
          <p:blipFill>
            <a:blip r:embed="rId4"/>
            <a:srcRect l="15001" t="26797" r="14374" b="27265"/>
            <a:stretch>
              <a:fillRect/>
            </a:stretch>
          </p:blipFill>
          <p:spPr>
            <a:xfrm>
              <a:off x="1051661" y="60933"/>
              <a:ext cx="468650" cy="3046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19" name="TextBox 44"/>
            <p:cNvSpPr txBox="1"/>
            <p:nvPr/>
          </p:nvSpPr>
          <p:spPr>
            <a:xfrm>
              <a:off x="1562249" y="139607"/>
              <a:ext cx="1326007" cy="139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 defTabSz="457200">
                <a:defRPr sz="9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Raw data from assays</a:t>
              </a:r>
            </a:p>
          </p:txBody>
        </p:sp>
        <p:pic>
          <p:nvPicPr>
            <p:cNvPr id="420" name="Picture 45" descr="Picture 45"/>
            <p:cNvPicPr>
              <a:picLocks noChangeAspect="1"/>
            </p:cNvPicPr>
            <p:nvPr/>
          </p:nvPicPr>
          <p:blipFill>
            <a:blip r:embed="rId4"/>
            <a:srcRect l="15001" t="26797" r="14374" b="27265"/>
            <a:stretch>
              <a:fillRect/>
            </a:stretch>
          </p:blipFill>
          <p:spPr>
            <a:xfrm>
              <a:off x="2804429" y="60933"/>
              <a:ext cx="468650" cy="3046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21" name="Right Brace 53"/>
            <p:cNvSpPr/>
            <p:nvPr/>
          </p:nvSpPr>
          <p:spPr>
            <a:xfrm rot="5400000">
              <a:off x="1608533" y="-1097359"/>
              <a:ext cx="110333" cy="329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800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23" name="TextBox 55"/>
          <p:cNvSpPr txBox="1"/>
          <p:nvPr/>
        </p:nvSpPr>
        <p:spPr>
          <a:xfrm>
            <a:off x="5524500" y="1983581"/>
            <a:ext cx="705030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 parsing</a:t>
            </a:r>
          </a:p>
        </p:txBody>
      </p:sp>
      <p:grpSp>
        <p:nvGrpSpPr>
          <p:cNvPr id="426" name="Group 64"/>
          <p:cNvGrpSpPr/>
          <p:nvPr/>
        </p:nvGrpSpPr>
        <p:grpSpPr>
          <a:xfrm>
            <a:off x="1392237" y="4330699"/>
            <a:ext cx="1691898" cy="520817"/>
            <a:chOff x="0" y="0"/>
            <a:chExt cx="1691896" cy="520815"/>
          </a:xfrm>
        </p:grpSpPr>
        <p:pic>
          <p:nvPicPr>
            <p:cNvPr id="424" name="Picture 61" descr="Picture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91897" cy="44715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25" name="TextBox 63"/>
            <p:cNvSpPr txBox="1"/>
            <p:nvPr/>
          </p:nvSpPr>
          <p:spPr>
            <a:xfrm>
              <a:off x="856233" y="381115"/>
              <a:ext cx="775073" cy="139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defRPr sz="9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User interface</a:t>
              </a:r>
            </a:p>
          </p:txBody>
        </p:sp>
      </p:grpSp>
      <p:pic>
        <p:nvPicPr>
          <p:cNvPr id="427" name="Picture 65" descr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613" y="4130675"/>
            <a:ext cx="903288" cy="901700"/>
          </a:xfrm>
          <a:prstGeom prst="rect">
            <a:avLst/>
          </a:prstGeom>
          <a:ln w="3175">
            <a:miter lim="400000"/>
          </a:ln>
        </p:spPr>
      </p:pic>
      <p:sp>
        <p:nvSpPr>
          <p:cNvPr id="428" name="Elbow Connector 66"/>
          <p:cNvSpPr/>
          <p:nvPr/>
        </p:nvSpPr>
        <p:spPr>
          <a:xfrm rot="5400000">
            <a:off x="3887788" y="3378200"/>
            <a:ext cx="401639" cy="1912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298" y="0"/>
                </a:lnTo>
                <a:lnTo>
                  <a:pt x="12298" y="21"/>
                </a:lnTo>
                <a:lnTo>
                  <a:pt x="21600" y="21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E7DC2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9" name="Straight Arrow Connector 69"/>
          <p:cNvSpPr/>
          <p:nvPr/>
        </p:nvSpPr>
        <p:spPr>
          <a:xfrm flipV="1">
            <a:off x="3178175" y="4770439"/>
            <a:ext cx="4754564" cy="7937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0" name="TextBox 73"/>
          <p:cNvSpPr txBox="1"/>
          <p:nvPr/>
        </p:nvSpPr>
        <p:spPr>
          <a:xfrm>
            <a:off x="6188075" y="4437062"/>
            <a:ext cx="1492796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sz="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Sponsor data science team</a:t>
            </a:r>
          </a:p>
        </p:txBody>
      </p:sp>
      <p:sp>
        <p:nvSpPr>
          <p:cNvPr id="431" name="TextBox 51"/>
          <p:cNvSpPr txBox="1"/>
          <p:nvPr/>
        </p:nvSpPr>
        <p:spPr>
          <a:xfrm>
            <a:off x="253999" y="230188"/>
            <a:ext cx="5640390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spcBef>
                <a:spcPts val="300"/>
              </a:spcBef>
              <a:defRPr sz="1800" b="0" spc="32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QUARTZBIO SOLUTION</a:t>
            </a:r>
          </a:p>
          <a:p>
            <a:pPr algn="l" defTabSz="457200">
              <a:spcBef>
                <a:spcPts val="300"/>
              </a:spcBef>
              <a:defRPr sz="1100" spc="150">
                <a:solidFill>
                  <a:srgbClr val="0E7DC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Every bit of data matters</a:t>
            </a:r>
          </a:p>
        </p:txBody>
      </p:sp>
      <p:sp>
        <p:nvSpPr>
          <p:cNvPr id="432" name="Straight Arrow Connector 35"/>
          <p:cNvSpPr/>
          <p:nvPr/>
        </p:nvSpPr>
        <p:spPr>
          <a:xfrm flipH="1">
            <a:off x="3325814" y="2158822"/>
            <a:ext cx="1212673" cy="360541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Straight Arrow Connector 35"/>
          <p:cNvSpPr/>
          <p:nvPr/>
        </p:nvSpPr>
        <p:spPr>
          <a:xfrm>
            <a:off x="5617851" y="2159338"/>
            <a:ext cx="1068830" cy="242182"/>
          </a:xfrm>
          <a:prstGeom prst="line">
            <a:avLst/>
          </a:prstGeom>
          <a:ln w="25400">
            <a:solidFill>
              <a:srgbClr val="0E7DC2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QB BDM Benef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QB BDM Benefits</a:t>
            </a:r>
          </a:p>
        </p:txBody>
      </p:sp>
      <p:sp>
        <p:nvSpPr>
          <p:cNvPr id="436" name="Multi-modality specialty lab testing results accessible in a standard, harmonized, consistent format accessible via web app or API…"/>
          <p:cNvSpPr txBox="1">
            <a:spLocks noGrp="1"/>
          </p:cNvSpPr>
          <p:nvPr>
            <p:ph type="body" sz="half" idx="1"/>
          </p:nvPr>
        </p:nvSpPr>
        <p:spPr>
          <a:xfrm>
            <a:off x="117916" y="1313874"/>
            <a:ext cx="4662772" cy="3315148"/>
          </a:xfrm>
          <a:prstGeom prst="rect">
            <a:avLst/>
          </a:prstGeom>
        </p:spPr>
        <p:txBody>
          <a:bodyPr/>
          <a:lstStyle/>
          <a:p>
            <a:pPr marL="151130" indent="-151130" defTabSz="209490">
              <a:spcBef>
                <a:spcPts val="1500"/>
              </a:spcBef>
              <a:buSzPct val="100000"/>
              <a:defRPr sz="1768"/>
            </a:pPr>
            <a:r>
              <a:rPr dirty="0"/>
              <a:t>Multi-modality specialty lab testing results accessible in a standard, harmonized, consistent format accessible via web app or API</a:t>
            </a:r>
          </a:p>
          <a:p>
            <a:pPr marL="151130" indent="-151130" defTabSz="209490">
              <a:spcBef>
                <a:spcPts val="1500"/>
              </a:spcBef>
              <a:buSzPct val="100000"/>
              <a:defRPr sz="1768"/>
            </a:pPr>
            <a:r>
              <a:rPr dirty="0"/>
              <a:t>We are ingesting various large-scale public data sources (TCGA, CCLE, </a:t>
            </a:r>
            <a:r>
              <a:rPr dirty="0" err="1"/>
              <a:t>ArrayExpress</a:t>
            </a:r>
            <a:r>
              <a:rPr dirty="0"/>
              <a:t>, GEO, </a:t>
            </a:r>
            <a:r>
              <a:rPr dirty="0" err="1"/>
              <a:t>Reactome</a:t>
            </a:r>
            <a:r>
              <a:rPr dirty="0"/>
              <a:t>, </a:t>
            </a:r>
            <a:r>
              <a:rPr dirty="0" err="1"/>
              <a:t>etc</a:t>
            </a:r>
            <a:r>
              <a:rPr dirty="0"/>
              <a:t>) into same platform</a:t>
            </a:r>
          </a:p>
          <a:p>
            <a:pPr marL="547846" lvl="1" indent="-245586" defTabSz="209490">
              <a:spcBef>
                <a:spcPts val="1500"/>
              </a:spcBef>
              <a:buSzPct val="100000"/>
              <a:defRPr sz="1768"/>
            </a:pPr>
            <a:r>
              <a:rPr dirty="0"/>
              <a:t>Allows QB technology and method development</a:t>
            </a:r>
          </a:p>
          <a:p>
            <a:pPr marL="547846" lvl="1" indent="-245586" defTabSz="209490">
              <a:spcBef>
                <a:spcPts val="1500"/>
              </a:spcBef>
              <a:buSzPct val="100000"/>
              <a:defRPr sz="1768"/>
            </a:pPr>
            <a:r>
              <a:rPr dirty="0"/>
              <a:t>Clients are also able to augment their private data</a:t>
            </a:r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20" y="1208909"/>
            <a:ext cx="7322960" cy="352507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House metaph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House metaphor</a:t>
            </a:r>
          </a:p>
        </p:txBody>
      </p:sp>
      <p:sp>
        <p:nvSpPr>
          <p:cNvPr id="440" name="House"/>
          <p:cNvSpPr/>
          <p:nvPr/>
        </p:nvSpPr>
        <p:spPr>
          <a:xfrm>
            <a:off x="6603953" y="3818393"/>
            <a:ext cx="758125" cy="547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23" y="0"/>
                </a:moveTo>
                <a:lnTo>
                  <a:pt x="16423" y="1823"/>
                </a:lnTo>
                <a:lnTo>
                  <a:pt x="648" y="1823"/>
                </a:lnTo>
                <a:lnTo>
                  <a:pt x="0" y="11097"/>
                </a:lnTo>
                <a:lnTo>
                  <a:pt x="21600" y="11097"/>
                </a:lnTo>
                <a:lnTo>
                  <a:pt x="20950" y="1823"/>
                </a:lnTo>
                <a:lnTo>
                  <a:pt x="18193" y="1823"/>
                </a:lnTo>
                <a:lnTo>
                  <a:pt x="18193" y="0"/>
                </a:lnTo>
                <a:lnTo>
                  <a:pt x="16423" y="0"/>
                </a:lnTo>
                <a:close/>
                <a:moveTo>
                  <a:pt x="10800" y="4341"/>
                </a:moveTo>
                <a:lnTo>
                  <a:pt x="13520" y="6440"/>
                </a:lnTo>
                <a:lnTo>
                  <a:pt x="13520" y="7611"/>
                </a:lnTo>
                <a:lnTo>
                  <a:pt x="10800" y="5512"/>
                </a:lnTo>
                <a:lnTo>
                  <a:pt x="8078" y="7611"/>
                </a:lnTo>
                <a:lnTo>
                  <a:pt x="8078" y="6440"/>
                </a:lnTo>
                <a:lnTo>
                  <a:pt x="10800" y="4341"/>
                </a:lnTo>
                <a:close/>
                <a:moveTo>
                  <a:pt x="9332" y="7590"/>
                </a:moveTo>
                <a:lnTo>
                  <a:pt x="9332" y="8792"/>
                </a:lnTo>
                <a:lnTo>
                  <a:pt x="12266" y="8792"/>
                </a:lnTo>
                <a:lnTo>
                  <a:pt x="12266" y="7590"/>
                </a:lnTo>
                <a:lnTo>
                  <a:pt x="12864" y="8051"/>
                </a:lnTo>
                <a:lnTo>
                  <a:pt x="12864" y="9619"/>
                </a:lnTo>
                <a:lnTo>
                  <a:pt x="8735" y="9619"/>
                </a:lnTo>
                <a:lnTo>
                  <a:pt x="8735" y="8051"/>
                </a:lnTo>
                <a:lnTo>
                  <a:pt x="9332" y="7590"/>
                </a:lnTo>
                <a:close/>
                <a:moveTo>
                  <a:pt x="948" y="11913"/>
                </a:moveTo>
                <a:lnTo>
                  <a:pt x="948" y="21600"/>
                </a:lnTo>
                <a:lnTo>
                  <a:pt x="20652" y="21600"/>
                </a:lnTo>
                <a:lnTo>
                  <a:pt x="20652" y="11913"/>
                </a:lnTo>
                <a:lnTo>
                  <a:pt x="948" y="11913"/>
                </a:lnTo>
                <a:close/>
                <a:moveTo>
                  <a:pt x="3390" y="13540"/>
                </a:moveTo>
                <a:lnTo>
                  <a:pt x="7298" y="13540"/>
                </a:lnTo>
                <a:lnTo>
                  <a:pt x="7298" y="17867"/>
                </a:lnTo>
                <a:lnTo>
                  <a:pt x="3390" y="17867"/>
                </a:lnTo>
                <a:lnTo>
                  <a:pt x="3390" y="13540"/>
                </a:lnTo>
                <a:close/>
                <a:moveTo>
                  <a:pt x="9381" y="13540"/>
                </a:moveTo>
                <a:lnTo>
                  <a:pt x="12217" y="13540"/>
                </a:lnTo>
                <a:lnTo>
                  <a:pt x="12217" y="19922"/>
                </a:lnTo>
                <a:lnTo>
                  <a:pt x="9381" y="19922"/>
                </a:lnTo>
                <a:lnTo>
                  <a:pt x="9381" y="13540"/>
                </a:lnTo>
                <a:close/>
                <a:moveTo>
                  <a:pt x="14302" y="13540"/>
                </a:moveTo>
                <a:lnTo>
                  <a:pt x="18208" y="13540"/>
                </a:lnTo>
                <a:lnTo>
                  <a:pt x="18208" y="17867"/>
                </a:lnTo>
                <a:lnTo>
                  <a:pt x="14302" y="17867"/>
                </a:lnTo>
                <a:lnTo>
                  <a:pt x="14302" y="13540"/>
                </a:lnTo>
                <a:close/>
              </a:path>
            </a:pathLst>
          </a:custGeom>
          <a:solidFill>
            <a:schemeClr val="accent1">
              <a:lumOff val="-13575"/>
            </a:scheme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1" name="Evergreen"/>
          <p:cNvSpPr/>
          <p:nvPr/>
        </p:nvSpPr>
        <p:spPr>
          <a:xfrm>
            <a:off x="1900770" y="1326363"/>
            <a:ext cx="466850" cy="789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10621" y="0"/>
                </a:moveTo>
                <a:cubicBezTo>
                  <a:pt x="10617" y="23"/>
                  <a:pt x="10614" y="44"/>
                  <a:pt x="10610" y="67"/>
                </a:cubicBezTo>
                <a:cubicBezTo>
                  <a:pt x="10104" y="2030"/>
                  <a:pt x="9595" y="3050"/>
                  <a:pt x="9030" y="3538"/>
                </a:cubicBezTo>
                <a:cubicBezTo>
                  <a:pt x="9188" y="3538"/>
                  <a:pt x="9363" y="3511"/>
                  <a:pt x="9528" y="3474"/>
                </a:cubicBezTo>
                <a:cubicBezTo>
                  <a:pt x="8596" y="4832"/>
                  <a:pt x="7424" y="5534"/>
                  <a:pt x="6527" y="6163"/>
                </a:cubicBezTo>
                <a:cubicBezTo>
                  <a:pt x="6868" y="6119"/>
                  <a:pt x="7802" y="5974"/>
                  <a:pt x="8230" y="5855"/>
                </a:cubicBezTo>
                <a:cubicBezTo>
                  <a:pt x="7748" y="6276"/>
                  <a:pt x="6954" y="6634"/>
                  <a:pt x="6954" y="6634"/>
                </a:cubicBezTo>
                <a:cubicBezTo>
                  <a:pt x="7138" y="6619"/>
                  <a:pt x="7415" y="6600"/>
                  <a:pt x="7720" y="6547"/>
                </a:cubicBezTo>
                <a:cubicBezTo>
                  <a:pt x="7091" y="7137"/>
                  <a:pt x="6251" y="7713"/>
                  <a:pt x="5561" y="8125"/>
                </a:cubicBezTo>
                <a:cubicBezTo>
                  <a:pt x="5895" y="8116"/>
                  <a:pt x="6564" y="7999"/>
                  <a:pt x="7009" y="7907"/>
                </a:cubicBezTo>
                <a:cubicBezTo>
                  <a:pt x="6411" y="8446"/>
                  <a:pt x="4903" y="8893"/>
                  <a:pt x="4903" y="8893"/>
                </a:cubicBezTo>
                <a:cubicBezTo>
                  <a:pt x="5152" y="8900"/>
                  <a:pt x="5550" y="8913"/>
                  <a:pt x="5996" y="8867"/>
                </a:cubicBezTo>
                <a:cubicBezTo>
                  <a:pt x="4872" y="9638"/>
                  <a:pt x="3565" y="10259"/>
                  <a:pt x="2901" y="10510"/>
                </a:cubicBezTo>
                <a:cubicBezTo>
                  <a:pt x="3687" y="10533"/>
                  <a:pt x="4308" y="10479"/>
                  <a:pt x="4850" y="10385"/>
                </a:cubicBezTo>
                <a:cubicBezTo>
                  <a:pt x="4326" y="10617"/>
                  <a:pt x="3807" y="10772"/>
                  <a:pt x="3807" y="10772"/>
                </a:cubicBezTo>
                <a:cubicBezTo>
                  <a:pt x="4160" y="10781"/>
                  <a:pt x="4842" y="10804"/>
                  <a:pt x="5509" y="10615"/>
                </a:cubicBezTo>
                <a:cubicBezTo>
                  <a:pt x="4554" y="11187"/>
                  <a:pt x="3493" y="11637"/>
                  <a:pt x="2295" y="12014"/>
                </a:cubicBezTo>
                <a:cubicBezTo>
                  <a:pt x="3519" y="11959"/>
                  <a:pt x="4122" y="11979"/>
                  <a:pt x="4988" y="11829"/>
                </a:cubicBezTo>
                <a:cubicBezTo>
                  <a:pt x="4334" y="12189"/>
                  <a:pt x="3084" y="12413"/>
                  <a:pt x="3084" y="12413"/>
                </a:cubicBezTo>
                <a:cubicBezTo>
                  <a:pt x="3383" y="12449"/>
                  <a:pt x="3950" y="12522"/>
                  <a:pt x="4573" y="12429"/>
                </a:cubicBezTo>
                <a:cubicBezTo>
                  <a:pt x="3626" y="13059"/>
                  <a:pt x="2798" y="13430"/>
                  <a:pt x="1310" y="13941"/>
                </a:cubicBezTo>
                <a:cubicBezTo>
                  <a:pt x="2261" y="14037"/>
                  <a:pt x="3022" y="14027"/>
                  <a:pt x="3903" y="13855"/>
                </a:cubicBezTo>
                <a:cubicBezTo>
                  <a:pt x="3441" y="14122"/>
                  <a:pt x="2908" y="14377"/>
                  <a:pt x="2403" y="14495"/>
                </a:cubicBezTo>
                <a:cubicBezTo>
                  <a:pt x="2758" y="14526"/>
                  <a:pt x="3146" y="14544"/>
                  <a:pt x="3538" y="14548"/>
                </a:cubicBezTo>
                <a:cubicBezTo>
                  <a:pt x="2975" y="14915"/>
                  <a:pt x="1532" y="15372"/>
                  <a:pt x="690" y="15468"/>
                </a:cubicBezTo>
                <a:cubicBezTo>
                  <a:pt x="1469" y="15621"/>
                  <a:pt x="1944" y="15682"/>
                  <a:pt x="2829" y="15558"/>
                </a:cubicBezTo>
                <a:cubicBezTo>
                  <a:pt x="2034" y="16169"/>
                  <a:pt x="1577" y="16274"/>
                  <a:pt x="222" y="16735"/>
                </a:cubicBezTo>
                <a:cubicBezTo>
                  <a:pt x="549" y="16746"/>
                  <a:pt x="1657" y="16760"/>
                  <a:pt x="2445" y="16433"/>
                </a:cubicBezTo>
                <a:cubicBezTo>
                  <a:pt x="2217" y="16700"/>
                  <a:pt x="1683" y="16922"/>
                  <a:pt x="1285" y="17066"/>
                </a:cubicBezTo>
                <a:cubicBezTo>
                  <a:pt x="1615" y="17066"/>
                  <a:pt x="1944" y="17006"/>
                  <a:pt x="2229" y="16894"/>
                </a:cubicBezTo>
                <a:cubicBezTo>
                  <a:pt x="1771" y="17163"/>
                  <a:pt x="1238" y="17373"/>
                  <a:pt x="668" y="17513"/>
                </a:cubicBezTo>
                <a:cubicBezTo>
                  <a:pt x="1097" y="17560"/>
                  <a:pt x="2071" y="17636"/>
                  <a:pt x="2608" y="17472"/>
                </a:cubicBezTo>
                <a:lnTo>
                  <a:pt x="2638" y="17467"/>
                </a:lnTo>
                <a:cubicBezTo>
                  <a:pt x="2011" y="17862"/>
                  <a:pt x="825" y="18003"/>
                  <a:pt x="1" y="17923"/>
                </a:cubicBezTo>
                <a:cubicBezTo>
                  <a:pt x="-28" y="17962"/>
                  <a:pt x="714" y="18310"/>
                  <a:pt x="1542" y="18379"/>
                </a:cubicBezTo>
                <a:cubicBezTo>
                  <a:pt x="1245" y="18467"/>
                  <a:pt x="906" y="18513"/>
                  <a:pt x="582" y="18499"/>
                </a:cubicBezTo>
                <a:cubicBezTo>
                  <a:pt x="1481" y="18739"/>
                  <a:pt x="2039" y="18785"/>
                  <a:pt x="3029" y="18865"/>
                </a:cubicBezTo>
                <a:cubicBezTo>
                  <a:pt x="2588" y="19091"/>
                  <a:pt x="2010" y="19186"/>
                  <a:pt x="2010" y="19186"/>
                </a:cubicBezTo>
                <a:cubicBezTo>
                  <a:pt x="2010" y="19186"/>
                  <a:pt x="4186" y="19299"/>
                  <a:pt x="5315" y="19147"/>
                </a:cubicBezTo>
                <a:cubicBezTo>
                  <a:pt x="4988" y="19390"/>
                  <a:pt x="4449" y="19473"/>
                  <a:pt x="4449" y="19473"/>
                </a:cubicBezTo>
                <a:cubicBezTo>
                  <a:pt x="4449" y="19473"/>
                  <a:pt x="7074" y="19640"/>
                  <a:pt x="9273" y="19263"/>
                </a:cubicBezTo>
                <a:cubicBezTo>
                  <a:pt x="9277" y="19443"/>
                  <a:pt x="9306" y="21049"/>
                  <a:pt x="9306" y="21600"/>
                </a:cubicBezTo>
                <a:lnTo>
                  <a:pt x="11676" y="21600"/>
                </a:lnTo>
                <a:lnTo>
                  <a:pt x="11676" y="19306"/>
                </a:lnTo>
                <a:cubicBezTo>
                  <a:pt x="13874" y="19629"/>
                  <a:pt x="16600" y="19473"/>
                  <a:pt x="16600" y="19473"/>
                </a:cubicBezTo>
                <a:cubicBezTo>
                  <a:pt x="16600" y="19473"/>
                  <a:pt x="16072" y="19496"/>
                  <a:pt x="15235" y="19134"/>
                </a:cubicBezTo>
                <a:cubicBezTo>
                  <a:pt x="16407" y="19406"/>
                  <a:pt x="19038" y="19186"/>
                  <a:pt x="19038" y="19186"/>
                </a:cubicBezTo>
                <a:cubicBezTo>
                  <a:pt x="19038" y="19186"/>
                  <a:pt x="18653" y="19220"/>
                  <a:pt x="17768" y="18988"/>
                </a:cubicBezTo>
                <a:cubicBezTo>
                  <a:pt x="18677" y="19007"/>
                  <a:pt x="19389" y="19078"/>
                  <a:pt x="20696" y="18650"/>
                </a:cubicBezTo>
                <a:cubicBezTo>
                  <a:pt x="20282" y="18691"/>
                  <a:pt x="19763" y="18530"/>
                  <a:pt x="19409" y="18422"/>
                </a:cubicBezTo>
                <a:cubicBezTo>
                  <a:pt x="20354" y="18360"/>
                  <a:pt x="21572" y="17935"/>
                  <a:pt x="21540" y="17939"/>
                </a:cubicBezTo>
                <a:cubicBezTo>
                  <a:pt x="20708" y="18067"/>
                  <a:pt x="19853" y="18090"/>
                  <a:pt x="18701" y="17606"/>
                </a:cubicBezTo>
                <a:cubicBezTo>
                  <a:pt x="19559" y="17715"/>
                  <a:pt x="20457" y="17670"/>
                  <a:pt x="21169" y="17431"/>
                </a:cubicBezTo>
                <a:cubicBezTo>
                  <a:pt x="20119" y="17251"/>
                  <a:pt x="19385" y="17083"/>
                  <a:pt x="18565" y="16604"/>
                </a:cubicBezTo>
                <a:cubicBezTo>
                  <a:pt x="19761" y="16772"/>
                  <a:pt x="20162" y="16732"/>
                  <a:pt x="20682" y="16571"/>
                </a:cubicBezTo>
                <a:cubicBezTo>
                  <a:pt x="20036" y="16578"/>
                  <a:pt x="18647" y="16222"/>
                  <a:pt x="18269" y="15821"/>
                </a:cubicBezTo>
                <a:cubicBezTo>
                  <a:pt x="19042" y="15936"/>
                  <a:pt x="19570" y="15906"/>
                  <a:pt x="20079" y="15754"/>
                </a:cubicBezTo>
                <a:cubicBezTo>
                  <a:pt x="19023" y="15620"/>
                  <a:pt x="18390" y="15410"/>
                  <a:pt x="17588" y="14955"/>
                </a:cubicBezTo>
                <a:cubicBezTo>
                  <a:pt x="18238" y="15101"/>
                  <a:pt x="18942" y="15182"/>
                  <a:pt x="19774" y="15037"/>
                </a:cubicBezTo>
                <a:cubicBezTo>
                  <a:pt x="18784" y="14789"/>
                  <a:pt x="18079" y="14350"/>
                  <a:pt x="17546" y="14070"/>
                </a:cubicBezTo>
                <a:cubicBezTo>
                  <a:pt x="17990" y="14178"/>
                  <a:pt x="18474" y="14174"/>
                  <a:pt x="18892" y="14137"/>
                </a:cubicBezTo>
                <a:cubicBezTo>
                  <a:pt x="18497" y="14045"/>
                  <a:pt x="17366" y="13612"/>
                  <a:pt x="16984" y="13412"/>
                </a:cubicBezTo>
                <a:cubicBezTo>
                  <a:pt x="17588" y="13460"/>
                  <a:pt x="18896" y="13566"/>
                  <a:pt x="19589" y="13442"/>
                </a:cubicBezTo>
                <a:cubicBezTo>
                  <a:pt x="17842" y="12942"/>
                  <a:pt x="17114" y="12475"/>
                  <a:pt x="16218" y="11816"/>
                </a:cubicBezTo>
                <a:cubicBezTo>
                  <a:pt x="16859" y="12018"/>
                  <a:pt x="17237" y="12059"/>
                  <a:pt x="18224" y="12059"/>
                </a:cubicBezTo>
                <a:cubicBezTo>
                  <a:pt x="17782" y="11886"/>
                  <a:pt x="17111" y="11533"/>
                  <a:pt x="16467" y="11112"/>
                </a:cubicBezTo>
                <a:cubicBezTo>
                  <a:pt x="16979" y="11180"/>
                  <a:pt x="17420" y="11208"/>
                  <a:pt x="17685" y="11205"/>
                </a:cubicBezTo>
                <a:cubicBezTo>
                  <a:pt x="17685" y="11205"/>
                  <a:pt x="16799" y="10793"/>
                  <a:pt x="16151" y="10277"/>
                </a:cubicBezTo>
                <a:cubicBezTo>
                  <a:pt x="16784" y="10420"/>
                  <a:pt x="17190" y="10378"/>
                  <a:pt x="18427" y="10493"/>
                </a:cubicBezTo>
                <a:cubicBezTo>
                  <a:pt x="17776" y="10187"/>
                  <a:pt x="16523" y="9477"/>
                  <a:pt x="15468" y="8736"/>
                </a:cubicBezTo>
                <a:cubicBezTo>
                  <a:pt x="15724" y="8757"/>
                  <a:pt x="15940" y="8765"/>
                  <a:pt x="16096" y="8764"/>
                </a:cubicBezTo>
                <a:cubicBezTo>
                  <a:pt x="16096" y="8764"/>
                  <a:pt x="15264" y="8378"/>
                  <a:pt x="14623" y="7884"/>
                </a:cubicBezTo>
                <a:cubicBezTo>
                  <a:pt x="14846" y="7915"/>
                  <a:pt x="15095" y="7938"/>
                  <a:pt x="15393" y="8004"/>
                </a:cubicBezTo>
                <a:cubicBezTo>
                  <a:pt x="14734" y="7546"/>
                  <a:pt x="14285" y="7197"/>
                  <a:pt x="13959" y="6906"/>
                </a:cubicBezTo>
                <a:cubicBezTo>
                  <a:pt x="14222" y="6939"/>
                  <a:pt x="14447" y="6956"/>
                  <a:pt x="14607" y="6960"/>
                </a:cubicBezTo>
                <a:cubicBezTo>
                  <a:pt x="14607" y="6960"/>
                  <a:pt x="14113" y="6696"/>
                  <a:pt x="13621" y="6329"/>
                </a:cubicBezTo>
                <a:cubicBezTo>
                  <a:pt x="13992" y="6382"/>
                  <a:pt x="14609" y="6429"/>
                  <a:pt x="14856" y="6470"/>
                </a:cubicBezTo>
                <a:cubicBezTo>
                  <a:pt x="14010" y="5822"/>
                  <a:pt x="12722" y="4827"/>
                  <a:pt x="11894" y="3438"/>
                </a:cubicBezTo>
                <a:cubicBezTo>
                  <a:pt x="12080" y="3483"/>
                  <a:pt x="12282" y="3518"/>
                  <a:pt x="12464" y="3518"/>
                </a:cubicBezTo>
                <a:cubicBezTo>
                  <a:pt x="11894" y="3026"/>
                  <a:pt x="11126" y="1996"/>
                  <a:pt x="10621" y="0"/>
                </a:cubicBezTo>
                <a:close/>
              </a:path>
            </a:pathLst>
          </a:custGeom>
          <a:solidFill>
            <a:schemeClr val="accent3">
              <a:hueOff val="362282"/>
              <a:satOff val="31803"/>
              <a:lumOff val="-18242"/>
            </a:scheme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2" name="Samples"/>
          <p:cNvSpPr txBox="1"/>
          <p:nvPr/>
        </p:nvSpPr>
        <p:spPr>
          <a:xfrm>
            <a:off x="1806771" y="2128589"/>
            <a:ext cx="654848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b="0" i="1">
                <a:latin typeface="+mj-lt"/>
                <a:ea typeface="+mj-ea"/>
                <a:cs typeface="+mj-cs"/>
                <a:sym typeface="Avenir Next"/>
              </a:defRPr>
            </a:lvl1pPr>
          </a:lstStyle>
          <a:p>
            <a:r>
              <a:t>Samples</a:t>
            </a:r>
          </a:p>
        </p:txBody>
      </p:sp>
      <p:sp>
        <p:nvSpPr>
          <p:cNvPr id="443" name="Publication /…"/>
          <p:cNvSpPr txBox="1"/>
          <p:nvPr/>
        </p:nvSpPr>
        <p:spPr>
          <a:xfrm>
            <a:off x="6352544" y="4424820"/>
            <a:ext cx="1260943" cy="459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b="0" i="1">
                <a:latin typeface="+mj-lt"/>
                <a:ea typeface="+mj-ea"/>
                <a:cs typeface="+mj-cs"/>
                <a:sym typeface="Avenir Next"/>
              </a:defRPr>
            </a:pPr>
            <a:r>
              <a:t>Publication /</a:t>
            </a:r>
          </a:p>
          <a:p>
            <a:pPr>
              <a:defRPr b="0" i="1">
                <a:latin typeface="+mj-lt"/>
                <a:ea typeface="+mj-ea"/>
                <a:cs typeface="+mj-cs"/>
                <a:sym typeface="Avenir Next"/>
              </a:defRPr>
            </a:pPr>
            <a:r>
              <a:t>Drug / Technique</a:t>
            </a:r>
          </a:p>
        </p:txBody>
      </p:sp>
      <p:sp>
        <p:nvSpPr>
          <p:cNvPr id="444" name="Dimensional…"/>
          <p:cNvSpPr txBox="1"/>
          <p:nvPr/>
        </p:nvSpPr>
        <p:spPr>
          <a:xfrm>
            <a:off x="4087223" y="2878228"/>
            <a:ext cx="969554" cy="459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b="0" i="1">
                <a:latin typeface="+mj-lt"/>
                <a:ea typeface="+mj-ea"/>
                <a:cs typeface="+mj-cs"/>
                <a:sym typeface="Avenir Next"/>
              </a:defRPr>
            </a:pPr>
            <a:r>
              <a:t>Dimensional</a:t>
            </a:r>
          </a:p>
          <a:p>
            <a:pPr>
              <a:defRPr b="0" i="1">
                <a:latin typeface="+mj-lt"/>
                <a:ea typeface="+mj-ea"/>
                <a:cs typeface="+mj-cs"/>
                <a:sym typeface="Avenir Next"/>
              </a:defRPr>
            </a:pPr>
            <a:r>
              <a:t>Lumber</a:t>
            </a:r>
          </a:p>
        </p:txBody>
      </p:sp>
      <p:sp>
        <p:nvSpPr>
          <p:cNvPr id="445" name="Line"/>
          <p:cNvSpPr/>
          <p:nvPr/>
        </p:nvSpPr>
        <p:spPr>
          <a:xfrm>
            <a:off x="2683667" y="2336022"/>
            <a:ext cx="1192393" cy="53710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6" name="Line"/>
          <p:cNvSpPr/>
          <p:nvPr/>
        </p:nvSpPr>
        <p:spPr>
          <a:xfrm>
            <a:off x="5176826" y="3379862"/>
            <a:ext cx="1183919" cy="4241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7" name="Line"/>
          <p:cNvSpPr/>
          <p:nvPr/>
        </p:nvSpPr>
        <p:spPr>
          <a:xfrm flipV="1">
            <a:off x="4578697" y="2234411"/>
            <a:ext cx="422269" cy="67234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8" name="Rough 2x4s, 2x8s, 1x10s"/>
          <p:cNvSpPr txBox="1"/>
          <p:nvPr/>
        </p:nvSpPr>
        <p:spPr>
          <a:xfrm>
            <a:off x="4895263" y="1710392"/>
            <a:ext cx="1390026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Rough 2x4s, 2x8s, 1x10s</a:t>
            </a:r>
          </a:p>
        </p:txBody>
      </p:sp>
      <p:sp>
        <p:nvSpPr>
          <p:cNvPr id="449" name="Harmonization"/>
          <p:cNvSpPr txBox="1"/>
          <p:nvPr/>
        </p:nvSpPr>
        <p:spPr>
          <a:xfrm>
            <a:off x="5323251" y="1233021"/>
            <a:ext cx="1109432" cy="2948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00" i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Harmonization</a:t>
            </a:r>
          </a:p>
        </p:txBody>
      </p:sp>
      <p:sp>
        <p:nvSpPr>
          <p:cNvPr id="450" name="Line"/>
          <p:cNvSpPr/>
          <p:nvPr/>
        </p:nvSpPr>
        <p:spPr>
          <a:xfrm flipH="1">
            <a:off x="2999712" y="3265918"/>
            <a:ext cx="1141537" cy="36419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1" name="27 bundles of 2x4s…"/>
          <p:cNvSpPr txBox="1"/>
          <p:nvPr/>
        </p:nvSpPr>
        <p:spPr>
          <a:xfrm>
            <a:off x="1359523" y="3109965"/>
            <a:ext cx="1337740" cy="6250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 27 bundles of 2x4s</a:t>
            </a:r>
          </a:p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17 bundles of 2x8s</a:t>
            </a:r>
          </a:p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7 doors, 2 red 5 black</a:t>
            </a:r>
          </a:p>
        </p:txBody>
      </p:sp>
      <p:sp>
        <p:nvSpPr>
          <p:cNvPr id="452" name="Norwegian lumber - 48x98,  48x148"/>
          <p:cNvSpPr txBox="1"/>
          <p:nvPr/>
        </p:nvSpPr>
        <p:spPr>
          <a:xfrm>
            <a:off x="4895263" y="1920974"/>
            <a:ext cx="2005264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Norwegian lumber - 48x98,  48x148</a:t>
            </a:r>
          </a:p>
        </p:txBody>
      </p:sp>
      <p:sp>
        <p:nvSpPr>
          <p:cNvPr id="453" name="27 drafts of 2x4s…"/>
          <p:cNvSpPr txBox="1"/>
          <p:nvPr/>
        </p:nvSpPr>
        <p:spPr>
          <a:xfrm>
            <a:off x="1346128" y="4051732"/>
            <a:ext cx="2034583" cy="8155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 27 drafts of 2x4s</a:t>
            </a:r>
          </a:p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15 bundles of 2x8s</a:t>
            </a:r>
          </a:p>
          <a:p>
            <a:pPr lvl="1" algn="l">
              <a:defRPr sz="11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4 red doors, 3 “black" doors (one of which is actually red)</a:t>
            </a:r>
          </a:p>
        </p:txBody>
      </p:sp>
      <p:sp>
        <p:nvSpPr>
          <p:cNvPr id="454" name="QC"/>
          <p:cNvSpPr txBox="1"/>
          <p:nvPr/>
        </p:nvSpPr>
        <p:spPr>
          <a:xfrm>
            <a:off x="1867442" y="2596866"/>
            <a:ext cx="264881" cy="2948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00" i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QC</a:t>
            </a:r>
          </a:p>
        </p:txBody>
      </p:sp>
      <p:sp>
        <p:nvSpPr>
          <p:cNvPr id="455" name="Line"/>
          <p:cNvSpPr/>
          <p:nvPr/>
        </p:nvSpPr>
        <p:spPr>
          <a:xfrm>
            <a:off x="4617802" y="3359679"/>
            <a:ext cx="342615" cy="62177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6" name="Lumber comes as 8’,12’,16’"/>
          <p:cNvSpPr txBox="1"/>
          <p:nvPr/>
        </p:nvSpPr>
        <p:spPr>
          <a:xfrm>
            <a:off x="3852567" y="4316236"/>
            <a:ext cx="1758529" cy="2567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algn="l"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Lumber comes as 8’,12’,16’ </a:t>
            </a:r>
          </a:p>
        </p:txBody>
      </p:sp>
      <p:sp>
        <p:nvSpPr>
          <p:cNvPr id="457" name="Derivation"/>
          <p:cNvSpPr txBox="1"/>
          <p:nvPr/>
        </p:nvSpPr>
        <p:spPr>
          <a:xfrm>
            <a:off x="4249286" y="4034146"/>
            <a:ext cx="801304" cy="2948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400" i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Derivation</a:t>
            </a:r>
          </a:p>
        </p:txBody>
      </p:sp>
      <p:sp>
        <p:nvSpPr>
          <p:cNvPr id="458" name="Plans call for 7.5’, 12’,14.75’"/>
          <p:cNvSpPr txBox="1"/>
          <p:nvPr/>
        </p:nvSpPr>
        <p:spPr>
          <a:xfrm>
            <a:off x="3852567" y="4545215"/>
            <a:ext cx="1808974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algn="l"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Plans call for 7.5’, 12’,14.75’ </a:t>
            </a:r>
          </a:p>
        </p:txBody>
      </p:sp>
      <p:sp>
        <p:nvSpPr>
          <p:cNvPr id="459" name="Ordered:"/>
          <p:cNvSpPr txBox="1"/>
          <p:nvPr/>
        </p:nvSpPr>
        <p:spPr>
          <a:xfrm>
            <a:off x="1359523" y="2898443"/>
            <a:ext cx="765948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algn="l">
              <a:defRPr b="0" i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Ordered:</a:t>
            </a:r>
          </a:p>
        </p:txBody>
      </p:sp>
      <p:sp>
        <p:nvSpPr>
          <p:cNvPr id="460" name="Received:"/>
          <p:cNvSpPr txBox="1"/>
          <p:nvPr/>
        </p:nvSpPr>
        <p:spPr>
          <a:xfrm>
            <a:off x="1316482" y="3828519"/>
            <a:ext cx="806334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>
              <a:defRPr b="0" i="1"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Received:</a:t>
            </a:r>
          </a:p>
        </p:txBody>
      </p:sp>
      <p:sp>
        <p:nvSpPr>
          <p:cNvPr id="461" name="2x4s, 2x8s, 1x10s"/>
          <p:cNvSpPr txBox="1"/>
          <p:nvPr/>
        </p:nvSpPr>
        <p:spPr>
          <a:xfrm>
            <a:off x="4895263" y="1524320"/>
            <a:ext cx="1009330" cy="2567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>
              <a:defRPr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2x4s, 2x8s, 1x10s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2772"/>
            </a:lvl1pPr>
          </a:lstStyle>
          <a:p>
            <a:r>
              <a:t>Deriving Mechanistic Insight from Transcriptomic Data by Prior Knowledge-Driven Inferencing</a:t>
            </a:r>
          </a:p>
        </p:txBody>
      </p:sp>
      <p:sp>
        <p:nvSpPr>
          <p:cNvPr id="464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463095" y="2921000"/>
            <a:ext cx="7310440" cy="842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300"/>
            </a:pPr>
            <a:r>
              <a:t>Nimisha Schneider</a:t>
            </a:r>
          </a:p>
          <a:p>
            <a:pPr>
              <a:lnSpc>
                <a:spcPct val="80000"/>
              </a:lnSpc>
              <a:defRPr sz="1300"/>
            </a:pPr>
            <a:r>
              <a:t>QuartzBio, Precision for Medicine: Computational Biology and Translational Informatics</a:t>
            </a:r>
          </a:p>
          <a:p>
            <a:pPr>
              <a:lnSpc>
                <a:spcPct val="80000"/>
              </a:lnSpc>
              <a:defRPr sz="1300"/>
            </a:pPr>
            <a:r>
              <a:t>December 6, 2019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Can Use Known Biology + Various Types of Molecular Data to Characterize Patient Groups</a:t>
            </a:r>
          </a:p>
        </p:txBody>
      </p:sp>
      <p:sp>
        <p:nvSpPr>
          <p:cNvPr id="472" name="Content Placeholder 41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/>
            </a:pPr>
            <a:r>
              <a:t>Problem</a:t>
            </a:r>
            <a:r>
              <a:rPr b="0"/>
              <a:t>: Want to characterize disease- or treatment-relevant biology in a group of patients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</a:pPr>
            <a:r>
              <a:t>Determine drug mechanism of action, confirm target engagement in clinical trial</a:t>
            </a:r>
          </a:p>
          <a:p>
            <a:pPr>
              <a:lnSpc>
                <a:spcPct val="90000"/>
              </a:lnSpc>
              <a:defRPr b="1"/>
            </a:pPr>
            <a:r>
              <a:t>Data</a:t>
            </a:r>
            <a:r>
              <a:rPr b="0"/>
              <a:t>: Multiple modalities from each patient 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</a:pPr>
            <a:r>
              <a:t>Protein, RNA, flow cytometry, IHC, chemistry/metabolites…</a:t>
            </a:r>
          </a:p>
          <a:p>
            <a:pPr>
              <a:lnSpc>
                <a:spcPct val="90000"/>
              </a:lnSpc>
              <a:defRPr b="1"/>
            </a:pPr>
            <a:r>
              <a:t>Approach</a:t>
            </a:r>
            <a:r>
              <a:rPr b="0"/>
              <a:t>:  Map multiple data types to a biological network built from known causal relationships between functional entities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</a:pPr>
            <a:r>
              <a:t>Qualitative characterization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</a:pPr>
            <a:r>
              <a:t>Harnesses prior knowledge, filtered by available data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7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Biological Networks Depict Causal Relationships Between Functional Molecular Units or Processes</a:t>
            </a:r>
          </a:p>
        </p:txBody>
      </p:sp>
      <p:sp>
        <p:nvSpPr>
          <p:cNvPr id="47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585343" y="1312813"/>
            <a:ext cx="5224361" cy="3107798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  <a:defRPr b="1"/>
            </a:pPr>
            <a:r>
              <a:t>Nodes</a:t>
            </a:r>
            <a:r>
              <a:rPr b="0"/>
              <a:t>: Entities (protein abundances, protein activities, chemical abundances, biological processes)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  <a:defRPr b="1"/>
            </a:pPr>
            <a:r>
              <a:t>Edges</a:t>
            </a:r>
            <a:r>
              <a:rPr b="0"/>
              <a:t>: Causal (by experimental evidence) relationships between entities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</a:pPr>
            <a:r>
              <a:t>Encoding is in Biological Expression Language (BEL, </a:t>
            </a:r>
            <a:r>
              <a:rPr u="sng">
                <a:solidFill>
                  <a:srgbClr val="16426C"/>
                </a:solidFill>
                <a:uFill>
                  <a:solidFill>
                    <a:srgbClr val="16426C"/>
                  </a:solidFill>
                </a:uFill>
                <a:hlinkClick r:id="rId2"/>
              </a:rPr>
              <a:t>https://bel.bio/</a:t>
            </a:r>
            <a:r>
              <a:t>), a computable/human readable language for representing biology</a:t>
            </a:r>
          </a:p>
          <a:p>
            <a:pPr>
              <a:lnSpc>
                <a:spcPct val="90000"/>
              </a:lnSpc>
            </a:pPr>
            <a:r>
              <a:t>BEL Statement:</a:t>
            </a:r>
          </a:p>
          <a:p>
            <a:pPr>
              <a:lnSpc>
                <a:spcPct val="90000"/>
              </a:lnSpc>
              <a:defRPr sz="1400"/>
            </a:pPr>
            <a:r>
              <a:t>“transcriptional activity of the protein FOXP3 (identifier from the HGNC namespace) increases the biological process Regulatory T-Cell Differentiation (identifier from the GOBP namespace)”</a:t>
            </a:r>
          </a:p>
        </p:txBody>
      </p:sp>
      <p:pic>
        <p:nvPicPr>
          <p:cNvPr id="47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4" y="1047241"/>
            <a:ext cx="2243653" cy="2679185"/>
          </a:xfrm>
          <a:prstGeom prst="rect">
            <a:avLst/>
          </a:prstGeom>
          <a:ln w="3175">
            <a:miter lim="400000"/>
          </a:ln>
        </p:spPr>
      </p:pic>
      <p:sp>
        <p:nvSpPr>
          <p:cNvPr id="478" name="Rectangle 11"/>
          <p:cNvSpPr/>
          <p:nvPr/>
        </p:nvSpPr>
        <p:spPr>
          <a:xfrm>
            <a:off x="649672" y="1243505"/>
            <a:ext cx="2218330" cy="1489862"/>
          </a:xfrm>
          <a:prstGeom prst="rect">
            <a:avLst/>
          </a:prstGeom>
          <a:ln w="12700">
            <a:solidFill>
              <a:srgbClr val="14467C"/>
            </a:solidFill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9" name="Straight Arrow Connector 13"/>
          <p:cNvSpPr/>
          <p:nvPr/>
        </p:nvSpPr>
        <p:spPr>
          <a:xfrm>
            <a:off x="2868002" y="2733367"/>
            <a:ext cx="632282" cy="570273"/>
          </a:xfrm>
          <a:prstGeom prst="line">
            <a:avLst/>
          </a:prstGeom>
          <a:ln w="12700">
            <a:solidFill>
              <a:srgbClr val="14467C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/>
          <p:cNvSpPr txBox="1">
            <a:spLocks noGrp="1"/>
          </p:cNvSpPr>
          <p:nvPr>
            <p:ph type="title"/>
          </p:nvPr>
        </p:nvSpPr>
        <p:spPr>
          <a:xfrm>
            <a:off x="172317" y="0"/>
            <a:ext cx="8662842" cy="1143001"/>
          </a:xfrm>
          <a:prstGeom prst="rect">
            <a:avLst/>
          </a:prstGeom>
        </p:spPr>
        <p:txBody>
          <a:bodyPr/>
          <a:lstStyle/>
          <a:p>
            <a:pPr algn="ctr">
              <a:defRPr>
                <a:latin typeface="+mj-lt"/>
                <a:ea typeface="+mj-ea"/>
                <a:cs typeface="+mj-cs"/>
                <a:sym typeface="Avenir Next"/>
              </a:defRPr>
            </a:pPr>
            <a:r>
              <a:t>				 </a:t>
            </a:r>
            <a:r>
              <a:rPr sz="2900"/>
              <a:t>Technology-Enabled Services Company</a:t>
            </a:r>
          </a:p>
        </p:txBody>
      </p:sp>
      <p:grpSp>
        <p:nvGrpSpPr>
          <p:cNvPr id="232" name="Group 10"/>
          <p:cNvGrpSpPr/>
          <p:nvPr/>
        </p:nvGrpSpPr>
        <p:grpSpPr>
          <a:xfrm>
            <a:off x="3132138" y="1214437"/>
            <a:ext cx="2743201" cy="3592514"/>
            <a:chOff x="0" y="0"/>
            <a:chExt cx="2743200" cy="3592512"/>
          </a:xfrm>
        </p:grpSpPr>
        <p:sp>
          <p:nvSpPr>
            <p:cNvPr id="228" name="Rectangle 5"/>
            <p:cNvSpPr/>
            <p:nvPr/>
          </p:nvSpPr>
          <p:spPr>
            <a:xfrm>
              <a:off x="0" y="576967"/>
              <a:ext cx="2743200" cy="3015546"/>
            </a:xfrm>
            <a:prstGeom prst="rect">
              <a:avLst/>
            </a:prstGeom>
            <a:noFill/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spcBef>
                  <a:spcPts val="600"/>
                </a:spcBef>
                <a:defRPr sz="14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Rectangle 6"/>
            <p:cNvSpPr/>
            <p:nvPr/>
          </p:nvSpPr>
          <p:spPr>
            <a:xfrm>
              <a:off x="0" y="-1"/>
              <a:ext cx="2743200" cy="571367"/>
            </a:xfrm>
            <a:prstGeom prst="rect">
              <a:avLst/>
            </a:prstGeom>
            <a:solidFill>
              <a:srgbClr val="14467C"/>
            </a:solidFill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4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TextBox 2"/>
            <p:cNvSpPr txBox="1"/>
            <p:nvPr/>
          </p:nvSpPr>
          <p:spPr>
            <a:xfrm>
              <a:off x="108672" y="156294"/>
              <a:ext cx="2508277" cy="28381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1400" b="0">
                  <a:solidFill>
                    <a:srgbClr val="FFFFFF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t>Biomarker Data Management</a:t>
              </a:r>
            </a:p>
          </p:txBody>
        </p:sp>
        <p:sp>
          <p:nvSpPr>
            <p:cNvPr id="231" name="TextBox 3"/>
            <p:cNvSpPr txBox="1"/>
            <p:nvPr/>
          </p:nvSpPr>
          <p:spPr>
            <a:xfrm>
              <a:off x="55561" y="623648"/>
              <a:ext cx="2627314" cy="292778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Technology-enabled solution, complementary to Clinical Data Solutions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Scales to all types of biomarker data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SMEs to manage, QC and integrate data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Centralized database for all assay data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Suite of visualization, analysis and reporting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Specialty modules for flow and genomics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Link to public databases and other systems to obtain contextual knowledge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21 CFR Part 11 compliant and validated infrastructure housed in AWS</a:t>
              </a:r>
            </a:p>
          </p:txBody>
        </p:sp>
      </p:grpSp>
      <p:grpSp>
        <p:nvGrpSpPr>
          <p:cNvPr id="237" name="Group 20"/>
          <p:cNvGrpSpPr/>
          <p:nvPr/>
        </p:nvGrpSpPr>
        <p:grpSpPr>
          <a:xfrm>
            <a:off x="277813" y="1208087"/>
            <a:ext cx="2743201" cy="3605214"/>
            <a:chOff x="0" y="0"/>
            <a:chExt cx="2743200" cy="3605212"/>
          </a:xfrm>
        </p:grpSpPr>
        <p:sp>
          <p:nvSpPr>
            <p:cNvPr id="233" name="Rectangle 7"/>
            <p:cNvSpPr/>
            <p:nvPr/>
          </p:nvSpPr>
          <p:spPr>
            <a:xfrm>
              <a:off x="0" y="579006"/>
              <a:ext cx="2743200" cy="3026207"/>
            </a:xfrm>
            <a:prstGeom prst="rect">
              <a:avLst/>
            </a:prstGeom>
            <a:noFill/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spcBef>
                  <a:spcPts val="600"/>
                </a:spcBef>
                <a:defRPr sz="10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Rectangle 8"/>
            <p:cNvSpPr/>
            <p:nvPr/>
          </p:nvSpPr>
          <p:spPr>
            <a:xfrm>
              <a:off x="0" y="-1"/>
              <a:ext cx="2743200" cy="573386"/>
            </a:xfrm>
            <a:prstGeom prst="rect">
              <a:avLst/>
            </a:prstGeom>
            <a:solidFill>
              <a:srgbClr val="14467C"/>
            </a:solidFill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4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TextBox 11"/>
            <p:cNvSpPr txBox="1"/>
            <p:nvPr/>
          </p:nvSpPr>
          <p:spPr>
            <a:xfrm>
              <a:off x="70547" y="156847"/>
              <a:ext cx="2576958" cy="2848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1400" b="0">
                  <a:solidFill>
                    <a:srgbClr val="FFFFFF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t>Sample Inventory Management</a:t>
              </a:r>
            </a:p>
          </p:txBody>
        </p:sp>
        <p:sp>
          <p:nvSpPr>
            <p:cNvPr id="236" name="TextBox 12"/>
            <p:cNvSpPr txBox="1"/>
            <p:nvPr/>
          </p:nvSpPr>
          <p:spPr>
            <a:xfrm>
              <a:off x="44449" y="625852"/>
              <a:ext cx="2671764" cy="29681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Technology-enabled solution, complementary to Clinical Data Solutions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Consolidate data across labs to generate master sample inventory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Centralized reporting on the broader lab ecosystem (samples, pre-analytical data)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Provide insights on actual samples collected vs. expected samples collected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Harmonize data and report on discrepancies between systems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21 CFR Part 11 compliant and validated infrastructure housed in AWS</a:t>
              </a:r>
            </a:p>
          </p:txBody>
        </p:sp>
      </p:grpSp>
      <p:grpSp>
        <p:nvGrpSpPr>
          <p:cNvPr id="240" name="Group 13"/>
          <p:cNvGrpSpPr/>
          <p:nvPr/>
        </p:nvGrpSpPr>
        <p:grpSpPr>
          <a:xfrm>
            <a:off x="297642" y="352418"/>
            <a:ext cx="1691899" cy="519608"/>
            <a:chOff x="0" y="0"/>
            <a:chExt cx="1691898" cy="519606"/>
          </a:xfrm>
        </p:grpSpPr>
        <p:pic>
          <p:nvPicPr>
            <p:cNvPr id="238" name="Picture 14" descr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91899" cy="44595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39" name="TextBox 15"/>
            <p:cNvSpPr txBox="1"/>
            <p:nvPr/>
          </p:nvSpPr>
          <p:spPr>
            <a:xfrm>
              <a:off x="856234" y="379906"/>
              <a:ext cx="775073" cy="1397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5612">
                <a:defRPr sz="9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User interface</a:t>
              </a:r>
            </a:p>
          </p:txBody>
        </p:sp>
      </p:grpSp>
      <p:grpSp>
        <p:nvGrpSpPr>
          <p:cNvPr id="245" name="Group 21"/>
          <p:cNvGrpSpPr/>
          <p:nvPr/>
        </p:nvGrpSpPr>
        <p:grpSpPr>
          <a:xfrm>
            <a:off x="6065837" y="1208087"/>
            <a:ext cx="2743201" cy="3605214"/>
            <a:chOff x="0" y="0"/>
            <a:chExt cx="2743200" cy="3605212"/>
          </a:xfrm>
        </p:grpSpPr>
        <p:sp>
          <p:nvSpPr>
            <p:cNvPr id="241" name="Rectangle 16"/>
            <p:cNvSpPr/>
            <p:nvPr/>
          </p:nvSpPr>
          <p:spPr>
            <a:xfrm>
              <a:off x="0" y="579006"/>
              <a:ext cx="2743200" cy="3026207"/>
            </a:xfrm>
            <a:prstGeom prst="rect">
              <a:avLst/>
            </a:prstGeom>
            <a:noFill/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spcBef>
                  <a:spcPts val="600"/>
                </a:spcBef>
                <a:defRPr sz="10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" name="Rectangle 17"/>
            <p:cNvSpPr/>
            <p:nvPr/>
          </p:nvSpPr>
          <p:spPr>
            <a:xfrm>
              <a:off x="0" y="-1"/>
              <a:ext cx="2743200" cy="573386"/>
            </a:xfrm>
            <a:prstGeom prst="rect">
              <a:avLst/>
            </a:prstGeom>
            <a:solidFill>
              <a:srgbClr val="14467C"/>
            </a:solidFill>
            <a:ln w="12700" cap="flat">
              <a:solidFill>
                <a:srgbClr val="14467C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4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" name="TextBox 18"/>
            <p:cNvSpPr txBox="1"/>
            <p:nvPr/>
          </p:nvSpPr>
          <p:spPr>
            <a:xfrm>
              <a:off x="70547" y="14437"/>
              <a:ext cx="2576958" cy="56963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1400" b="0">
                  <a:solidFill>
                    <a:srgbClr val="FFFFFF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lvl1pPr>
            </a:lstStyle>
            <a:p>
              <a:r>
                <a:t>Translational Informatics &amp; Computational Biology</a:t>
              </a:r>
            </a:p>
          </p:txBody>
        </p:sp>
        <p:sp>
          <p:nvSpPr>
            <p:cNvPr id="244" name="TextBox 19"/>
            <p:cNvSpPr txBox="1"/>
            <p:nvPr/>
          </p:nvSpPr>
          <p:spPr>
            <a:xfrm>
              <a:off x="69850" y="685814"/>
              <a:ext cx="2511425" cy="263832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Patient stratification / selection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Signature development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Predictive modeling of drug response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Pre-clinical modeling (target pathway selection, new indications for existing assets based on MOA and disease biology, mapping of pre-clinical model biology to human disease biology)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Characterizing mechanism of action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Co-therapeutic target pathway selection</a:t>
              </a:r>
            </a:p>
            <a:p>
              <a:pPr marL="285750" indent="-285750" algn="l" defTabSz="457200">
                <a:spcBef>
                  <a:spcPts val="600"/>
                </a:spcBef>
                <a:buClr>
                  <a:srgbClr val="D2AA1D"/>
                </a:buClr>
                <a:buSzPct val="100000"/>
                <a:buChar char="▪"/>
                <a:defRPr b="0">
                  <a:solidFill>
                    <a:srgbClr val="535353"/>
                  </a:solidFill>
                  <a:latin typeface="Avenir Next Condensed"/>
                  <a:ea typeface="Avenir Next Condensed"/>
                  <a:cs typeface="Avenir Next Condensed"/>
                  <a:sym typeface="Avenir Next Condensed"/>
                </a:defRPr>
              </a:pPr>
              <a:r>
                <a:t>Integration of prior biological knowledge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90" y="745588"/>
            <a:ext cx="2340283" cy="2340283"/>
          </a:xfrm>
          <a:prstGeom prst="rect">
            <a:avLst/>
          </a:prstGeom>
          <a:ln w="3175">
            <a:miter lim="400000"/>
          </a:ln>
        </p:spPr>
      </p:pic>
      <p:sp>
        <p:nvSpPr>
          <p:cNvPr id="4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BEL Statements Can Be Assembled Into Networks Representing Relevant Biology</a:t>
            </a:r>
          </a:p>
        </p:txBody>
      </p:sp>
      <p:pic>
        <p:nvPicPr>
          <p:cNvPr id="484" name="Picture 2" descr="Picture 2"/>
          <p:cNvPicPr>
            <a:picLocks noChangeAspect="1"/>
          </p:cNvPicPr>
          <p:nvPr/>
        </p:nvPicPr>
        <p:blipFill>
          <a:blip r:embed="rId3"/>
          <a:srcRect t="1" r="61832" b="25424"/>
          <a:stretch>
            <a:fillRect/>
          </a:stretch>
        </p:blipFill>
        <p:spPr>
          <a:xfrm>
            <a:off x="5131213" y="1006486"/>
            <a:ext cx="1908684" cy="1681975"/>
          </a:xfrm>
          <a:prstGeom prst="rect">
            <a:avLst/>
          </a:prstGeom>
          <a:ln w="3175">
            <a:miter lim="400000"/>
          </a:ln>
        </p:spPr>
      </p:pic>
      <p:sp>
        <p:nvSpPr>
          <p:cNvPr id="485" name="Rectangle 6"/>
          <p:cNvSpPr/>
          <p:nvPr/>
        </p:nvSpPr>
        <p:spPr>
          <a:xfrm>
            <a:off x="180381" y="1701531"/>
            <a:ext cx="4263800" cy="256541"/>
          </a:xfrm>
          <a:prstGeom prst="rect">
            <a:avLst/>
          </a:prstGeom>
          <a:ln w="12700">
            <a:solidFill>
              <a:srgbClr val="E98C8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600"/>
              </a:spcBef>
              <a:defRPr sz="10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tscript(p(HGNC:FOXP3) -&gt; bp(GOBP:”Regulatory T-Cell Differentiation)</a:t>
            </a:r>
          </a:p>
        </p:txBody>
      </p:sp>
      <p:sp>
        <p:nvSpPr>
          <p:cNvPr id="486" name="Straight Arrow Connector 8"/>
          <p:cNvSpPr/>
          <p:nvPr/>
        </p:nvSpPr>
        <p:spPr>
          <a:xfrm>
            <a:off x="4568435" y="1806288"/>
            <a:ext cx="562779" cy="1"/>
          </a:xfrm>
          <a:prstGeom prst="line">
            <a:avLst/>
          </a:prstGeom>
          <a:ln w="38100">
            <a:solidFill>
              <a:srgbClr val="D4E2E4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7" name="TextBox 11"/>
          <p:cNvSpPr txBox="1"/>
          <p:nvPr/>
        </p:nvSpPr>
        <p:spPr>
          <a:xfrm>
            <a:off x="7275870" y="3185652"/>
            <a:ext cx="1592827" cy="48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16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QuartzBio Knowledgebase</a:t>
            </a:r>
          </a:p>
        </p:txBody>
      </p:sp>
      <p:sp>
        <p:nvSpPr>
          <p:cNvPr id="488" name="Straight Arrow Connector 14"/>
          <p:cNvSpPr/>
          <p:nvPr/>
        </p:nvSpPr>
        <p:spPr>
          <a:xfrm flipH="1">
            <a:off x="6085555" y="2818381"/>
            <a:ext cx="1094605" cy="622909"/>
          </a:xfrm>
          <a:prstGeom prst="line">
            <a:avLst/>
          </a:prstGeom>
          <a:ln w="38100">
            <a:solidFill>
              <a:srgbClr val="D4E2E4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89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963" y="2949356"/>
            <a:ext cx="3441291" cy="1821640"/>
          </a:xfrm>
          <a:prstGeom prst="rect">
            <a:avLst/>
          </a:prstGeom>
          <a:ln>
            <a:solidFill>
              <a:srgbClr val="535353"/>
            </a:solidFill>
          </a:ln>
        </p:spPr>
      </p:pic>
      <p:sp>
        <p:nvSpPr>
          <p:cNvPr id="490" name="TextBox 19"/>
          <p:cNvSpPr txBox="1"/>
          <p:nvPr/>
        </p:nvSpPr>
        <p:spPr>
          <a:xfrm>
            <a:off x="2531963" y="4574692"/>
            <a:ext cx="2164098" cy="215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Regulatory T-Cell Signaling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93" name="Picture 5" descr="Picture 5"/>
          <p:cNvPicPr>
            <a:picLocks noChangeAspect="1"/>
          </p:cNvPicPr>
          <p:nvPr/>
        </p:nvPicPr>
        <p:blipFill>
          <a:blip r:embed="rId2"/>
          <a:srcRect l="25345"/>
          <a:stretch>
            <a:fillRect/>
          </a:stretch>
        </p:blipFill>
        <p:spPr>
          <a:xfrm>
            <a:off x="137653" y="884150"/>
            <a:ext cx="5299583" cy="3908456"/>
          </a:xfrm>
          <a:prstGeom prst="rect">
            <a:avLst/>
          </a:prstGeom>
          <a:ln w="3175">
            <a:miter lim="400000"/>
          </a:ln>
        </p:spPr>
      </p:pic>
      <p:sp>
        <p:nvSpPr>
          <p:cNvPr id="494" name="Title 1"/>
          <p:cNvSpPr txBox="1">
            <a:spLocks noGrp="1"/>
          </p:cNvSpPr>
          <p:nvPr>
            <p:ph type="title"/>
          </p:nvPr>
        </p:nvSpPr>
        <p:spPr>
          <a:xfrm>
            <a:off x="437535" y="0"/>
            <a:ext cx="7616826" cy="1143000"/>
          </a:xfrm>
          <a:prstGeom prst="rect">
            <a:avLst/>
          </a:prstGeom>
        </p:spPr>
        <p:txBody>
          <a:bodyPr/>
          <a:lstStyle/>
          <a:p>
            <a:r>
              <a:t>Mapping Molecular Data to Causal Networks Allows Qualitative Characterization of Patient Biology</a:t>
            </a:r>
          </a:p>
        </p:txBody>
      </p:sp>
      <p:pic>
        <p:nvPicPr>
          <p:cNvPr id="495" name="Picture 4" descr="Picture 4"/>
          <p:cNvPicPr>
            <a:picLocks noChangeAspect="1"/>
          </p:cNvPicPr>
          <p:nvPr/>
        </p:nvPicPr>
        <p:blipFill>
          <a:blip r:embed="rId3"/>
          <a:srcRect t="3189" b="16132"/>
          <a:stretch>
            <a:fillRect/>
          </a:stretch>
        </p:blipFill>
        <p:spPr>
          <a:xfrm>
            <a:off x="2953753" y="1356098"/>
            <a:ext cx="2714540" cy="3343721"/>
          </a:xfrm>
          <a:prstGeom prst="rect">
            <a:avLst/>
          </a:prstGeom>
          <a:ln w="28575">
            <a:solidFill>
              <a:srgbClr val="14467C"/>
            </a:solidFill>
          </a:ln>
        </p:spPr>
      </p:pic>
      <p:sp>
        <p:nvSpPr>
          <p:cNvPr id="496" name="Rectangle 6"/>
          <p:cNvSpPr/>
          <p:nvPr/>
        </p:nvSpPr>
        <p:spPr>
          <a:xfrm>
            <a:off x="1052047" y="2467898"/>
            <a:ext cx="1396183" cy="2324707"/>
          </a:xfrm>
          <a:prstGeom prst="rect">
            <a:avLst/>
          </a:prstGeom>
          <a:ln w="19050">
            <a:solidFill>
              <a:srgbClr val="14467C"/>
            </a:solidFill>
          </a:ln>
        </p:spPr>
        <p:txBody>
          <a:bodyPr lIns="45719" rIns="45719" anchor="ctr"/>
          <a:lstStyle/>
          <a:p>
            <a:pPr defTabSz="457200">
              <a:defRPr sz="18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7" name="Straight Connector 8"/>
          <p:cNvSpPr/>
          <p:nvPr/>
        </p:nvSpPr>
        <p:spPr>
          <a:xfrm flipV="1">
            <a:off x="2448229" y="1356098"/>
            <a:ext cx="505525" cy="1111800"/>
          </a:xfrm>
          <a:prstGeom prst="line">
            <a:avLst/>
          </a:prstGeom>
          <a:ln w="19050">
            <a:solidFill>
              <a:srgbClr val="14467C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8" name="Straight Connector 10"/>
          <p:cNvSpPr/>
          <p:nvPr/>
        </p:nvSpPr>
        <p:spPr>
          <a:xfrm flipV="1">
            <a:off x="2448229" y="4694281"/>
            <a:ext cx="505525" cy="98324"/>
          </a:xfrm>
          <a:prstGeom prst="line">
            <a:avLst/>
          </a:prstGeom>
          <a:ln w="19050">
            <a:solidFill>
              <a:srgbClr val="14467C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01" name="Rounded Rectangle 14"/>
          <p:cNvGrpSpPr/>
          <p:nvPr/>
        </p:nvGrpSpPr>
        <p:grpSpPr>
          <a:xfrm>
            <a:off x="294967" y="3814915"/>
            <a:ext cx="629265" cy="224907"/>
            <a:chOff x="0" y="0"/>
            <a:chExt cx="629264" cy="224905"/>
          </a:xfrm>
        </p:grpSpPr>
        <p:sp>
          <p:nvSpPr>
            <p:cNvPr id="499" name="Rounded Rectangle"/>
            <p:cNvSpPr/>
            <p:nvPr/>
          </p:nvSpPr>
          <p:spPr>
            <a:xfrm>
              <a:off x="0" y="0"/>
              <a:ext cx="629265" cy="224906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hueOff val="-1081314"/>
                <a:satOff val="4338"/>
                <a:lumOff val="-8931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RNA"/>
            <p:cNvSpPr txBox="1"/>
            <p:nvPr/>
          </p:nvSpPr>
          <p:spPr>
            <a:xfrm>
              <a:off x="10978" y="23552"/>
              <a:ext cx="607309" cy="1778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RNA</a:t>
              </a:r>
            </a:p>
          </p:txBody>
        </p:sp>
      </p:grpSp>
      <p:grpSp>
        <p:nvGrpSpPr>
          <p:cNvPr id="504" name="Rounded Rectangle 15"/>
          <p:cNvGrpSpPr/>
          <p:nvPr/>
        </p:nvGrpSpPr>
        <p:grpSpPr>
          <a:xfrm>
            <a:off x="294967" y="4131136"/>
            <a:ext cx="629265" cy="224907"/>
            <a:chOff x="0" y="0"/>
            <a:chExt cx="629264" cy="224905"/>
          </a:xfrm>
        </p:grpSpPr>
        <p:sp>
          <p:nvSpPr>
            <p:cNvPr id="502" name="Rounded Rectangle"/>
            <p:cNvSpPr/>
            <p:nvPr/>
          </p:nvSpPr>
          <p:spPr>
            <a:xfrm>
              <a:off x="0" y="0"/>
              <a:ext cx="629265" cy="224906"/>
            </a:xfrm>
            <a:prstGeom prst="roundRect">
              <a:avLst>
                <a:gd name="adj" fmla="val 16667"/>
              </a:avLst>
            </a:prstGeom>
            <a:solidFill>
              <a:srgbClr val="FF40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Protein"/>
            <p:cNvSpPr txBox="1"/>
            <p:nvPr/>
          </p:nvSpPr>
          <p:spPr>
            <a:xfrm>
              <a:off x="10978" y="29902"/>
              <a:ext cx="607309" cy="1651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11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Protein</a:t>
              </a:r>
            </a:p>
          </p:txBody>
        </p:sp>
      </p:grpSp>
      <p:grpSp>
        <p:nvGrpSpPr>
          <p:cNvPr id="507" name="Rounded Rectangle 16"/>
          <p:cNvGrpSpPr/>
          <p:nvPr/>
        </p:nvGrpSpPr>
        <p:grpSpPr>
          <a:xfrm>
            <a:off x="294967" y="4474912"/>
            <a:ext cx="629265" cy="224907"/>
            <a:chOff x="0" y="0"/>
            <a:chExt cx="629264" cy="224905"/>
          </a:xfrm>
        </p:grpSpPr>
        <p:sp>
          <p:nvSpPr>
            <p:cNvPr id="505" name="Rounded Rectangle"/>
            <p:cNvSpPr/>
            <p:nvPr/>
          </p:nvSpPr>
          <p:spPr>
            <a:xfrm>
              <a:off x="0" y="0"/>
              <a:ext cx="629265" cy="224906"/>
            </a:xfrm>
            <a:prstGeom prst="roundRect">
              <a:avLst>
                <a:gd name="adj" fmla="val 16667"/>
              </a:avLst>
            </a:prstGeom>
            <a:solidFill>
              <a:srgbClr val="41BE5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1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Flow Cyt"/>
            <p:cNvSpPr txBox="1"/>
            <p:nvPr/>
          </p:nvSpPr>
          <p:spPr>
            <a:xfrm>
              <a:off x="10978" y="29902"/>
              <a:ext cx="607309" cy="1651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11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Flow Cyt</a:t>
              </a:r>
            </a:p>
          </p:txBody>
        </p:sp>
      </p:grpSp>
      <p:sp>
        <p:nvSpPr>
          <p:cNvPr id="508" name="TextBox 19"/>
          <p:cNvSpPr txBox="1"/>
          <p:nvPr/>
        </p:nvSpPr>
        <p:spPr>
          <a:xfrm>
            <a:off x="5942760" y="1348249"/>
            <a:ext cx="2965267" cy="3022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Network is created from known biology, sourced from published experiments</a:t>
            </a:r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Available data is mapped to the network (colors indicate an increase in measurement compared to a reference)</a:t>
            </a:r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Multiple data sources indicate activation of regulatory T-cells</a:t>
            </a:r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5750" indent="-285750" algn="l" defTabSz="457200">
              <a:buSzPct val="100000"/>
              <a:buFont typeface="Arial"/>
              <a:buChar char="•"/>
              <a:defRPr sz="14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can RNA be mapped to this network?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Reverse vs. Forward Reasoning on RNA Expression Data Rest on Different Assumptions</a:t>
            </a:r>
          </a:p>
        </p:txBody>
      </p:sp>
      <p:sp>
        <p:nvSpPr>
          <p:cNvPr id="512" name="AutoShape 3"/>
          <p:cNvSpPr/>
          <p:nvPr/>
        </p:nvSpPr>
        <p:spPr>
          <a:xfrm flipV="1">
            <a:off x="1569456" y="1556183"/>
            <a:ext cx="644396" cy="93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8ECFF7"/>
          </a:solidFill>
          <a:ln w="3175">
            <a:miter lim="400000"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15" name="AutoShape 4"/>
          <p:cNvGrpSpPr/>
          <p:nvPr/>
        </p:nvGrpSpPr>
        <p:grpSpPr>
          <a:xfrm>
            <a:off x="987171" y="2663170"/>
            <a:ext cx="1808966" cy="306468"/>
            <a:chOff x="0" y="0"/>
            <a:chExt cx="1808964" cy="306467"/>
          </a:xfrm>
        </p:grpSpPr>
        <p:sp>
          <p:nvSpPr>
            <p:cNvPr id="513" name="Rounded Rectangle"/>
            <p:cNvSpPr/>
            <p:nvPr/>
          </p:nvSpPr>
          <p:spPr>
            <a:xfrm>
              <a:off x="0" y="0"/>
              <a:ext cx="1808965" cy="30646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00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4" name="Data"/>
            <p:cNvSpPr txBox="1"/>
            <p:nvPr/>
          </p:nvSpPr>
          <p:spPr>
            <a:xfrm>
              <a:off x="60679" y="18613"/>
              <a:ext cx="1687607" cy="2692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spcBef>
                  <a:spcPts val="200"/>
                </a:spcBef>
                <a:defRPr b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Data</a:t>
              </a:r>
            </a:p>
          </p:txBody>
        </p:sp>
      </p:grpSp>
      <p:sp>
        <p:nvSpPr>
          <p:cNvPr id="516" name="Text Box 9"/>
          <p:cNvSpPr txBox="1"/>
          <p:nvPr/>
        </p:nvSpPr>
        <p:spPr>
          <a:xfrm>
            <a:off x="1191869" y="1847761"/>
            <a:ext cx="1399570" cy="455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457200">
              <a:spcBef>
                <a:spcPts val="200"/>
              </a:spcBef>
              <a:defRPr sz="1100" b="0">
                <a:latin typeface="Helvetica"/>
                <a:ea typeface="Helvetica"/>
                <a:cs typeface="Helvetica"/>
                <a:sym typeface="Helvetica"/>
              </a:defRPr>
            </a:pPr>
            <a:r>
              <a:t>Reverse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indent="-285750" defTabSz="457200">
              <a:spcBef>
                <a:spcPts val="200"/>
              </a:spcBef>
              <a:defRPr sz="1100" b="0">
                <a:latin typeface="Helvetica"/>
                <a:ea typeface="Helvetica"/>
                <a:cs typeface="Helvetica"/>
                <a:sym typeface="Helvetica"/>
              </a:defRPr>
            </a:pPr>
            <a:r>
              <a:t>Reasoning</a:t>
            </a:r>
          </a:p>
        </p:txBody>
      </p:sp>
      <p:grpSp>
        <p:nvGrpSpPr>
          <p:cNvPr id="519" name="AutoShape 2"/>
          <p:cNvGrpSpPr/>
          <p:nvPr/>
        </p:nvGrpSpPr>
        <p:grpSpPr>
          <a:xfrm>
            <a:off x="989758" y="1074381"/>
            <a:ext cx="1803790" cy="306468"/>
            <a:chOff x="0" y="0"/>
            <a:chExt cx="1803788" cy="306467"/>
          </a:xfrm>
        </p:grpSpPr>
        <p:sp>
          <p:nvSpPr>
            <p:cNvPr id="517" name="Rounded Rectangle"/>
            <p:cNvSpPr/>
            <p:nvPr/>
          </p:nvSpPr>
          <p:spPr>
            <a:xfrm>
              <a:off x="0" y="0"/>
              <a:ext cx="1803789" cy="30646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00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18" name="Causes"/>
            <p:cNvSpPr txBox="1"/>
            <p:nvPr/>
          </p:nvSpPr>
          <p:spPr>
            <a:xfrm>
              <a:off x="60679" y="18613"/>
              <a:ext cx="1682430" cy="2692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spcBef>
                  <a:spcPts val="200"/>
                </a:spcBef>
                <a:defRPr b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Causes</a:t>
              </a:r>
            </a:p>
          </p:txBody>
        </p:sp>
      </p:grpSp>
      <p:grpSp>
        <p:nvGrpSpPr>
          <p:cNvPr id="522" name="AutoShape 2"/>
          <p:cNvGrpSpPr/>
          <p:nvPr/>
        </p:nvGrpSpPr>
        <p:grpSpPr>
          <a:xfrm>
            <a:off x="989758" y="4251957"/>
            <a:ext cx="1803790" cy="306468"/>
            <a:chOff x="0" y="0"/>
            <a:chExt cx="1803788" cy="306467"/>
          </a:xfrm>
        </p:grpSpPr>
        <p:sp>
          <p:nvSpPr>
            <p:cNvPr id="520" name="Rounded Rectangle"/>
            <p:cNvSpPr/>
            <p:nvPr/>
          </p:nvSpPr>
          <p:spPr>
            <a:xfrm>
              <a:off x="0" y="0"/>
              <a:ext cx="1803789" cy="30646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006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spcBef>
                  <a:spcPts val="400"/>
                </a:spcBef>
                <a:defRPr sz="18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1" name="Consequences"/>
            <p:cNvSpPr txBox="1"/>
            <p:nvPr/>
          </p:nvSpPr>
          <p:spPr>
            <a:xfrm>
              <a:off x="60679" y="18613"/>
              <a:ext cx="1682430" cy="2692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spcBef>
                  <a:spcPts val="200"/>
                </a:spcBef>
                <a:defRPr b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Consequences</a:t>
              </a:r>
            </a:p>
          </p:txBody>
        </p:sp>
      </p:grpSp>
      <p:sp>
        <p:nvSpPr>
          <p:cNvPr id="523" name="AutoShape 3"/>
          <p:cNvSpPr/>
          <p:nvPr/>
        </p:nvSpPr>
        <p:spPr>
          <a:xfrm rot="10800000" flipV="1">
            <a:off x="1569456" y="3144970"/>
            <a:ext cx="644396" cy="93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DAED3"/>
          </a:solidFill>
          <a:ln w="3175">
            <a:miter lim="400000"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4" name="Text Box 9"/>
          <p:cNvSpPr txBox="1"/>
          <p:nvPr/>
        </p:nvSpPr>
        <p:spPr>
          <a:xfrm>
            <a:off x="1191869" y="3201572"/>
            <a:ext cx="1399570" cy="455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 defTabSz="457200">
              <a:spcBef>
                <a:spcPts val="200"/>
              </a:spcBef>
              <a:defRPr sz="1100" b="0">
                <a:latin typeface="Helvetica"/>
                <a:ea typeface="Helvetica"/>
                <a:cs typeface="Helvetica"/>
                <a:sym typeface="Helvetica"/>
              </a:defRPr>
            </a:pPr>
            <a:r>
              <a:t>Forward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indent="-285750" defTabSz="457200">
              <a:spcBef>
                <a:spcPts val="200"/>
              </a:spcBef>
              <a:defRPr sz="1100" b="0">
                <a:latin typeface="Helvetica"/>
                <a:ea typeface="Helvetica"/>
                <a:cs typeface="Helvetica"/>
                <a:sym typeface="Helvetica"/>
              </a:defRPr>
            </a:pPr>
            <a:r>
              <a:t>Reasoning</a:t>
            </a:r>
          </a:p>
        </p:txBody>
      </p:sp>
      <p:grpSp>
        <p:nvGrpSpPr>
          <p:cNvPr id="527" name="Rounded Rectangle 11"/>
          <p:cNvGrpSpPr/>
          <p:nvPr/>
        </p:nvGrpSpPr>
        <p:grpSpPr>
          <a:xfrm>
            <a:off x="3268803" y="3092480"/>
            <a:ext cx="4729050" cy="1159479"/>
            <a:chOff x="0" y="0"/>
            <a:chExt cx="4729048" cy="1159477"/>
          </a:xfrm>
        </p:grpSpPr>
        <p:sp>
          <p:nvSpPr>
            <p:cNvPr id="525" name="Rounded Rectangle"/>
            <p:cNvSpPr/>
            <p:nvPr/>
          </p:nvSpPr>
          <p:spPr>
            <a:xfrm>
              <a:off x="0" y="0"/>
              <a:ext cx="4729049" cy="1159478"/>
            </a:xfrm>
            <a:prstGeom prst="roundRect">
              <a:avLst>
                <a:gd name="adj" fmla="val 16667"/>
              </a:avLst>
            </a:prstGeom>
            <a:solidFill>
              <a:srgbClr val="D3C9E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6" name="Question: which changes in signaling result from the observed differentially expressed genes?…"/>
            <p:cNvSpPr txBox="1"/>
            <p:nvPr/>
          </p:nvSpPr>
          <p:spPr>
            <a:xfrm>
              <a:off x="102320" y="178418"/>
              <a:ext cx="4524407" cy="8026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l" defTabSz="457200">
                <a:defRPr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Question:</a:t>
              </a:r>
              <a:r>
                <a:rPr b="0"/>
                <a:t> which changes in signaling result from the observed differentially expressed genes?</a:t>
              </a:r>
              <a:endParaRPr>
                <a:solidFill>
                  <a:srgbClr val="FFFFFF"/>
                </a:solidFill>
              </a:endParaRPr>
            </a:p>
            <a:p>
              <a:pPr algn="l" defTabSz="457200">
                <a:defRPr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Assumption: </a:t>
              </a:r>
              <a:r>
                <a:rPr b="0"/>
                <a:t>changes in RNA expression result in corresponding changes in protein expression and activity </a:t>
              </a:r>
            </a:p>
          </p:txBody>
        </p:sp>
      </p:grpSp>
      <p:grpSp>
        <p:nvGrpSpPr>
          <p:cNvPr id="530" name="Rounded Rectangle 12"/>
          <p:cNvGrpSpPr/>
          <p:nvPr/>
        </p:nvGrpSpPr>
        <p:grpSpPr>
          <a:xfrm>
            <a:off x="3268803" y="1430561"/>
            <a:ext cx="4729049" cy="1143002"/>
            <a:chOff x="0" y="0"/>
            <a:chExt cx="4729048" cy="1143000"/>
          </a:xfrm>
        </p:grpSpPr>
        <p:sp>
          <p:nvSpPr>
            <p:cNvPr id="528" name="Rounded Rectangle"/>
            <p:cNvSpPr/>
            <p:nvPr/>
          </p:nvSpPr>
          <p:spPr>
            <a:xfrm>
              <a:off x="0" y="0"/>
              <a:ext cx="4729049" cy="1143001"/>
            </a:xfrm>
            <a:prstGeom prst="roundRect">
              <a:avLst>
                <a:gd name="adj" fmla="val 16667"/>
              </a:avLst>
            </a:prstGeom>
            <a:solidFill>
              <a:srgbClr val="C7E7F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9" name="Question: which changes in signaling can lead to the observed differentially expressed genes?…"/>
            <p:cNvSpPr txBox="1"/>
            <p:nvPr/>
          </p:nvSpPr>
          <p:spPr>
            <a:xfrm>
              <a:off x="101516" y="170180"/>
              <a:ext cx="4526015" cy="8026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l" defTabSz="457200">
                <a:defRPr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Question:</a:t>
              </a:r>
              <a:r>
                <a:rPr b="0"/>
                <a:t> which changes in signaling can lead to the observed differentially expressed genes?</a:t>
              </a:r>
              <a:endParaRPr>
                <a:solidFill>
                  <a:srgbClr val="FFFFFF"/>
                </a:solidFill>
              </a:endParaRPr>
            </a:p>
            <a:p>
              <a:pPr algn="l" defTabSz="457200">
                <a:defRPr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Assumption: </a:t>
              </a:r>
              <a:r>
                <a:rPr b="0"/>
                <a:t>RNA expression changes are caused by upstream signaling mechanisms that control multiple genes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 Experimental Knowledge Is a Substrate for Reasoning </a:t>
            </a:r>
          </a:p>
        </p:txBody>
      </p:sp>
      <p:sp>
        <p:nvSpPr>
          <p:cNvPr id="534" name="Content Placeholder 25"/>
          <p:cNvSpPr txBox="1">
            <a:spLocks noGrp="1"/>
          </p:cNvSpPr>
          <p:nvPr>
            <p:ph type="body" sz="half" idx="1"/>
          </p:nvPr>
        </p:nvSpPr>
        <p:spPr>
          <a:xfrm>
            <a:off x="457199" y="2730201"/>
            <a:ext cx="7785742" cy="143226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A2A2A"/>
                </a:solidFill>
              </a:defRPr>
            </a:lvl1pPr>
          </a:lstStyle>
          <a:p>
            <a:r>
              <a:t>Reverse Causal Inferencing (RCI) generates qualitative hypotheses about molecular mechanisms that may contribute to observed molecular profiling changes (data) based on prior knowledge of transcriptional behavior</a:t>
            </a:r>
          </a:p>
        </p:txBody>
      </p:sp>
      <p:sp>
        <p:nvSpPr>
          <p:cNvPr id="535" name="Text Box 11"/>
          <p:cNvSpPr txBox="1"/>
          <p:nvPr/>
        </p:nvSpPr>
        <p:spPr>
          <a:xfrm>
            <a:off x="4578980" y="1143000"/>
            <a:ext cx="1486536" cy="471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114300" algn="r" defTabSz="1374775">
              <a:spcBef>
                <a:spcPts val="200"/>
              </a:spcBef>
              <a:defRPr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Question:</a:t>
            </a:r>
            <a:r>
              <a:rPr sz="1100" b="0"/>
              <a:t> </a:t>
            </a:r>
          </a:p>
        </p:txBody>
      </p:sp>
      <p:sp>
        <p:nvSpPr>
          <p:cNvPr id="536" name="Rectangle 12"/>
          <p:cNvSpPr txBox="1"/>
          <p:nvPr/>
        </p:nvSpPr>
        <p:spPr>
          <a:xfrm>
            <a:off x="6094095" y="1156303"/>
            <a:ext cx="2546795" cy="4216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457200">
              <a:spcBef>
                <a:spcPts val="200"/>
              </a:spcBef>
              <a:defRPr sz="1100" b="0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signaling differences can lead to the differentially expressed genes?</a:t>
            </a:r>
          </a:p>
        </p:txBody>
      </p:sp>
      <p:sp>
        <p:nvSpPr>
          <p:cNvPr id="537" name="Rectangle 13"/>
          <p:cNvSpPr txBox="1"/>
          <p:nvPr/>
        </p:nvSpPr>
        <p:spPr>
          <a:xfrm>
            <a:off x="6156955" y="1842023"/>
            <a:ext cx="2546796" cy="5867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457200">
              <a:spcBef>
                <a:spcPts val="200"/>
              </a:spcBef>
              <a:defRPr sz="1100" b="0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Gene expression changes are caused by upstream signaling mechanisms that control multiple genes</a:t>
            </a:r>
          </a:p>
        </p:txBody>
      </p:sp>
      <p:sp>
        <p:nvSpPr>
          <p:cNvPr id="538" name="Rectangle 27"/>
          <p:cNvSpPr txBox="1"/>
          <p:nvPr/>
        </p:nvSpPr>
        <p:spPr>
          <a:xfrm>
            <a:off x="4347205" y="1835311"/>
            <a:ext cx="1718311" cy="2692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114300" algn="r" defTabSz="1374775">
              <a:spcBef>
                <a:spcPts val="200"/>
              </a:spcBef>
              <a:defRPr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Assumption:</a:t>
            </a:r>
          </a:p>
        </p:txBody>
      </p:sp>
      <p:pic>
        <p:nvPicPr>
          <p:cNvPr id="5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15" y="3345117"/>
            <a:ext cx="7507221" cy="1494494"/>
          </a:xfrm>
          <a:prstGeom prst="rect">
            <a:avLst/>
          </a:prstGeom>
          <a:ln>
            <a:solidFill>
              <a:srgbClr val="535353"/>
            </a:solidFill>
          </a:ln>
        </p:spPr>
      </p:pic>
      <p:pic>
        <p:nvPicPr>
          <p:cNvPr id="540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0" y="901619"/>
            <a:ext cx="3827217" cy="174979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4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9525">
            <a:solidFill>
              <a:srgbClr val="0E7DC2"/>
            </a:solidFill>
            <a:round/>
          </a:ln>
        </p:spPr>
        <p:txBody>
          <a:bodyPr/>
          <a:lstStyle/>
          <a:p>
            <a:r>
              <a:t>RCI Evaluates Small Gene Networks (HYPs) which Represent Biological Mechanisms</a:t>
            </a:r>
          </a:p>
        </p:txBody>
      </p:sp>
      <p:grpSp>
        <p:nvGrpSpPr>
          <p:cNvPr id="546" name="Group 2"/>
          <p:cNvGrpSpPr/>
          <p:nvPr/>
        </p:nvGrpSpPr>
        <p:grpSpPr>
          <a:xfrm>
            <a:off x="4036379" y="1193260"/>
            <a:ext cx="779745" cy="515434"/>
            <a:chOff x="0" y="0"/>
            <a:chExt cx="779743" cy="515432"/>
          </a:xfrm>
        </p:grpSpPr>
        <p:sp>
          <p:nvSpPr>
            <p:cNvPr id="544" name="Rectangle 3"/>
            <p:cNvSpPr/>
            <p:nvPr/>
          </p:nvSpPr>
          <p:spPr>
            <a:xfrm rot="10800000">
              <a:off x="0" y="0"/>
              <a:ext cx="779744" cy="515433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E7DC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8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5" name="Rectangle 4"/>
            <p:cNvSpPr/>
            <p:nvPr/>
          </p:nvSpPr>
          <p:spPr>
            <a:xfrm>
              <a:off x="43899" y="34270"/>
              <a:ext cx="681492" cy="457858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9525" cap="flat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spcBef>
                  <a:spcPts val="400"/>
                </a:spcBef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47" name="Text Box 15"/>
          <p:cNvSpPr txBox="1"/>
          <p:nvPr/>
        </p:nvSpPr>
        <p:spPr>
          <a:xfrm>
            <a:off x="1079182" y="4033987"/>
            <a:ext cx="3069415" cy="544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 Small gene networks (upstream biological event, downstream gene expression changes) are extracted from the larger knowledgebase; </a:t>
            </a:r>
          </a:p>
        </p:txBody>
      </p:sp>
      <p:sp>
        <p:nvSpPr>
          <p:cNvPr id="548" name="AutoShape 17"/>
          <p:cNvSpPr/>
          <p:nvPr/>
        </p:nvSpPr>
        <p:spPr>
          <a:xfrm>
            <a:off x="835025" y="1777288"/>
            <a:ext cx="6919915" cy="2238376"/>
          </a:xfrm>
          <a:prstGeom prst="roundRect">
            <a:avLst>
              <a:gd name="adj" fmla="val 5134"/>
            </a:avLst>
          </a:prstGeom>
          <a:ln w="6350"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9" name="Text Box 18"/>
          <p:cNvSpPr txBox="1"/>
          <p:nvPr/>
        </p:nvSpPr>
        <p:spPr>
          <a:xfrm>
            <a:off x="4410550" y="4015663"/>
            <a:ext cx="1390495" cy="6964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 Differential measurements from data are mapped to the networks</a:t>
            </a:r>
          </a:p>
        </p:txBody>
      </p:sp>
      <p:sp>
        <p:nvSpPr>
          <p:cNvPr id="550" name="Text Box 19"/>
          <p:cNvSpPr txBox="1"/>
          <p:nvPr/>
        </p:nvSpPr>
        <p:spPr>
          <a:xfrm>
            <a:off x="6062996" y="4026268"/>
            <a:ext cx="2065466" cy="6964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3. Significance statistics are calculated to evaluate and prioritize networks as explanations for the data </a:t>
            </a:r>
          </a:p>
        </p:txBody>
      </p:sp>
      <p:sp>
        <p:nvSpPr>
          <p:cNvPr id="551" name="Text Box 20"/>
          <p:cNvSpPr txBox="1"/>
          <p:nvPr/>
        </p:nvSpPr>
        <p:spPr>
          <a:xfrm>
            <a:off x="4968875" y="1265112"/>
            <a:ext cx="2428102" cy="401195"/>
          </a:xfrm>
          <a:prstGeom prst="rect">
            <a:avLst/>
          </a:prstGeom>
          <a:ln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Comparison data file – Gene ID, Fold Change, p-value</a:t>
            </a:r>
          </a:p>
        </p:txBody>
      </p:sp>
      <p:sp>
        <p:nvSpPr>
          <p:cNvPr id="552" name="AutoShape 25"/>
          <p:cNvSpPr/>
          <p:nvPr/>
        </p:nvSpPr>
        <p:spPr>
          <a:xfrm>
            <a:off x="4110039" y="1737739"/>
            <a:ext cx="452438" cy="65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E7DC2"/>
            </a:solidFill>
            <a:miter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3" name="AutoShape 26"/>
          <p:cNvSpPr/>
          <p:nvPr/>
        </p:nvSpPr>
        <p:spPr>
          <a:xfrm rot="16200000">
            <a:off x="2339182" y="2738520"/>
            <a:ext cx="227014" cy="32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E7DC2"/>
            </a:solidFill>
            <a:miter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4" name="AutoShape 27"/>
          <p:cNvSpPr/>
          <p:nvPr/>
        </p:nvSpPr>
        <p:spPr>
          <a:xfrm rot="16200000">
            <a:off x="3991769" y="2805195"/>
            <a:ext cx="227014" cy="32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E7DC2"/>
            </a:solidFill>
            <a:miter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55" name="Picture 28" descr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" y="2439274"/>
            <a:ext cx="1179513" cy="1087439"/>
          </a:xfrm>
          <a:prstGeom prst="rect">
            <a:avLst/>
          </a:prstGeom>
          <a:ln>
            <a:solidFill>
              <a:srgbClr val="535353"/>
            </a:solidFill>
            <a:miter/>
          </a:ln>
        </p:spPr>
      </p:pic>
      <p:grpSp>
        <p:nvGrpSpPr>
          <p:cNvPr id="565" name="Group 29"/>
          <p:cNvGrpSpPr/>
          <p:nvPr/>
        </p:nvGrpSpPr>
        <p:grpSpPr>
          <a:xfrm>
            <a:off x="2836864" y="2305925"/>
            <a:ext cx="1006476" cy="1370014"/>
            <a:chOff x="0" y="0"/>
            <a:chExt cx="1006475" cy="1370012"/>
          </a:xfrm>
        </p:grpSpPr>
        <p:grpSp>
          <p:nvGrpSpPr>
            <p:cNvPr id="558" name="Group 30"/>
            <p:cNvGrpSpPr/>
            <p:nvPr/>
          </p:nvGrpSpPr>
          <p:grpSpPr>
            <a:xfrm>
              <a:off x="0" y="-1"/>
              <a:ext cx="469900" cy="681039"/>
              <a:chOff x="0" y="0"/>
              <a:chExt cx="469900" cy="681037"/>
            </a:xfrm>
          </p:grpSpPr>
          <p:sp>
            <p:nvSpPr>
              <p:cNvPr id="556" name="AutoShape 31"/>
              <p:cNvSpPr/>
              <p:nvPr/>
            </p:nvSpPr>
            <p:spPr>
              <a:xfrm>
                <a:off x="0" y="0"/>
                <a:ext cx="469900" cy="68103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>
                <a:solidFill>
                  <a:srgbClr val="0E7DC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457200">
                  <a:spcBef>
                    <a:spcPts val="400"/>
                  </a:spcBef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557" name="Picture 32" descr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00" y="65087"/>
                <a:ext cx="381000" cy="536576"/>
              </a:xfrm>
              <a:prstGeom prst="rect">
                <a:avLst/>
              </a:prstGeom>
              <a:ln w="9525" cap="flat">
                <a:solidFill>
                  <a:srgbClr val="535353"/>
                </a:solidFill>
                <a:prstDash val="solid"/>
                <a:miter lim="800000"/>
              </a:ln>
              <a:effectLst/>
            </p:spPr>
          </p:pic>
        </p:grpSp>
        <p:grpSp>
          <p:nvGrpSpPr>
            <p:cNvPr id="561" name="Group 33"/>
            <p:cNvGrpSpPr/>
            <p:nvPr/>
          </p:nvGrpSpPr>
          <p:grpSpPr>
            <a:xfrm>
              <a:off x="284162" y="344487"/>
              <a:ext cx="469901" cy="681039"/>
              <a:chOff x="0" y="0"/>
              <a:chExt cx="469900" cy="681037"/>
            </a:xfrm>
          </p:grpSpPr>
          <p:sp>
            <p:nvSpPr>
              <p:cNvPr id="559" name="AutoShape 34"/>
              <p:cNvSpPr/>
              <p:nvPr/>
            </p:nvSpPr>
            <p:spPr>
              <a:xfrm>
                <a:off x="0" y="0"/>
                <a:ext cx="469900" cy="68103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>
                <a:solidFill>
                  <a:srgbClr val="0E7DC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457200">
                  <a:spcBef>
                    <a:spcPts val="400"/>
                  </a:spcBef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560" name="Picture 35" descr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00" y="65087"/>
                <a:ext cx="381000" cy="536576"/>
              </a:xfrm>
              <a:prstGeom prst="rect">
                <a:avLst/>
              </a:prstGeom>
              <a:ln w="9525" cap="flat">
                <a:solidFill>
                  <a:srgbClr val="535353"/>
                </a:solidFill>
                <a:prstDash val="solid"/>
                <a:miter lim="800000"/>
              </a:ln>
              <a:effectLst/>
            </p:spPr>
          </p:pic>
        </p:grpSp>
        <p:grpSp>
          <p:nvGrpSpPr>
            <p:cNvPr id="564" name="Group 36"/>
            <p:cNvGrpSpPr/>
            <p:nvPr/>
          </p:nvGrpSpPr>
          <p:grpSpPr>
            <a:xfrm>
              <a:off x="536575" y="688975"/>
              <a:ext cx="469900" cy="681038"/>
              <a:chOff x="0" y="0"/>
              <a:chExt cx="469900" cy="681037"/>
            </a:xfrm>
          </p:grpSpPr>
          <p:sp>
            <p:nvSpPr>
              <p:cNvPr id="562" name="AutoShape 37"/>
              <p:cNvSpPr/>
              <p:nvPr/>
            </p:nvSpPr>
            <p:spPr>
              <a:xfrm>
                <a:off x="0" y="0"/>
                <a:ext cx="469900" cy="68103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>
                <a:solidFill>
                  <a:srgbClr val="0E7DC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l" defTabSz="457200">
                  <a:spcBef>
                    <a:spcPts val="400"/>
                  </a:spcBef>
                  <a:defRPr sz="20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563" name="Picture 38" descr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00" y="65087"/>
                <a:ext cx="381000" cy="536576"/>
              </a:xfrm>
              <a:prstGeom prst="rect">
                <a:avLst/>
              </a:prstGeom>
              <a:ln w="9525" cap="flat">
                <a:solidFill>
                  <a:srgbClr val="535353"/>
                </a:solidFill>
                <a:prstDash val="solid"/>
                <a:miter lim="800000"/>
              </a:ln>
              <a:effectLst/>
            </p:spPr>
          </p:pic>
        </p:grpSp>
      </p:grpSp>
      <p:sp>
        <p:nvSpPr>
          <p:cNvPr id="566" name="AutoShape 40"/>
          <p:cNvSpPr/>
          <p:nvPr/>
        </p:nvSpPr>
        <p:spPr>
          <a:xfrm>
            <a:off x="4511675" y="2280524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7" name="AutoShape 43"/>
          <p:cNvSpPr/>
          <p:nvPr/>
        </p:nvSpPr>
        <p:spPr>
          <a:xfrm>
            <a:off x="5146675" y="2769474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8" name="AutoShape 46"/>
          <p:cNvSpPr/>
          <p:nvPr/>
        </p:nvSpPr>
        <p:spPr>
          <a:xfrm>
            <a:off x="4562475" y="3239374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9" name="AutoShape 48"/>
          <p:cNvSpPr/>
          <p:nvPr/>
        </p:nvSpPr>
        <p:spPr>
          <a:xfrm rot="16200000">
            <a:off x="5896769" y="2824245"/>
            <a:ext cx="227014" cy="32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98"/>
                </a:moveTo>
                <a:lnTo>
                  <a:pt x="5381" y="13998"/>
                </a:lnTo>
                <a:lnTo>
                  <a:pt x="5381" y="0"/>
                </a:lnTo>
                <a:lnTo>
                  <a:pt x="16219" y="0"/>
                </a:lnTo>
                <a:lnTo>
                  <a:pt x="16219" y="13998"/>
                </a:lnTo>
                <a:lnTo>
                  <a:pt x="21600" y="1399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E7DC2"/>
            </a:solidFill>
            <a:miter/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0" name="AutoShape 50"/>
          <p:cNvSpPr/>
          <p:nvPr/>
        </p:nvSpPr>
        <p:spPr>
          <a:xfrm>
            <a:off x="6337300" y="2598024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AutoShape 53"/>
          <p:cNvSpPr/>
          <p:nvPr/>
        </p:nvSpPr>
        <p:spPr>
          <a:xfrm>
            <a:off x="6337300" y="3334625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2" name="AutoShape 56"/>
          <p:cNvSpPr/>
          <p:nvPr/>
        </p:nvSpPr>
        <p:spPr>
          <a:xfrm>
            <a:off x="6337300" y="1863013"/>
            <a:ext cx="469900" cy="681039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solidFill>
              <a:srgbClr val="0E7DC2"/>
            </a:solidFill>
          </a:ln>
        </p:spPr>
        <p:txBody>
          <a:bodyPr lIns="45719" rIns="45719" anchor="ctr"/>
          <a:lstStyle/>
          <a:p>
            <a:pPr algn="l" defTabSz="457200"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Text Box 58"/>
          <p:cNvSpPr txBox="1"/>
          <p:nvPr/>
        </p:nvSpPr>
        <p:spPr>
          <a:xfrm>
            <a:off x="6877050" y="2812338"/>
            <a:ext cx="787400" cy="211942"/>
          </a:xfrm>
          <a:prstGeom prst="rect">
            <a:avLst/>
          </a:prstGeom>
          <a:ln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800" b="0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upregulated</a:t>
            </a:r>
          </a:p>
        </p:txBody>
      </p:sp>
      <p:sp>
        <p:nvSpPr>
          <p:cNvPr id="574" name="Text Box 59"/>
          <p:cNvSpPr txBox="1"/>
          <p:nvPr/>
        </p:nvSpPr>
        <p:spPr>
          <a:xfrm>
            <a:off x="6878638" y="2085263"/>
            <a:ext cx="787401" cy="211942"/>
          </a:xfrm>
          <a:prstGeom prst="rect">
            <a:avLst/>
          </a:prstGeom>
          <a:ln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800" b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unchanged</a:t>
            </a:r>
          </a:p>
        </p:txBody>
      </p:sp>
      <p:sp>
        <p:nvSpPr>
          <p:cNvPr id="575" name="Text Box 60"/>
          <p:cNvSpPr txBox="1"/>
          <p:nvPr/>
        </p:nvSpPr>
        <p:spPr>
          <a:xfrm>
            <a:off x="6837363" y="3560050"/>
            <a:ext cx="868363" cy="211943"/>
          </a:xfrm>
          <a:prstGeom prst="rect">
            <a:avLst/>
          </a:prstGeom>
          <a:ln>
            <a:solidFill>
              <a:srgbClr val="53535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800" b="0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downregulated</a:t>
            </a:r>
          </a:p>
        </p:txBody>
      </p:sp>
      <p:sp>
        <p:nvSpPr>
          <p:cNvPr id="576" name="AutoShape 3"/>
          <p:cNvSpPr/>
          <p:nvPr/>
        </p:nvSpPr>
        <p:spPr>
          <a:xfrm>
            <a:off x="6384925" y="1932863"/>
            <a:ext cx="400050" cy="558801"/>
          </a:xfrm>
          <a:prstGeom prst="rect">
            <a:avLst/>
          </a:prstGeom>
          <a:solidFill>
            <a:srgbClr val="C0C0C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7" name="Line 5"/>
          <p:cNvSpPr/>
          <p:nvPr/>
        </p:nvSpPr>
        <p:spPr>
          <a:xfrm flipV="1">
            <a:off x="6453188" y="1967788"/>
            <a:ext cx="247651" cy="23177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Line 6"/>
          <p:cNvSpPr/>
          <p:nvPr/>
        </p:nvSpPr>
        <p:spPr>
          <a:xfrm flipV="1">
            <a:off x="6456363" y="2067800"/>
            <a:ext cx="239714" cy="13335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Line 7"/>
          <p:cNvSpPr/>
          <p:nvPr/>
        </p:nvSpPr>
        <p:spPr>
          <a:xfrm flipV="1">
            <a:off x="6450012" y="2167813"/>
            <a:ext cx="247651" cy="381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Freeform 8"/>
          <p:cNvSpPr/>
          <p:nvPr/>
        </p:nvSpPr>
        <p:spPr>
          <a:xfrm>
            <a:off x="6453187" y="2201150"/>
            <a:ext cx="2413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lnTo>
                  <a:pt x="19326" y="15660"/>
                </a:lnTo>
                <a:lnTo>
                  <a:pt x="19184" y="17820"/>
                </a:lnTo>
                <a:lnTo>
                  <a:pt x="0" y="2160"/>
                </a:lnTo>
                <a:lnTo>
                  <a:pt x="142" y="0"/>
                </a:lnTo>
                <a:close/>
                <a:moveTo>
                  <a:pt x="19042" y="10800"/>
                </a:moveTo>
                <a:lnTo>
                  <a:pt x="21600" y="18360"/>
                </a:lnTo>
                <a:lnTo>
                  <a:pt x="18474" y="21600"/>
                </a:lnTo>
                <a:lnTo>
                  <a:pt x="19042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1" name="Freeform 9"/>
          <p:cNvSpPr/>
          <p:nvPr/>
        </p:nvSpPr>
        <p:spPr>
          <a:xfrm>
            <a:off x="6450014" y="2196388"/>
            <a:ext cx="250826" cy="14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13" y="19957"/>
                </a:moveTo>
                <a:lnTo>
                  <a:pt x="0" y="704"/>
                </a:lnTo>
                <a:lnTo>
                  <a:pt x="137" y="0"/>
                </a:lnTo>
                <a:lnTo>
                  <a:pt x="19686" y="19252"/>
                </a:lnTo>
                <a:lnTo>
                  <a:pt x="19413" y="19957"/>
                </a:lnTo>
                <a:close/>
                <a:moveTo>
                  <a:pt x="19823" y="17139"/>
                </a:moveTo>
                <a:lnTo>
                  <a:pt x="21600" y="21600"/>
                </a:lnTo>
                <a:lnTo>
                  <a:pt x="18456" y="21365"/>
                </a:lnTo>
                <a:lnTo>
                  <a:pt x="19823" y="17139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2" name="Freeform 10"/>
          <p:cNvSpPr/>
          <p:nvPr/>
        </p:nvSpPr>
        <p:spPr>
          <a:xfrm>
            <a:off x="6445250" y="2199563"/>
            <a:ext cx="260350" cy="24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6" y="20057"/>
                </a:moveTo>
                <a:lnTo>
                  <a:pt x="0" y="281"/>
                </a:lnTo>
                <a:lnTo>
                  <a:pt x="395" y="0"/>
                </a:lnTo>
                <a:lnTo>
                  <a:pt x="20151" y="19777"/>
                </a:lnTo>
                <a:lnTo>
                  <a:pt x="19756" y="20057"/>
                </a:lnTo>
                <a:close/>
                <a:moveTo>
                  <a:pt x="20546" y="18514"/>
                </a:moveTo>
                <a:lnTo>
                  <a:pt x="21600" y="21600"/>
                </a:lnTo>
                <a:lnTo>
                  <a:pt x="18702" y="20618"/>
                </a:lnTo>
                <a:lnTo>
                  <a:pt x="20546" y="18514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Line 11"/>
          <p:cNvSpPr/>
          <p:nvPr/>
        </p:nvSpPr>
        <p:spPr>
          <a:xfrm>
            <a:off x="6705600" y="1934452"/>
            <a:ext cx="1" cy="61914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4" name="Line 12"/>
          <p:cNvSpPr/>
          <p:nvPr/>
        </p:nvSpPr>
        <p:spPr>
          <a:xfrm>
            <a:off x="6705600" y="2031288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5" name="Line 13"/>
          <p:cNvSpPr/>
          <p:nvPr/>
        </p:nvSpPr>
        <p:spPr>
          <a:xfrm>
            <a:off x="6705600" y="2128127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588" name="Group 16"/>
          <p:cNvGrpSpPr/>
          <p:nvPr/>
        </p:nvGrpSpPr>
        <p:grpSpPr>
          <a:xfrm>
            <a:off x="6337299" y="2163066"/>
            <a:ext cx="91442" cy="91442"/>
            <a:chOff x="0" y="0"/>
            <a:chExt cx="91440" cy="91440"/>
          </a:xfrm>
        </p:grpSpPr>
        <p:sp>
          <p:nvSpPr>
            <p:cNvPr id="586" name="Oval 14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2A2A2A"/>
            </a:solidFill>
            <a:ln w="3175" cap="flat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Oval 15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2A2A2A"/>
            </a:solidFill>
            <a:ln w="3175" cap="rnd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91" name="Group 19"/>
          <p:cNvGrpSpPr/>
          <p:nvPr/>
        </p:nvGrpSpPr>
        <p:grpSpPr>
          <a:xfrm>
            <a:off x="6716710" y="1921749"/>
            <a:ext cx="91441" cy="88491"/>
            <a:chOff x="0" y="0"/>
            <a:chExt cx="91440" cy="88490"/>
          </a:xfrm>
        </p:grpSpPr>
        <p:sp>
          <p:nvSpPr>
            <p:cNvPr id="589" name="Oval 17"/>
            <p:cNvSpPr/>
            <p:nvPr/>
          </p:nvSpPr>
          <p:spPr>
            <a:xfrm>
              <a:off x="-1" y="-1"/>
              <a:ext cx="91442" cy="8849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0" name="Oval 18"/>
            <p:cNvSpPr/>
            <p:nvPr/>
          </p:nvSpPr>
          <p:spPr>
            <a:xfrm>
              <a:off x="-1" y="-1"/>
              <a:ext cx="91442" cy="8849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94" name="Group 22"/>
          <p:cNvGrpSpPr/>
          <p:nvPr/>
        </p:nvGrpSpPr>
        <p:grpSpPr>
          <a:xfrm>
            <a:off x="6716710" y="2020174"/>
            <a:ext cx="91441" cy="94391"/>
            <a:chOff x="0" y="0"/>
            <a:chExt cx="91440" cy="94390"/>
          </a:xfrm>
        </p:grpSpPr>
        <p:sp>
          <p:nvSpPr>
            <p:cNvPr id="592" name="Oval 20"/>
            <p:cNvSpPr/>
            <p:nvPr/>
          </p:nvSpPr>
          <p:spPr>
            <a:xfrm>
              <a:off x="-1" y="0"/>
              <a:ext cx="91442" cy="94390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3" name="Oval 21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97" name="Group 25"/>
          <p:cNvGrpSpPr/>
          <p:nvPr/>
        </p:nvGrpSpPr>
        <p:grpSpPr>
          <a:xfrm>
            <a:off x="6716710" y="2120188"/>
            <a:ext cx="91441" cy="94391"/>
            <a:chOff x="0" y="0"/>
            <a:chExt cx="91440" cy="94389"/>
          </a:xfrm>
        </p:grpSpPr>
        <p:sp>
          <p:nvSpPr>
            <p:cNvPr id="595" name="Oval 23"/>
            <p:cNvSpPr/>
            <p:nvPr/>
          </p:nvSpPr>
          <p:spPr>
            <a:xfrm>
              <a:off x="-1" y="0"/>
              <a:ext cx="91442" cy="94390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6" name="Oval 24"/>
            <p:cNvSpPr/>
            <p:nvPr/>
          </p:nvSpPr>
          <p:spPr>
            <a:xfrm>
              <a:off x="-1" y="0"/>
              <a:ext cx="91442" cy="94390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00" name="Group 28"/>
          <p:cNvGrpSpPr/>
          <p:nvPr/>
        </p:nvGrpSpPr>
        <p:grpSpPr>
          <a:xfrm>
            <a:off x="6718297" y="2220199"/>
            <a:ext cx="91441" cy="94391"/>
            <a:chOff x="0" y="0"/>
            <a:chExt cx="91440" cy="94390"/>
          </a:xfrm>
        </p:grpSpPr>
        <p:sp>
          <p:nvSpPr>
            <p:cNvPr id="598" name="Oval 26"/>
            <p:cNvSpPr/>
            <p:nvPr/>
          </p:nvSpPr>
          <p:spPr>
            <a:xfrm>
              <a:off x="-1" y="0"/>
              <a:ext cx="91442" cy="94390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9" name="Oval 27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03" name="Group 31"/>
          <p:cNvGrpSpPr/>
          <p:nvPr/>
        </p:nvGrpSpPr>
        <p:grpSpPr>
          <a:xfrm>
            <a:off x="6718297" y="2320211"/>
            <a:ext cx="91441" cy="91441"/>
            <a:chOff x="0" y="0"/>
            <a:chExt cx="91440" cy="91440"/>
          </a:xfrm>
        </p:grpSpPr>
        <p:sp>
          <p:nvSpPr>
            <p:cNvPr id="601" name="Oval 2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2" name="Oval 3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06" name="Group 34"/>
          <p:cNvGrpSpPr/>
          <p:nvPr/>
        </p:nvGrpSpPr>
        <p:grpSpPr>
          <a:xfrm>
            <a:off x="6718297" y="2420223"/>
            <a:ext cx="91441" cy="91441"/>
            <a:chOff x="0" y="0"/>
            <a:chExt cx="91440" cy="91440"/>
          </a:xfrm>
        </p:grpSpPr>
        <p:sp>
          <p:nvSpPr>
            <p:cNvPr id="604" name="Oval 32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5" name="Oval 33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07" name="AutoShape 36"/>
          <p:cNvSpPr/>
          <p:nvPr/>
        </p:nvSpPr>
        <p:spPr>
          <a:xfrm>
            <a:off x="6378576" y="2648824"/>
            <a:ext cx="415926" cy="58420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8" name="Line 38"/>
          <p:cNvSpPr/>
          <p:nvPr/>
        </p:nvSpPr>
        <p:spPr>
          <a:xfrm flipV="1">
            <a:off x="6445251" y="2685338"/>
            <a:ext cx="257176" cy="2413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9" name="Line 39"/>
          <p:cNvSpPr/>
          <p:nvPr/>
        </p:nvSpPr>
        <p:spPr>
          <a:xfrm flipV="1">
            <a:off x="6448425" y="2790113"/>
            <a:ext cx="249239" cy="1397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0" name="Line 40"/>
          <p:cNvSpPr/>
          <p:nvPr/>
        </p:nvSpPr>
        <p:spPr>
          <a:xfrm flipV="1">
            <a:off x="6440488" y="2894887"/>
            <a:ext cx="257176" cy="39689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1" name="Freeform 41"/>
          <p:cNvSpPr/>
          <p:nvPr/>
        </p:nvSpPr>
        <p:spPr>
          <a:xfrm>
            <a:off x="6445251" y="2929813"/>
            <a:ext cx="250826" cy="6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6" y="15943"/>
                </a:lnTo>
                <a:lnTo>
                  <a:pt x="19139" y="17486"/>
                </a:lnTo>
                <a:lnTo>
                  <a:pt x="0" y="2057"/>
                </a:lnTo>
                <a:lnTo>
                  <a:pt x="0" y="0"/>
                </a:lnTo>
                <a:close/>
                <a:moveTo>
                  <a:pt x="19003" y="10800"/>
                </a:moveTo>
                <a:lnTo>
                  <a:pt x="21600" y="18514"/>
                </a:lnTo>
                <a:lnTo>
                  <a:pt x="18456" y="21600"/>
                </a:lnTo>
                <a:lnTo>
                  <a:pt x="19003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2" name="Freeform 42"/>
          <p:cNvSpPr/>
          <p:nvPr/>
        </p:nvSpPr>
        <p:spPr>
          <a:xfrm>
            <a:off x="6440487" y="2925049"/>
            <a:ext cx="261939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05" y="20025"/>
                </a:moveTo>
                <a:lnTo>
                  <a:pt x="0" y="675"/>
                </a:lnTo>
                <a:lnTo>
                  <a:pt x="262" y="0"/>
                </a:lnTo>
                <a:lnTo>
                  <a:pt x="19636" y="19350"/>
                </a:lnTo>
                <a:lnTo>
                  <a:pt x="19505" y="20025"/>
                </a:lnTo>
                <a:close/>
                <a:moveTo>
                  <a:pt x="19898" y="17100"/>
                </a:moveTo>
                <a:lnTo>
                  <a:pt x="21600" y="21600"/>
                </a:lnTo>
                <a:lnTo>
                  <a:pt x="18458" y="21375"/>
                </a:lnTo>
                <a:lnTo>
                  <a:pt x="19898" y="171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3" name="Freeform 43"/>
          <p:cNvSpPr/>
          <p:nvPr/>
        </p:nvSpPr>
        <p:spPr>
          <a:xfrm>
            <a:off x="6437312" y="2928224"/>
            <a:ext cx="269876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21" y="20250"/>
                </a:moveTo>
                <a:lnTo>
                  <a:pt x="0" y="270"/>
                </a:lnTo>
                <a:lnTo>
                  <a:pt x="254" y="0"/>
                </a:lnTo>
                <a:lnTo>
                  <a:pt x="20075" y="19845"/>
                </a:lnTo>
                <a:lnTo>
                  <a:pt x="19821" y="20250"/>
                </a:lnTo>
                <a:close/>
                <a:moveTo>
                  <a:pt x="20584" y="18630"/>
                </a:moveTo>
                <a:lnTo>
                  <a:pt x="21600" y="21600"/>
                </a:lnTo>
                <a:lnTo>
                  <a:pt x="18678" y="20790"/>
                </a:lnTo>
                <a:lnTo>
                  <a:pt x="20584" y="1863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4" name="Line 44"/>
          <p:cNvSpPr/>
          <p:nvPr/>
        </p:nvSpPr>
        <p:spPr>
          <a:xfrm>
            <a:off x="6700519" y="2651999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5" name="Line 45"/>
          <p:cNvSpPr/>
          <p:nvPr/>
        </p:nvSpPr>
        <p:spPr>
          <a:xfrm>
            <a:off x="6700519" y="2752013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6" name="Line 46"/>
          <p:cNvSpPr/>
          <p:nvPr/>
        </p:nvSpPr>
        <p:spPr>
          <a:xfrm>
            <a:off x="6700519" y="2861232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19" name="Group 49"/>
          <p:cNvGrpSpPr/>
          <p:nvPr/>
        </p:nvGrpSpPr>
        <p:grpSpPr>
          <a:xfrm>
            <a:off x="6342059" y="2877754"/>
            <a:ext cx="88669" cy="91441"/>
            <a:chOff x="0" y="0"/>
            <a:chExt cx="88668" cy="91440"/>
          </a:xfrm>
        </p:grpSpPr>
        <p:sp>
          <p:nvSpPr>
            <p:cNvPr id="617" name="Oval 47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2A2A2A"/>
            </a:solidFill>
            <a:ln w="3175" cap="flat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8" name="Oval 48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2A2A2A"/>
            </a:solidFill>
            <a:ln w="3175" cap="rnd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22" name="Group 52"/>
          <p:cNvGrpSpPr/>
          <p:nvPr/>
        </p:nvGrpSpPr>
        <p:grpSpPr>
          <a:xfrm>
            <a:off x="6708772" y="2635499"/>
            <a:ext cx="94299" cy="91441"/>
            <a:chOff x="0" y="0"/>
            <a:chExt cx="94297" cy="91440"/>
          </a:xfrm>
        </p:grpSpPr>
        <p:sp>
          <p:nvSpPr>
            <p:cNvPr id="620" name="Oval 50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1" name="Oval 51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25" name="Group 55"/>
          <p:cNvGrpSpPr/>
          <p:nvPr/>
        </p:nvGrpSpPr>
        <p:grpSpPr>
          <a:xfrm>
            <a:off x="6708772" y="2740274"/>
            <a:ext cx="94299" cy="91441"/>
            <a:chOff x="0" y="0"/>
            <a:chExt cx="94297" cy="91440"/>
          </a:xfrm>
        </p:grpSpPr>
        <p:sp>
          <p:nvSpPr>
            <p:cNvPr id="623" name="Oval 53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4" name="Oval 54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28" name="Group 58"/>
          <p:cNvGrpSpPr/>
          <p:nvPr/>
        </p:nvGrpSpPr>
        <p:grpSpPr>
          <a:xfrm>
            <a:off x="6710360" y="2843463"/>
            <a:ext cx="88669" cy="91441"/>
            <a:chOff x="0" y="0"/>
            <a:chExt cx="88668" cy="91440"/>
          </a:xfrm>
        </p:grpSpPr>
        <p:sp>
          <p:nvSpPr>
            <p:cNvPr id="626" name="Oval 56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7" name="Oval 57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31" name="Group 61"/>
          <p:cNvGrpSpPr/>
          <p:nvPr/>
        </p:nvGrpSpPr>
        <p:grpSpPr>
          <a:xfrm>
            <a:off x="6710360" y="2948238"/>
            <a:ext cx="91441" cy="91441"/>
            <a:chOff x="0" y="0"/>
            <a:chExt cx="91440" cy="91440"/>
          </a:xfrm>
        </p:grpSpPr>
        <p:sp>
          <p:nvSpPr>
            <p:cNvPr id="629" name="Oval 5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0" name="Oval 6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34" name="Group 64"/>
          <p:cNvGrpSpPr/>
          <p:nvPr/>
        </p:nvGrpSpPr>
        <p:grpSpPr>
          <a:xfrm>
            <a:off x="6710360" y="3053013"/>
            <a:ext cx="94299" cy="91441"/>
            <a:chOff x="0" y="0"/>
            <a:chExt cx="94297" cy="91440"/>
          </a:xfrm>
        </p:grpSpPr>
        <p:sp>
          <p:nvSpPr>
            <p:cNvPr id="632" name="Oval 62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3" name="Oval 63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37" name="Group 67"/>
          <p:cNvGrpSpPr/>
          <p:nvPr/>
        </p:nvGrpSpPr>
        <p:grpSpPr>
          <a:xfrm>
            <a:off x="6711947" y="3157788"/>
            <a:ext cx="91441" cy="91441"/>
            <a:chOff x="0" y="0"/>
            <a:chExt cx="91440" cy="91440"/>
          </a:xfrm>
        </p:grpSpPr>
        <p:sp>
          <p:nvSpPr>
            <p:cNvPr id="635" name="Oval 65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6" name="Oval 6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38" name="AutoShape 69"/>
          <p:cNvSpPr/>
          <p:nvPr/>
        </p:nvSpPr>
        <p:spPr>
          <a:xfrm>
            <a:off x="6372226" y="3401300"/>
            <a:ext cx="396876" cy="554039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9" name="Line 71"/>
          <p:cNvSpPr/>
          <p:nvPr/>
        </p:nvSpPr>
        <p:spPr>
          <a:xfrm flipV="1">
            <a:off x="6440489" y="3436225"/>
            <a:ext cx="244476" cy="2286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0" name="Line 72"/>
          <p:cNvSpPr/>
          <p:nvPr/>
        </p:nvSpPr>
        <p:spPr>
          <a:xfrm flipV="1">
            <a:off x="6443664" y="3534650"/>
            <a:ext cx="238126" cy="13335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1" name="Line 73"/>
          <p:cNvSpPr/>
          <p:nvPr/>
        </p:nvSpPr>
        <p:spPr>
          <a:xfrm flipV="1">
            <a:off x="6435726" y="3633075"/>
            <a:ext cx="246064" cy="381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2" name="Freeform 74"/>
          <p:cNvSpPr/>
          <p:nvPr/>
        </p:nvSpPr>
        <p:spPr>
          <a:xfrm>
            <a:off x="6440489" y="3668000"/>
            <a:ext cx="239714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68" y="15660"/>
                </a:lnTo>
                <a:lnTo>
                  <a:pt x="19168" y="17280"/>
                </a:lnTo>
                <a:lnTo>
                  <a:pt x="0" y="1620"/>
                </a:lnTo>
                <a:lnTo>
                  <a:pt x="0" y="0"/>
                </a:lnTo>
                <a:close/>
                <a:moveTo>
                  <a:pt x="19025" y="10800"/>
                </a:moveTo>
                <a:lnTo>
                  <a:pt x="21600" y="18360"/>
                </a:lnTo>
                <a:lnTo>
                  <a:pt x="18453" y="21600"/>
                </a:lnTo>
                <a:lnTo>
                  <a:pt x="19025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3" name="Freeform 75"/>
          <p:cNvSpPr/>
          <p:nvPr/>
        </p:nvSpPr>
        <p:spPr>
          <a:xfrm>
            <a:off x="6435725" y="3663239"/>
            <a:ext cx="249239" cy="14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36" y="19938"/>
                </a:moveTo>
                <a:lnTo>
                  <a:pt x="0" y="712"/>
                </a:lnTo>
                <a:lnTo>
                  <a:pt x="275" y="0"/>
                </a:lnTo>
                <a:lnTo>
                  <a:pt x="19811" y="19226"/>
                </a:lnTo>
                <a:lnTo>
                  <a:pt x="19536" y="19938"/>
                </a:lnTo>
                <a:close/>
                <a:moveTo>
                  <a:pt x="19949" y="17090"/>
                </a:moveTo>
                <a:lnTo>
                  <a:pt x="21600" y="21600"/>
                </a:lnTo>
                <a:lnTo>
                  <a:pt x="18573" y="21363"/>
                </a:lnTo>
                <a:lnTo>
                  <a:pt x="19949" y="1709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4" name="Freeform 76"/>
          <p:cNvSpPr/>
          <p:nvPr/>
        </p:nvSpPr>
        <p:spPr>
          <a:xfrm>
            <a:off x="6432551" y="3664825"/>
            <a:ext cx="257176" cy="242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67" y="20188"/>
                </a:moveTo>
                <a:lnTo>
                  <a:pt x="0" y="424"/>
                </a:lnTo>
                <a:lnTo>
                  <a:pt x="267" y="0"/>
                </a:lnTo>
                <a:lnTo>
                  <a:pt x="20133" y="19765"/>
                </a:lnTo>
                <a:lnTo>
                  <a:pt x="19867" y="20188"/>
                </a:lnTo>
                <a:close/>
                <a:moveTo>
                  <a:pt x="20533" y="18635"/>
                </a:moveTo>
                <a:lnTo>
                  <a:pt x="21600" y="21600"/>
                </a:lnTo>
                <a:lnTo>
                  <a:pt x="18800" y="20612"/>
                </a:lnTo>
                <a:lnTo>
                  <a:pt x="20533" y="18635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5" name="Line 77"/>
          <p:cNvSpPr/>
          <p:nvPr/>
        </p:nvSpPr>
        <p:spPr>
          <a:xfrm>
            <a:off x="6689725" y="3402889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Line 78"/>
          <p:cNvSpPr/>
          <p:nvPr/>
        </p:nvSpPr>
        <p:spPr>
          <a:xfrm>
            <a:off x="6689725" y="3498139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7" name="Line 79"/>
          <p:cNvSpPr/>
          <p:nvPr/>
        </p:nvSpPr>
        <p:spPr>
          <a:xfrm>
            <a:off x="6689725" y="3594975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8" name="Oval 80"/>
          <p:cNvSpPr/>
          <p:nvPr/>
        </p:nvSpPr>
        <p:spPr>
          <a:xfrm>
            <a:off x="6350000" y="3631822"/>
            <a:ext cx="91441" cy="91441"/>
          </a:xfrm>
          <a:prstGeom prst="ellipse">
            <a:avLst/>
          </a:prstGeom>
          <a:solidFill>
            <a:srgbClr val="0000FF"/>
          </a:solidFill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9" name="Oval 81"/>
          <p:cNvSpPr/>
          <p:nvPr/>
        </p:nvSpPr>
        <p:spPr>
          <a:xfrm>
            <a:off x="6350000" y="3631822"/>
            <a:ext cx="91441" cy="91441"/>
          </a:xfrm>
          <a:prstGeom prst="ellipse">
            <a:avLst/>
          </a:prstGeom>
          <a:solidFill>
            <a:srgbClr val="2A2A2A"/>
          </a:solidFill>
          <a:ln w="3175" cap="rnd">
            <a:solidFill>
              <a:srgbClr val="2A2A2A"/>
            </a:solidFill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52" name="Group 85"/>
          <p:cNvGrpSpPr/>
          <p:nvPr/>
        </p:nvGrpSpPr>
        <p:grpSpPr>
          <a:xfrm>
            <a:off x="6700838" y="3390184"/>
            <a:ext cx="94491" cy="91441"/>
            <a:chOff x="0" y="0"/>
            <a:chExt cx="94489" cy="91440"/>
          </a:xfrm>
        </p:grpSpPr>
        <p:sp>
          <p:nvSpPr>
            <p:cNvPr id="650" name="Oval 83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1" name="Oval 84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55" name="Group 88"/>
          <p:cNvGrpSpPr/>
          <p:nvPr/>
        </p:nvGrpSpPr>
        <p:grpSpPr>
          <a:xfrm>
            <a:off x="6700835" y="3488609"/>
            <a:ext cx="91441" cy="91441"/>
            <a:chOff x="0" y="0"/>
            <a:chExt cx="91440" cy="91440"/>
          </a:xfrm>
        </p:grpSpPr>
        <p:sp>
          <p:nvSpPr>
            <p:cNvPr id="653" name="Oval 8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4" name="Oval 87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58" name="Group 91"/>
          <p:cNvGrpSpPr/>
          <p:nvPr/>
        </p:nvGrpSpPr>
        <p:grpSpPr>
          <a:xfrm>
            <a:off x="6702424" y="3587034"/>
            <a:ext cx="88492" cy="91441"/>
            <a:chOff x="0" y="0"/>
            <a:chExt cx="88490" cy="91440"/>
          </a:xfrm>
        </p:grpSpPr>
        <p:sp>
          <p:nvSpPr>
            <p:cNvPr id="656" name="Oval 89"/>
            <p:cNvSpPr/>
            <p:nvPr/>
          </p:nvSpPr>
          <p:spPr>
            <a:xfrm>
              <a:off x="-1" y="-1"/>
              <a:ext cx="88492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7" name="Oval 90"/>
            <p:cNvSpPr/>
            <p:nvPr/>
          </p:nvSpPr>
          <p:spPr>
            <a:xfrm>
              <a:off x="-1" y="-1"/>
              <a:ext cx="8849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61" name="Group 94"/>
          <p:cNvGrpSpPr/>
          <p:nvPr/>
        </p:nvGrpSpPr>
        <p:grpSpPr>
          <a:xfrm>
            <a:off x="6702422" y="3687047"/>
            <a:ext cx="91441" cy="91441"/>
            <a:chOff x="0" y="0"/>
            <a:chExt cx="91440" cy="91440"/>
          </a:xfrm>
        </p:grpSpPr>
        <p:sp>
          <p:nvSpPr>
            <p:cNvPr id="659" name="Oval 92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0" name="Oval 93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64" name="Group 97"/>
          <p:cNvGrpSpPr/>
          <p:nvPr/>
        </p:nvGrpSpPr>
        <p:grpSpPr>
          <a:xfrm>
            <a:off x="6702422" y="3785472"/>
            <a:ext cx="91441" cy="91441"/>
            <a:chOff x="0" y="0"/>
            <a:chExt cx="91440" cy="91440"/>
          </a:xfrm>
        </p:grpSpPr>
        <p:sp>
          <p:nvSpPr>
            <p:cNvPr id="662" name="Oval 95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3" name="Oval 9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67" name="Group 100"/>
          <p:cNvGrpSpPr/>
          <p:nvPr/>
        </p:nvGrpSpPr>
        <p:grpSpPr>
          <a:xfrm>
            <a:off x="6702422" y="3883897"/>
            <a:ext cx="91441" cy="91441"/>
            <a:chOff x="0" y="0"/>
            <a:chExt cx="91440" cy="91440"/>
          </a:xfrm>
        </p:grpSpPr>
        <p:sp>
          <p:nvSpPr>
            <p:cNvPr id="665" name="Oval 98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6" name="Oval 9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68" name="AutoShape 3"/>
          <p:cNvSpPr/>
          <p:nvPr/>
        </p:nvSpPr>
        <p:spPr>
          <a:xfrm>
            <a:off x="5181601" y="2836149"/>
            <a:ext cx="396876" cy="554039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9" name="Line 5"/>
          <p:cNvSpPr/>
          <p:nvPr/>
        </p:nvSpPr>
        <p:spPr>
          <a:xfrm flipV="1">
            <a:off x="5249864" y="2871074"/>
            <a:ext cx="244476" cy="2286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0" name="Line 6"/>
          <p:cNvSpPr/>
          <p:nvPr/>
        </p:nvSpPr>
        <p:spPr>
          <a:xfrm flipV="1">
            <a:off x="5253039" y="2969499"/>
            <a:ext cx="238126" cy="13335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1" name="Line 7"/>
          <p:cNvSpPr/>
          <p:nvPr/>
        </p:nvSpPr>
        <p:spPr>
          <a:xfrm flipV="1">
            <a:off x="5245101" y="3067924"/>
            <a:ext cx="246064" cy="381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2" name="Freeform 8"/>
          <p:cNvSpPr/>
          <p:nvPr/>
        </p:nvSpPr>
        <p:spPr>
          <a:xfrm>
            <a:off x="5249864" y="3102849"/>
            <a:ext cx="239714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168" y="15660"/>
                </a:lnTo>
                <a:lnTo>
                  <a:pt x="19168" y="17280"/>
                </a:lnTo>
                <a:lnTo>
                  <a:pt x="0" y="1620"/>
                </a:lnTo>
                <a:lnTo>
                  <a:pt x="0" y="0"/>
                </a:lnTo>
                <a:close/>
                <a:moveTo>
                  <a:pt x="19025" y="10800"/>
                </a:moveTo>
                <a:lnTo>
                  <a:pt x="21600" y="18360"/>
                </a:lnTo>
                <a:lnTo>
                  <a:pt x="18453" y="21600"/>
                </a:lnTo>
                <a:lnTo>
                  <a:pt x="19025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3" name="Freeform 9"/>
          <p:cNvSpPr/>
          <p:nvPr/>
        </p:nvSpPr>
        <p:spPr>
          <a:xfrm>
            <a:off x="5245100" y="3098088"/>
            <a:ext cx="249239" cy="14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36" y="19938"/>
                </a:moveTo>
                <a:lnTo>
                  <a:pt x="0" y="712"/>
                </a:lnTo>
                <a:lnTo>
                  <a:pt x="275" y="0"/>
                </a:lnTo>
                <a:lnTo>
                  <a:pt x="19811" y="19226"/>
                </a:lnTo>
                <a:lnTo>
                  <a:pt x="19536" y="19938"/>
                </a:lnTo>
                <a:close/>
                <a:moveTo>
                  <a:pt x="19949" y="17090"/>
                </a:moveTo>
                <a:lnTo>
                  <a:pt x="21600" y="21600"/>
                </a:lnTo>
                <a:lnTo>
                  <a:pt x="18573" y="21363"/>
                </a:lnTo>
                <a:lnTo>
                  <a:pt x="19949" y="1709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4" name="Freeform 10"/>
          <p:cNvSpPr/>
          <p:nvPr/>
        </p:nvSpPr>
        <p:spPr>
          <a:xfrm>
            <a:off x="5241926" y="3099674"/>
            <a:ext cx="257176" cy="242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67" y="20188"/>
                </a:moveTo>
                <a:lnTo>
                  <a:pt x="0" y="424"/>
                </a:lnTo>
                <a:lnTo>
                  <a:pt x="267" y="0"/>
                </a:lnTo>
                <a:lnTo>
                  <a:pt x="20133" y="19765"/>
                </a:lnTo>
                <a:lnTo>
                  <a:pt x="19867" y="20188"/>
                </a:lnTo>
                <a:close/>
                <a:moveTo>
                  <a:pt x="20533" y="18635"/>
                </a:moveTo>
                <a:lnTo>
                  <a:pt x="21600" y="21600"/>
                </a:lnTo>
                <a:lnTo>
                  <a:pt x="18800" y="20612"/>
                </a:lnTo>
                <a:lnTo>
                  <a:pt x="20533" y="18635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5" name="Line 11"/>
          <p:cNvSpPr/>
          <p:nvPr/>
        </p:nvSpPr>
        <p:spPr>
          <a:xfrm>
            <a:off x="5499100" y="2837738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6" name="Line 12"/>
          <p:cNvSpPr/>
          <p:nvPr/>
        </p:nvSpPr>
        <p:spPr>
          <a:xfrm>
            <a:off x="5499100" y="2932988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7" name="Line 13"/>
          <p:cNvSpPr/>
          <p:nvPr/>
        </p:nvSpPr>
        <p:spPr>
          <a:xfrm>
            <a:off x="5499100" y="3029825"/>
            <a:ext cx="0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80" name="Group 19"/>
          <p:cNvGrpSpPr/>
          <p:nvPr/>
        </p:nvGrpSpPr>
        <p:grpSpPr>
          <a:xfrm>
            <a:off x="5519739" y="2817723"/>
            <a:ext cx="94491" cy="91441"/>
            <a:chOff x="0" y="0"/>
            <a:chExt cx="94489" cy="91440"/>
          </a:xfrm>
        </p:grpSpPr>
        <p:sp>
          <p:nvSpPr>
            <p:cNvPr id="678" name="Oval 17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9" name="Oval 18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83" name="Group 22"/>
          <p:cNvGrpSpPr/>
          <p:nvPr/>
        </p:nvGrpSpPr>
        <p:grpSpPr>
          <a:xfrm>
            <a:off x="5519737" y="2923349"/>
            <a:ext cx="91441" cy="91441"/>
            <a:chOff x="0" y="0"/>
            <a:chExt cx="91440" cy="91440"/>
          </a:xfrm>
        </p:grpSpPr>
        <p:sp>
          <p:nvSpPr>
            <p:cNvPr id="681" name="Oval 2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2" name="Oval 21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86" name="Group 25"/>
          <p:cNvGrpSpPr/>
          <p:nvPr/>
        </p:nvGrpSpPr>
        <p:grpSpPr>
          <a:xfrm>
            <a:off x="5521326" y="3028974"/>
            <a:ext cx="88491" cy="91441"/>
            <a:chOff x="0" y="0"/>
            <a:chExt cx="88490" cy="91440"/>
          </a:xfrm>
        </p:grpSpPr>
        <p:sp>
          <p:nvSpPr>
            <p:cNvPr id="684" name="Oval 23"/>
            <p:cNvSpPr/>
            <p:nvPr/>
          </p:nvSpPr>
          <p:spPr>
            <a:xfrm>
              <a:off x="-1" y="-1"/>
              <a:ext cx="88492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5" name="Oval 24"/>
            <p:cNvSpPr/>
            <p:nvPr/>
          </p:nvSpPr>
          <p:spPr>
            <a:xfrm>
              <a:off x="-1" y="-1"/>
              <a:ext cx="8849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89" name="Group 28"/>
          <p:cNvGrpSpPr/>
          <p:nvPr/>
        </p:nvGrpSpPr>
        <p:grpSpPr>
          <a:xfrm>
            <a:off x="5521323" y="3136187"/>
            <a:ext cx="91441" cy="91441"/>
            <a:chOff x="0" y="0"/>
            <a:chExt cx="91440" cy="91440"/>
          </a:xfrm>
        </p:grpSpPr>
        <p:sp>
          <p:nvSpPr>
            <p:cNvPr id="687" name="Oval 2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8" name="Oval 27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92" name="Group 31"/>
          <p:cNvGrpSpPr/>
          <p:nvPr/>
        </p:nvGrpSpPr>
        <p:grpSpPr>
          <a:xfrm>
            <a:off x="5521323" y="3234612"/>
            <a:ext cx="91441" cy="91441"/>
            <a:chOff x="0" y="0"/>
            <a:chExt cx="91440" cy="91440"/>
          </a:xfrm>
        </p:grpSpPr>
        <p:sp>
          <p:nvSpPr>
            <p:cNvPr id="690" name="Oval 2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1" name="Oval 3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95" name="Group 34"/>
          <p:cNvGrpSpPr/>
          <p:nvPr/>
        </p:nvGrpSpPr>
        <p:grpSpPr>
          <a:xfrm>
            <a:off x="5521323" y="3333036"/>
            <a:ext cx="91441" cy="91441"/>
            <a:chOff x="0" y="0"/>
            <a:chExt cx="91440" cy="91440"/>
          </a:xfrm>
        </p:grpSpPr>
        <p:sp>
          <p:nvSpPr>
            <p:cNvPr id="693" name="Oval 32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4" name="Oval 33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96" name="AutoShape 36"/>
          <p:cNvSpPr/>
          <p:nvPr/>
        </p:nvSpPr>
        <p:spPr>
          <a:xfrm>
            <a:off x="4552951" y="2331324"/>
            <a:ext cx="415926" cy="58420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7" name="Line 38"/>
          <p:cNvSpPr/>
          <p:nvPr/>
        </p:nvSpPr>
        <p:spPr>
          <a:xfrm flipV="1">
            <a:off x="4588388" y="2375037"/>
            <a:ext cx="257176" cy="2413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8" name="Line 39"/>
          <p:cNvSpPr/>
          <p:nvPr/>
        </p:nvSpPr>
        <p:spPr>
          <a:xfrm flipV="1">
            <a:off x="4591563" y="2479812"/>
            <a:ext cx="249239" cy="1397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9" name="Line 40"/>
          <p:cNvSpPr/>
          <p:nvPr/>
        </p:nvSpPr>
        <p:spPr>
          <a:xfrm flipV="1">
            <a:off x="4583626" y="2584587"/>
            <a:ext cx="257176" cy="39689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0" name="Freeform 41"/>
          <p:cNvSpPr/>
          <p:nvPr/>
        </p:nvSpPr>
        <p:spPr>
          <a:xfrm>
            <a:off x="4588388" y="2619513"/>
            <a:ext cx="250826" cy="6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76" y="15943"/>
                </a:lnTo>
                <a:lnTo>
                  <a:pt x="19139" y="17486"/>
                </a:lnTo>
                <a:lnTo>
                  <a:pt x="0" y="2057"/>
                </a:lnTo>
                <a:lnTo>
                  <a:pt x="0" y="0"/>
                </a:lnTo>
                <a:close/>
                <a:moveTo>
                  <a:pt x="19003" y="10800"/>
                </a:moveTo>
                <a:lnTo>
                  <a:pt x="21600" y="18514"/>
                </a:lnTo>
                <a:lnTo>
                  <a:pt x="18456" y="21600"/>
                </a:lnTo>
                <a:lnTo>
                  <a:pt x="19003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1" name="Freeform 42"/>
          <p:cNvSpPr/>
          <p:nvPr/>
        </p:nvSpPr>
        <p:spPr>
          <a:xfrm>
            <a:off x="4583624" y="2614750"/>
            <a:ext cx="261939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05" y="20025"/>
                </a:moveTo>
                <a:lnTo>
                  <a:pt x="0" y="675"/>
                </a:lnTo>
                <a:lnTo>
                  <a:pt x="262" y="0"/>
                </a:lnTo>
                <a:lnTo>
                  <a:pt x="19636" y="19350"/>
                </a:lnTo>
                <a:lnTo>
                  <a:pt x="19505" y="20025"/>
                </a:lnTo>
                <a:close/>
                <a:moveTo>
                  <a:pt x="19898" y="17100"/>
                </a:moveTo>
                <a:lnTo>
                  <a:pt x="21600" y="21600"/>
                </a:lnTo>
                <a:lnTo>
                  <a:pt x="18458" y="21375"/>
                </a:lnTo>
                <a:lnTo>
                  <a:pt x="19898" y="171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2" name="Freeform 43"/>
          <p:cNvSpPr/>
          <p:nvPr/>
        </p:nvSpPr>
        <p:spPr>
          <a:xfrm>
            <a:off x="4580451" y="2617925"/>
            <a:ext cx="269876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21" y="20250"/>
                </a:moveTo>
                <a:lnTo>
                  <a:pt x="0" y="270"/>
                </a:lnTo>
                <a:lnTo>
                  <a:pt x="254" y="0"/>
                </a:lnTo>
                <a:lnTo>
                  <a:pt x="20075" y="19845"/>
                </a:lnTo>
                <a:lnTo>
                  <a:pt x="19821" y="20250"/>
                </a:lnTo>
                <a:close/>
                <a:moveTo>
                  <a:pt x="20584" y="18630"/>
                </a:moveTo>
                <a:lnTo>
                  <a:pt x="21600" y="21600"/>
                </a:lnTo>
                <a:lnTo>
                  <a:pt x="18678" y="20790"/>
                </a:lnTo>
                <a:lnTo>
                  <a:pt x="20584" y="1863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3" name="Line 44"/>
          <p:cNvSpPr/>
          <p:nvPr/>
        </p:nvSpPr>
        <p:spPr>
          <a:xfrm>
            <a:off x="4850324" y="2341700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4" name="Line 45"/>
          <p:cNvSpPr/>
          <p:nvPr/>
        </p:nvSpPr>
        <p:spPr>
          <a:xfrm>
            <a:off x="4850324" y="2441712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5" name="Line 46"/>
          <p:cNvSpPr/>
          <p:nvPr/>
        </p:nvSpPr>
        <p:spPr>
          <a:xfrm>
            <a:off x="4850324" y="2543312"/>
            <a:ext cx="1" cy="635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08" name="Group 49"/>
          <p:cNvGrpSpPr/>
          <p:nvPr/>
        </p:nvGrpSpPr>
        <p:grpSpPr>
          <a:xfrm>
            <a:off x="4518538" y="2559699"/>
            <a:ext cx="88669" cy="91441"/>
            <a:chOff x="0" y="0"/>
            <a:chExt cx="88668" cy="91440"/>
          </a:xfrm>
        </p:grpSpPr>
        <p:sp>
          <p:nvSpPr>
            <p:cNvPr id="706" name="Oval 47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2A2A2A"/>
            </a:solidFill>
            <a:ln w="3175" cap="flat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7" name="Oval 48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2A2A2A"/>
            </a:solidFill>
            <a:ln w="3175" cap="rnd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11" name="Group 52"/>
          <p:cNvGrpSpPr/>
          <p:nvPr/>
        </p:nvGrpSpPr>
        <p:grpSpPr>
          <a:xfrm>
            <a:off x="4870963" y="2320100"/>
            <a:ext cx="94299" cy="91441"/>
            <a:chOff x="0" y="0"/>
            <a:chExt cx="94297" cy="91440"/>
          </a:xfrm>
        </p:grpSpPr>
        <p:sp>
          <p:nvSpPr>
            <p:cNvPr id="709" name="Oval 50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0" name="Oval 51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14" name="Group 55"/>
          <p:cNvGrpSpPr/>
          <p:nvPr/>
        </p:nvGrpSpPr>
        <p:grpSpPr>
          <a:xfrm>
            <a:off x="4870963" y="2424875"/>
            <a:ext cx="94299" cy="91441"/>
            <a:chOff x="0" y="0"/>
            <a:chExt cx="94297" cy="91440"/>
          </a:xfrm>
        </p:grpSpPr>
        <p:sp>
          <p:nvSpPr>
            <p:cNvPr id="712" name="Oval 53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3" name="Oval 54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17" name="Group 58"/>
          <p:cNvGrpSpPr/>
          <p:nvPr/>
        </p:nvGrpSpPr>
        <p:grpSpPr>
          <a:xfrm>
            <a:off x="4872549" y="2528062"/>
            <a:ext cx="88669" cy="91441"/>
            <a:chOff x="0" y="0"/>
            <a:chExt cx="88668" cy="91440"/>
          </a:xfrm>
        </p:grpSpPr>
        <p:sp>
          <p:nvSpPr>
            <p:cNvPr id="715" name="Oval 56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6" name="Oval 57"/>
            <p:cNvSpPr/>
            <p:nvPr/>
          </p:nvSpPr>
          <p:spPr>
            <a:xfrm>
              <a:off x="-1" y="-1"/>
              <a:ext cx="88670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0" name="Group 61"/>
          <p:cNvGrpSpPr/>
          <p:nvPr/>
        </p:nvGrpSpPr>
        <p:grpSpPr>
          <a:xfrm>
            <a:off x="4872549" y="2632837"/>
            <a:ext cx="91441" cy="91441"/>
            <a:chOff x="0" y="0"/>
            <a:chExt cx="91440" cy="91440"/>
          </a:xfrm>
        </p:grpSpPr>
        <p:sp>
          <p:nvSpPr>
            <p:cNvPr id="718" name="Oval 5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9" name="Oval 6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3" name="Group 64"/>
          <p:cNvGrpSpPr/>
          <p:nvPr/>
        </p:nvGrpSpPr>
        <p:grpSpPr>
          <a:xfrm>
            <a:off x="4872549" y="2737612"/>
            <a:ext cx="94299" cy="91441"/>
            <a:chOff x="0" y="0"/>
            <a:chExt cx="94297" cy="91440"/>
          </a:xfrm>
        </p:grpSpPr>
        <p:sp>
          <p:nvSpPr>
            <p:cNvPr id="721" name="Oval 62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2" name="Oval 63"/>
            <p:cNvSpPr/>
            <p:nvPr/>
          </p:nvSpPr>
          <p:spPr>
            <a:xfrm>
              <a:off x="0" y="-1"/>
              <a:ext cx="94298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26" name="Group 67"/>
          <p:cNvGrpSpPr/>
          <p:nvPr/>
        </p:nvGrpSpPr>
        <p:grpSpPr>
          <a:xfrm>
            <a:off x="4874138" y="2842387"/>
            <a:ext cx="91441" cy="91441"/>
            <a:chOff x="0" y="0"/>
            <a:chExt cx="91440" cy="91440"/>
          </a:xfrm>
        </p:grpSpPr>
        <p:sp>
          <p:nvSpPr>
            <p:cNvPr id="724" name="Oval 65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00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5" name="Oval 6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27" name="AutoShape 69"/>
          <p:cNvSpPr/>
          <p:nvPr/>
        </p:nvSpPr>
        <p:spPr>
          <a:xfrm>
            <a:off x="4610100" y="3309225"/>
            <a:ext cx="400050" cy="558801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28" name="Line 71"/>
          <p:cNvSpPr/>
          <p:nvPr/>
        </p:nvSpPr>
        <p:spPr>
          <a:xfrm flipV="1">
            <a:off x="4663963" y="3344150"/>
            <a:ext cx="247651" cy="23177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9" name="Line 72"/>
          <p:cNvSpPr/>
          <p:nvPr/>
        </p:nvSpPr>
        <p:spPr>
          <a:xfrm flipV="1">
            <a:off x="4667138" y="3444163"/>
            <a:ext cx="239714" cy="13335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0" name="Line 73"/>
          <p:cNvSpPr/>
          <p:nvPr/>
        </p:nvSpPr>
        <p:spPr>
          <a:xfrm flipV="1">
            <a:off x="4660787" y="3544175"/>
            <a:ext cx="247651" cy="38101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1" name="Freeform 74"/>
          <p:cNvSpPr/>
          <p:nvPr/>
        </p:nvSpPr>
        <p:spPr>
          <a:xfrm>
            <a:off x="4663962" y="3577513"/>
            <a:ext cx="241301" cy="6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lnTo>
                  <a:pt x="19326" y="15660"/>
                </a:lnTo>
                <a:lnTo>
                  <a:pt x="19184" y="17820"/>
                </a:lnTo>
                <a:lnTo>
                  <a:pt x="0" y="2160"/>
                </a:lnTo>
                <a:lnTo>
                  <a:pt x="142" y="0"/>
                </a:lnTo>
                <a:close/>
                <a:moveTo>
                  <a:pt x="19042" y="10800"/>
                </a:moveTo>
                <a:lnTo>
                  <a:pt x="21600" y="18360"/>
                </a:lnTo>
                <a:lnTo>
                  <a:pt x="18474" y="21600"/>
                </a:lnTo>
                <a:lnTo>
                  <a:pt x="19042" y="10800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32" name="Freeform 75"/>
          <p:cNvSpPr/>
          <p:nvPr/>
        </p:nvSpPr>
        <p:spPr>
          <a:xfrm>
            <a:off x="4660789" y="3572750"/>
            <a:ext cx="250826" cy="14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13" y="19957"/>
                </a:moveTo>
                <a:lnTo>
                  <a:pt x="0" y="704"/>
                </a:lnTo>
                <a:lnTo>
                  <a:pt x="137" y="0"/>
                </a:lnTo>
                <a:lnTo>
                  <a:pt x="19686" y="19252"/>
                </a:lnTo>
                <a:lnTo>
                  <a:pt x="19413" y="19957"/>
                </a:lnTo>
                <a:close/>
                <a:moveTo>
                  <a:pt x="19823" y="17139"/>
                </a:moveTo>
                <a:lnTo>
                  <a:pt x="21600" y="21600"/>
                </a:lnTo>
                <a:lnTo>
                  <a:pt x="18456" y="21365"/>
                </a:lnTo>
                <a:lnTo>
                  <a:pt x="19823" y="17139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33" name="Freeform 76"/>
          <p:cNvSpPr/>
          <p:nvPr/>
        </p:nvSpPr>
        <p:spPr>
          <a:xfrm>
            <a:off x="4656025" y="3575925"/>
            <a:ext cx="260351" cy="24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6" y="20057"/>
                </a:moveTo>
                <a:lnTo>
                  <a:pt x="0" y="281"/>
                </a:lnTo>
                <a:lnTo>
                  <a:pt x="395" y="0"/>
                </a:lnTo>
                <a:lnTo>
                  <a:pt x="20151" y="19777"/>
                </a:lnTo>
                <a:lnTo>
                  <a:pt x="19756" y="20057"/>
                </a:lnTo>
                <a:close/>
                <a:moveTo>
                  <a:pt x="20546" y="18514"/>
                </a:moveTo>
                <a:lnTo>
                  <a:pt x="21600" y="21600"/>
                </a:lnTo>
                <a:lnTo>
                  <a:pt x="18702" y="20618"/>
                </a:lnTo>
                <a:lnTo>
                  <a:pt x="20546" y="18514"/>
                </a:lnTo>
                <a:close/>
              </a:path>
            </a:pathLst>
          </a:custGeom>
          <a:solidFill>
            <a:srgbClr val="808080"/>
          </a:solidFill>
          <a:ln w="3175">
            <a:solidFill>
              <a:srgbClr val="0E7DC2"/>
            </a:solidFill>
            <a:bevel/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34" name="Line 77"/>
          <p:cNvSpPr/>
          <p:nvPr/>
        </p:nvSpPr>
        <p:spPr>
          <a:xfrm>
            <a:off x="4916374" y="3310814"/>
            <a:ext cx="1" cy="61914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5" name="Line 78"/>
          <p:cNvSpPr/>
          <p:nvPr/>
        </p:nvSpPr>
        <p:spPr>
          <a:xfrm>
            <a:off x="4916375" y="3407650"/>
            <a:ext cx="1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6" name="Line 79"/>
          <p:cNvSpPr/>
          <p:nvPr/>
        </p:nvSpPr>
        <p:spPr>
          <a:xfrm>
            <a:off x="4916375" y="3504489"/>
            <a:ext cx="1" cy="60326"/>
          </a:xfrm>
          <a:prstGeom prst="line">
            <a:avLst/>
          </a:prstGeom>
          <a:ln w="3175">
            <a:solidFill>
              <a:srgbClr val="0E7DC2"/>
            </a:solidFill>
          </a:ln>
        </p:spPr>
        <p:txBody>
          <a:bodyPr lIns="45719" rIns="45719"/>
          <a:lstStyle/>
          <a:p>
            <a:pPr algn="l" defTabSz="457200">
              <a:defRPr sz="18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739" name="Group 82"/>
          <p:cNvGrpSpPr/>
          <p:nvPr/>
        </p:nvGrpSpPr>
        <p:grpSpPr>
          <a:xfrm>
            <a:off x="4568487" y="3540886"/>
            <a:ext cx="91441" cy="91441"/>
            <a:chOff x="0" y="0"/>
            <a:chExt cx="91440" cy="91440"/>
          </a:xfrm>
        </p:grpSpPr>
        <p:sp>
          <p:nvSpPr>
            <p:cNvPr id="737" name="Oval 80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2A2A2A"/>
            </a:solidFill>
            <a:ln w="3175" cap="flat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8" name="Oval 81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2A2A2A"/>
            </a:solidFill>
            <a:ln w="3175" cap="rnd">
              <a:solidFill>
                <a:srgbClr val="2A2A2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2" name="Group 85"/>
          <p:cNvGrpSpPr/>
          <p:nvPr/>
        </p:nvGrpSpPr>
        <p:grpSpPr>
          <a:xfrm>
            <a:off x="4929813" y="3276398"/>
            <a:ext cx="94491" cy="91441"/>
            <a:chOff x="0" y="0"/>
            <a:chExt cx="94489" cy="91440"/>
          </a:xfrm>
        </p:grpSpPr>
        <p:sp>
          <p:nvSpPr>
            <p:cNvPr id="740" name="Oval 83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1" name="Oval 84"/>
            <p:cNvSpPr/>
            <p:nvPr/>
          </p:nvSpPr>
          <p:spPr>
            <a:xfrm>
              <a:off x="0" y="-1"/>
              <a:ext cx="94490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5" name="Group 88"/>
          <p:cNvGrpSpPr/>
          <p:nvPr/>
        </p:nvGrpSpPr>
        <p:grpSpPr>
          <a:xfrm>
            <a:off x="4929813" y="3378973"/>
            <a:ext cx="88585" cy="91441"/>
            <a:chOff x="0" y="0"/>
            <a:chExt cx="88584" cy="91440"/>
          </a:xfrm>
        </p:grpSpPr>
        <p:sp>
          <p:nvSpPr>
            <p:cNvPr id="743" name="Oval 86"/>
            <p:cNvSpPr/>
            <p:nvPr/>
          </p:nvSpPr>
          <p:spPr>
            <a:xfrm>
              <a:off x="-1" y="-1"/>
              <a:ext cx="88586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4" name="Oval 87"/>
            <p:cNvSpPr/>
            <p:nvPr/>
          </p:nvSpPr>
          <p:spPr>
            <a:xfrm>
              <a:off x="-1" y="-1"/>
              <a:ext cx="88586" cy="88584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48" name="Group 91"/>
          <p:cNvGrpSpPr/>
          <p:nvPr/>
        </p:nvGrpSpPr>
        <p:grpSpPr>
          <a:xfrm>
            <a:off x="4929813" y="3481549"/>
            <a:ext cx="88585" cy="91441"/>
            <a:chOff x="0" y="0"/>
            <a:chExt cx="88584" cy="91440"/>
          </a:xfrm>
        </p:grpSpPr>
        <p:sp>
          <p:nvSpPr>
            <p:cNvPr id="746" name="Oval 89"/>
            <p:cNvSpPr/>
            <p:nvPr/>
          </p:nvSpPr>
          <p:spPr>
            <a:xfrm>
              <a:off x="-1" y="-1"/>
              <a:ext cx="88586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7" name="Oval 90"/>
            <p:cNvSpPr/>
            <p:nvPr/>
          </p:nvSpPr>
          <p:spPr>
            <a:xfrm>
              <a:off x="-1" y="-1"/>
              <a:ext cx="88586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1" name="Group 94"/>
          <p:cNvGrpSpPr/>
          <p:nvPr/>
        </p:nvGrpSpPr>
        <p:grpSpPr>
          <a:xfrm>
            <a:off x="4931400" y="3584123"/>
            <a:ext cx="88585" cy="91441"/>
            <a:chOff x="0" y="0"/>
            <a:chExt cx="88584" cy="91440"/>
          </a:xfrm>
        </p:grpSpPr>
        <p:sp>
          <p:nvSpPr>
            <p:cNvPr id="749" name="Oval 92"/>
            <p:cNvSpPr/>
            <p:nvPr/>
          </p:nvSpPr>
          <p:spPr>
            <a:xfrm>
              <a:off x="-1" y="-1"/>
              <a:ext cx="88586" cy="91442"/>
            </a:xfrm>
            <a:prstGeom prst="ellipse">
              <a:avLst/>
            </a:prstGeom>
            <a:solidFill>
              <a:srgbClr val="00CC00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0" name="Oval 93"/>
            <p:cNvSpPr/>
            <p:nvPr/>
          </p:nvSpPr>
          <p:spPr>
            <a:xfrm>
              <a:off x="-1" y="-1"/>
              <a:ext cx="88586" cy="88584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4" name="Group 97"/>
          <p:cNvGrpSpPr/>
          <p:nvPr/>
        </p:nvGrpSpPr>
        <p:grpSpPr>
          <a:xfrm>
            <a:off x="4931398" y="3686698"/>
            <a:ext cx="91441" cy="91442"/>
            <a:chOff x="0" y="0"/>
            <a:chExt cx="91440" cy="91440"/>
          </a:xfrm>
        </p:grpSpPr>
        <p:sp>
          <p:nvSpPr>
            <p:cNvPr id="752" name="Oval 95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3" name="Oval 96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757" name="Group 100"/>
          <p:cNvGrpSpPr/>
          <p:nvPr/>
        </p:nvGrpSpPr>
        <p:grpSpPr>
          <a:xfrm>
            <a:off x="4931398" y="3789274"/>
            <a:ext cx="91441" cy="91441"/>
            <a:chOff x="0" y="0"/>
            <a:chExt cx="91440" cy="91440"/>
          </a:xfrm>
        </p:grpSpPr>
        <p:sp>
          <p:nvSpPr>
            <p:cNvPr id="755" name="Oval 98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6" name="Oval 99"/>
            <p:cNvSpPr/>
            <p:nvPr/>
          </p:nvSpPr>
          <p:spPr>
            <a:xfrm>
              <a:off x="-1" y="-1"/>
              <a:ext cx="91442" cy="91442"/>
            </a:xfrm>
            <a:prstGeom prst="ellipse">
              <a:avLst/>
            </a:prstGeom>
            <a:noFill/>
            <a:ln w="3175" cap="rnd">
              <a:solidFill>
                <a:srgbClr val="0E7DC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400" b="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758" name="Oval 80"/>
          <p:cNvSpPr/>
          <p:nvPr/>
        </p:nvSpPr>
        <p:spPr>
          <a:xfrm>
            <a:off x="5161279" y="3061573"/>
            <a:ext cx="91441" cy="91441"/>
          </a:xfrm>
          <a:prstGeom prst="ellipse">
            <a:avLst/>
          </a:prstGeom>
          <a:solidFill>
            <a:srgbClr val="2A2A2A"/>
          </a:solidFill>
          <a:ln w="3175">
            <a:solidFill>
              <a:srgbClr val="2A2A2A"/>
            </a:solidFill>
          </a:ln>
        </p:spPr>
        <p:txBody>
          <a:bodyPr lIns="45719" rIns="45719"/>
          <a:lstStyle/>
          <a:p>
            <a:pPr algn="l" defTabSz="457200">
              <a:defRPr sz="1400" b="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7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Statistics Determine per-HYP Significance Based on </a:t>
            </a:r>
            <a:r>
              <a:rPr i="1"/>
              <a:t>Enrichment</a:t>
            </a:r>
            <a:r>
              <a:t> and </a:t>
            </a:r>
            <a:r>
              <a:rPr i="1"/>
              <a:t>Direction</a:t>
            </a:r>
          </a:p>
        </p:txBody>
      </p:sp>
      <p:sp>
        <p:nvSpPr>
          <p:cNvPr id="76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pPr>
              <a:defRPr sz="1400" b="1"/>
            </a:pPr>
            <a:r>
              <a:t>Enrichment</a:t>
            </a:r>
            <a:r>
              <a:rPr b="0"/>
              <a:t> – compares significantly differential genes that map to a HYP with those in the dataset overall. 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probability of getting at least the given number of differentially expressed genes in the selected HYP given the number of differentially expressed genes in the dataset</a:t>
            </a:r>
          </a:p>
          <a:p>
            <a:pPr>
              <a:defRPr sz="1400" b="1"/>
            </a:pPr>
            <a:r>
              <a:t>Concordance of Direction</a:t>
            </a:r>
            <a:r>
              <a:rPr b="0"/>
              <a:t> – tests directionality of measured gene expression vs known pattern of gene expression downstream of the biological event represented by the HYP.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probability of getting at least the given number of differentially expressed genes in the correct direction given the dataset</a:t>
            </a:r>
          </a:p>
          <a:p>
            <a:pPr>
              <a:defRPr sz="1400" b="1"/>
            </a:pPr>
            <a:r>
              <a:t>Results: A set of HYPs that represent molecular mechanisms that represent we hypothesize to be active in our samples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76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Case: TCGA Lung Adenocarcinoma Whole Transcriptomic Dataset</a:t>
            </a:r>
          </a:p>
        </p:txBody>
      </p:sp>
      <p:sp>
        <p:nvSpPr>
          <p:cNvPr id="76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Workflow</a:t>
            </a:r>
            <a:r>
              <a:rPr b="0"/>
              <a:t>: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Obtain gene expression from tumor samples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Perform RCI on expression data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Map resulting significant HYPs to causal biological networks</a:t>
            </a:r>
          </a:p>
          <a:p>
            <a:pPr marL="285750" indent="-285750">
              <a:buSzPct val="100000"/>
              <a:buFont typeface="Arial"/>
              <a:buChar char="•"/>
            </a:pPr>
            <a:endParaRPr/>
          </a:p>
          <a:p>
            <a:pPr marL="285750" indent="-285750">
              <a:buSzPct val="100000"/>
              <a:buFont typeface="Arial"/>
              <a:buChar char="•"/>
            </a:pPr>
            <a:r>
              <a:t>Characterize cancer-relevant biology that is potentially active in samples (hypotheses)</a:t>
            </a:r>
          </a:p>
        </p:txBody>
      </p:sp>
      <p:pic>
        <p:nvPicPr>
          <p:cNvPr id="767" name="Picture 4" descr="Picture 4"/>
          <p:cNvPicPr>
            <a:picLocks noChangeAspect="1"/>
          </p:cNvPicPr>
          <p:nvPr/>
        </p:nvPicPr>
        <p:blipFill>
          <a:blip r:embed="rId2"/>
          <a:srcRect l="25345"/>
          <a:stretch>
            <a:fillRect/>
          </a:stretch>
        </p:blipFill>
        <p:spPr>
          <a:xfrm>
            <a:off x="6519746" y="1576038"/>
            <a:ext cx="1945904" cy="1435110"/>
          </a:xfrm>
          <a:prstGeom prst="rect">
            <a:avLst/>
          </a:prstGeom>
          <a:ln>
            <a:solidFill>
              <a:srgbClr val="535353"/>
            </a:solidFill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7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RCI identifies increased dedifferentiation profiles in heavy and light smokers with lung cancer</a:t>
            </a:r>
          </a:p>
        </p:txBody>
      </p:sp>
      <p:pic>
        <p:nvPicPr>
          <p:cNvPr id="771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52" y="1395907"/>
            <a:ext cx="4525053" cy="2864975"/>
          </a:xfrm>
          <a:prstGeom prst="rect">
            <a:avLst/>
          </a:prstGeom>
          <a:ln>
            <a:solidFill>
              <a:srgbClr val="535353"/>
            </a:solidFill>
          </a:ln>
        </p:spPr>
      </p:pic>
      <p:sp>
        <p:nvSpPr>
          <p:cNvPr id="772" name="Conten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57200" y="4284133"/>
            <a:ext cx="7247468" cy="548260"/>
          </a:xfrm>
          <a:prstGeom prst="rect">
            <a:avLst/>
          </a:prstGeom>
        </p:spPr>
        <p:txBody>
          <a:bodyPr anchor="b"/>
          <a:lstStyle/>
          <a:p>
            <a:pPr>
              <a:defRPr sz="700"/>
            </a:pPr>
            <a:endParaRPr/>
          </a:p>
        </p:txBody>
      </p:sp>
      <p:grpSp>
        <p:nvGrpSpPr>
          <p:cNvPr id="775" name="Rounded Rectangle 7"/>
          <p:cNvGrpSpPr/>
          <p:nvPr/>
        </p:nvGrpSpPr>
        <p:grpSpPr>
          <a:xfrm>
            <a:off x="111924" y="3994307"/>
            <a:ext cx="1533833" cy="243841"/>
            <a:chOff x="0" y="0"/>
            <a:chExt cx="1533831" cy="243840"/>
          </a:xfrm>
        </p:grpSpPr>
        <p:sp>
          <p:nvSpPr>
            <p:cNvPr id="773" name="Rounded Rectangle"/>
            <p:cNvSpPr/>
            <p:nvPr/>
          </p:nvSpPr>
          <p:spPr>
            <a:xfrm>
              <a:off x="0" y="38743"/>
              <a:ext cx="1533832" cy="166354"/>
            </a:xfrm>
            <a:prstGeom prst="roundRect">
              <a:avLst>
                <a:gd name="adj" fmla="val 16667"/>
              </a:avLst>
            </a:prstGeom>
            <a:solidFill>
              <a:srgbClr val="76D6FF"/>
            </a:solidFill>
            <a:ln w="9525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4" name="HYP decreased by RCI"/>
            <p:cNvSpPr txBox="1"/>
            <p:nvPr/>
          </p:nvSpPr>
          <p:spPr>
            <a:xfrm>
              <a:off x="53840" y="-1"/>
              <a:ext cx="1426152" cy="2438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defRPr sz="1000" b="0">
                  <a:solidFill>
                    <a:srgbClr val="2A2A2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HYP decreased by RCI</a:t>
              </a:r>
            </a:p>
          </p:txBody>
        </p:sp>
      </p:grpSp>
      <p:grpSp>
        <p:nvGrpSpPr>
          <p:cNvPr id="778" name="Rounded Rectangle 8"/>
          <p:cNvGrpSpPr/>
          <p:nvPr/>
        </p:nvGrpSpPr>
        <p:grpSpPr>
          <a:xfrm>
            <a:off x="111924" y="3690542"/>
            <a:ext cx="1533833" cy="243841"/>
            <a:chOff x="0" y="0"/>
            <a:chExt cx="1533831" cy="243840"/>
          </a:xfrm>
        </p:grpSpPr>
        <p:sp>
          <p:nvSpPr>
            <p:cNvPr id="776" name="Rounded Rectangle"/>
            <p:cNvSpPr/>
            <p:nvPr/>
          </p:nvSpPr>
          <p:spPr>
            <a:xfrm>
              <a:off x="0" y="29947"/>
              <a:ext cx="1533832" cy="183947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77" name="HYP increased by RCI"/>
            <p:cNvSpPr txBox="1"/>
            <p:nvPr/>
          </p:nvSpPr>
          <p:spPr>
            <a:xfrm>
              <a:off x="54699" y="0"/>
              <a:ext cx="1424434" cy="24384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457200">
                <a:defRPr sz="1000" b="0">
                  <a:solidFill>
                    <a:srgbClr val="2A2A2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HYP increased by RCI</a:t>
              </a:r>
            </a:p>
          </p:txBody>
        </p:sp>
      </p:grpSp>
      <p:sp>
        <p:nvSpPr>
          <p:cNvPr id="779" name="TextBox 9"/>
          <p:cNvSpPr txBox="1"/>
          <p:nvPr/>
        </p:nvSpPr>
        <p:spPr>
          <a:xfrm>
            <a:off x="6524796" y="1507850"/>
            <a:ext cx="2359742" cy="2374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Dedifferentiation: cancer cell’s ability to behave like a stem cell</a:t>
            </a:r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Stem cell-like tumors are less likely to respond to drugs</a:t>
            </a:r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85750" indent="-285750" algn="l" defTabSz="457200">
              <a:buSzPct val="100000"/>
              <a:buFont typeface="Arial"/>
              <a:buChar char="•"/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Qualitative result with potential clinical implications </a:t>
            </a:r>
          </a:p>
        </p:txBody>
      </p:sp>
      <p:sp>
        <p:nvSpPr>
          <p:cNvPr id="780" name="TextBox 10"/>
          <p:cNvSpPr txBox="1"/>
          <p:nvPr/>
        </p:nvSpPr>
        <p:spPr>
          <a:xfrm>
            <a:off x="2595685" y="1044812"/>
            <a:ext cx="2629596" cy="2413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600" b="0" u="sng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Cell dedifferentiation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1F351-A3C5-8243-B554-7405C16C003F}"/>
              </a:ext>
            </a:extLst>
          </p:cNvPr>
          <p:cNvSpPr txBox="1"/>
          <p:nvPr/>
        </p:nvSpPr>
        <p:spPr>
          <a:xfrm>
            <a:off x="153554" y="3125844"/>
            <a:ext cx="1523851" cy="561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indent="0" algn="ctr" defTabSz="30807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RCI results from Heavy vs Light Smoker Tumor Comparison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7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RCI HYPs may represent a useful feature compression method for classification of patient samples</a:t>
            </a:r>
          </a:p>
        </p:txBody>
      </p:sp>
      <p:sp>
        <p:nvSpPr>
          <p:cNvPr id="78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93079" y="1150937"/>
            <a:ext cx="7616826" cy="28457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t>Heavy/Light Smoker Prediction from Tumor Samples</a:t>
            </a:r>
          </a:p>
        </p:txBody>
      </p:sp>
      <p:sp>
        <p:nvSpPr>
          <p:cNvPr id="785" name="Content Placeholder 3"/>
          <p:cNvSpPr txBox="1"/>
          <p:nvPr/>
        </p:nvSpPr>
        <p:spPr>
          <a:xfrm>
            <a:off x="457200" y="4127363"/>
            <a:ext cx="8567854" cy="7761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l" defTabSz="457200">
              <a:lnSpc>
                <a:spcPct val="90000"/>
              </a:lnSpc>
              <a:spcBef>
                <a:spcPts val="1200"/>
              </a:spcBef>
              <a:defRPr sz="1400" b="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Caveats: small data; poor clinical translatability</a:t>
            </a:r>
            <a:endParaRPr sz="700" dirty="0"/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140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This result is a hint that feature </a:t>
            </a:r>
            <a:r>
              <a:rPr lang="en-US" dirty="0"/>
              <a:t>reduction</a:t>
            </a:r>
            <a:r>
              <a:rPr dirty="0"/>
              <a:t> by aggregating gene networks may improve classification in some scenarios</a:t>
            </a:r>
          </a:p>
        </p:txBody>
      </p:sp>
      <p:grpSp>
        <p:nvGrpSpPr>
          <p:cNvPr id="788" name="TextBox 5"/>
          <p:cNvGrpSpPr/>
          <p:nvPr/>
        </p:nvGrpSpPr>
        <p:grpSpPr>
          <a:xfrm>
            <a:off x="2342969" y="2573483"/>
            <a:ext cx="2525649" cy="1376682"/>
            <a:chOff x="0" y="0"/>
            <a:chExt cx="2525647" cy="1376680"/>
          </a:xfrm>
        </p:grpSpPr>
        <p:sp>
          <p:nvSpPr>
            <p:cNvPr id="786" name="Rectangle"/>
            <p:cNvSpPr/>
            <p:nvPr/>
          </p:nvSpPr>
          <p:spPr>
            <a:xfrm>
              <a:off x="0" y="0"/>
              <a:ext cx="2525648" cy="1188198"/>
            </a:xfrm>
            <a:prstGeom prst="rect">
              <a:avLst/>
            </a:prstGeom>
            <a:noFill/>
            <a:ln w="9525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1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87" name="HYPs scored by aggregate fold  changes…"/>
            <p:cNvSpPr txBox="1"/>
            <p:nvPr/>
          </p:nvSpPr>
          <p:spPr>
            <a:xfrm>
              <a:off x="0" y="0"/>
              <a:ext cx="2525648" cy="137668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l" defTabSz="457200">
                <a:defRPr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HYPs scored by aggregate fold  changes</a:t>
              </a:r>
            </a:p>
            <a:p>
              <a:pPr lvl="1" indent="457200" algn="l" defTabSz="457200">
                <a:defRPr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-</a:t>
              </a:r>
              <a:r>
                <a:rPr sz="1100"/>
                <a:t>mean differential expression compared to reference samples, adjusted by sign of relationship to HYP</a:t>
              </a:r>
            </a:p>
          </p:txBody>
        </p:sp>
      </p:grpSp>
      <p:sp>
        <p:nvSpPr>
          <p:cNvPr id="789" name="Right Arrow 7"/>
          <p:cNvSpPr/>
          <p:nvPr/>
        </p:nvSpPr>
        <p:spPr>
          <a:xfrm>
            <a:off x="5672533" y="1810971"/>
            <a:ext cx="521111" cy="2458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3535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0" name="TextBox 8"/>
          <p:cNvSpPr txBox="1"/>
          <p:nvPr/>
        </p:nvSpPr>
        <p:spPr>
          <a:xfrm>
            <a:off x="5475889" y="2232835"/>
            <a:ext cx="1376264" cy="355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Classification</a:t>
            </a:r>
          </a:p>
          <a:p>
            <a:pPr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(logistic regression) </a:t>
            </a:r>
          </a:p>
        </p:txBody>
      </p:sp>
      <p:sp>
        <p:nvSpPr>
          <p:cNvPr id="791" name="Right Arrow 9"/>
          <p:cNvSpPr/>
          <p:nvPr/>
        </p:nvSpPr>
        <p:spPr>
          <a:xfrm>
            <a:off x="5691520" y="2877260"/>
            <a:ext cx="521111" cy="2458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3535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2" name="TextBox 10"/>
          <p:cNvSpPr txBox="1"/>
          <p:nvPr/>
        </p:nvSpPr>
        <p:spPr>
          <a:xfrm>
            <a:off x="6705600" y="1735078"/>
            <a:ext cx="1520404" cy="355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Test set performance:</a:t>
            </a:r>
          </a:p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AUC = </a:t>
            </a:r>
            <a:r>
              <a:rPr b="1"/>
              <a:t>0.5</a:t>
            </a:r>
          </a:p>
        </p:txBody>
      </p:sp>
      <p:sp>
        <p:nvSpPr>
          <p:cNvPr id="793" name="TextBox 11"/>
          <p:cNvSpPr txBox="1"/>
          <p:nvPr/>
        </p:nvSpPr>
        <p:spPr>
          <a:xfrm>
            <a:off x="6705600" y="2776341"/>
            <a:ext cx="1520404" cy="355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Test set performance:</a:t>
            </a:r>
          </a:p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AUC = </a:t>
            </a:r>
            <a:r>
              <a:rPr b="1"/>
              <a:t>0.7</a:t>
            </a:r>
          </a:p>
        </p:txBody>
      </p:sp>
      <p:sp>
        <p:nvSpPr>
          <p:cNvPr id="794" name="TextBox 12"/>
          <p:cNvSpPr txBox="1"/>
          <p:nvPr/>
        </p:nvSpPr>
        <p:spPr>
          <a:xfrm>
            <a:off x="192846" y="2128572"/>
            <a:ext cx="1146332" cy="508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Samples: 48</a:t>
            </a:r>
          </a:p>
          <a:p>
            <a:pPr algn="l" defTabSz="457200">
              <a:defRPr sz="11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23 light smokers</a:t>
            </a:r>
          </a:p>
          <a:p>
            <a:pPr algn="l" defTabSz="457200">
              <a:defRPr sz="11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25 heavy smokers</a:t>
            </a:r>
          </a:p>
        </p:txBody>
      </p:sp>
      <p:grpSp>
        <p:nvGrpSpPr>
          <p:cNvPr id="797" name="TextBox 13"/>
          <p:cNvGrpSpPr/>
          <p:nvPr/>
        </p:nvGrpSpPr>
        <p:grpSpPr>
          <a:xfrm>
            <a:off x="2342969" y="1510092"/>
            <a:ext cx="2525650" cy="707884"/>
            <a:chOff x="0" y="0"/>
            <a:chExt cx="2525648" cy="707882"/>
          </a:xfrm>
        </p:grpSpPr>
        <p:sp>
          <p:nvSpPr>
            <p:cNvPr id="795" name="Rectangle"/>
            <p:cNvSpPr/>
            <p:nvPr/>
          </p:nvSpPr>
          <p:spPr>
            <a:xfrm>
              <a:off x="0" y="0"/>
              <a:ext cx="2525648" cy="682186"/>
            </a:xfrm>
            <a:prstGeom prst="rect">
              <a:avLst/>
            </a:prstGeom>
            <a:noFill/>
            <a:ln w="9525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457200">
                <a:defRPr sz="18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96" name="Individual gene levels…"/>
            <p:cNvSpPr txBox="1"/>
            <p:nvPr/>
          </p:nvSpPr>
          <p:spPr>
            <a:xfrm>
              <a:off x="0" y="0"/>
              <a:ext cx="2525648" cy="70788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457200">
                <a:defRPr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457200" algn="l" defTabSz="457200">
                <a:defRPr sz="1100" b="0">
                  <a:solidFill>
                    <a:srgbClr val="535353"/>
                  </a:solidFill>
                  <a:latin typeface="Helvetica"/>
                  <a:ea typeface="Helvetica"/>
                  <a:cs typeface="Helvetica"/>
                  <a:sym typeface="Helvetica"/>
                </a:defRPr>
              </a:lvl2pPr>
            </a:lstStyle>
            <a:p>
              <a:r>
                <a:rPr dirty="0"/>
                <a:t>Individual gene levels </a:t>
              </a:r>
            </a:p>
            <a:p>
              <a:pPr lvl="1"/>
              <a:r>
                <a:rPr dirty="0"/>
                <a:t>-top </a:t>
              </a:r>
              <a:r>
                <a:rPr lang="en-US" dirty="0"/>
                <a:t>1</a:t>
              </a:r>
              <a:r>
                <a:rPr dirty="0"/>
                <a:t>00 by differential expression in training data</a:t>
              </a:r>
            </a:p>
          </p:txBody>
        </p:sp>
      </p:grpSp>
      <p:sp>
        <p:nvSpPr>
          <p:cNvPr id="798" name="Right Arrow 14"/>
          <p:cNvSpPr/>
          <p:nvPr/>
        </p:nvSpPr>
        <p:spPr>
          <a:xfrm>
            <a:off x="1570181" y="2326239"/>
            <a:ext cx="521111" cy="2458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35353"/>
          </a:solidFill>
          <a:ln w="3175">
            <a:miter lim="400000"/>
          </a:ln>
        </p:spPr>
        <p:txBody>
          <a:bodyPr lIns="45719" rIns="45719" anchor="ctr"/>
          <a:lstStyle/>
          <a:p>
            <a:pPr defTabSz="457200">
              <a:defRPr sz="16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9" name="TextBox 15"/>
          <p:cNvSpPr txBox="1"/>
          <p:nvPr/>
        </p:nvSpPr>
        <p:spPr>
          <a:xfrm>
            <a:off x="2944229" y="2192278"/>
            <a:ext cx="1502850" cy="15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1000">
                <a:solidFill>
                  <a:srgbClr val="14467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1</a:t>
            </a:r>
            <a:r>
              <a:rPr dirty="0"/>
              <a:t>00 genes, </a:t>
            </a:r>
            <a:r>
              <a:rPr lang="en-US" dirty="0"/>
              <a:t>1</a:t>
            </a:r>
            <a:r>
              <a:rPr dirty="0"/>
              <a:t>00 features</a:t>
            </a:r>
          </a:p>
        </p:txBody>
      </p:sp>
      <p:sp>
        <p:nvSpPr>
          <p:cNvPr id="800" name="TextBox 16"/>
          <p:cNvSpPr txBox="1"/>
          <p:nvPr/>
        </p:nvSpPr>
        <p:spPr>
          <a:xfrm>
            <a:off x="2862772" y="3768463"/>
            <a:ext cx="1665761" cy="15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1000">
                <a:solidFill>
                  <a:srgbClr val="14467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5,000 genes, 400 features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8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Directions</a:t>
            </a:r>
          </a:p>
        </p:txBody>
      </p:sp>
      <p:sp>
        <p:nvSpPr>
          <p:cNvPr id="80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pPr marL="285750" indent="-285750">
              <a:buSzPct val="100000"/>
              <a:buFont typeface="Arial"/>
              <a:buChar char="•"/>
              <a:defRPr b="1"/>
            </a:pPr>
            <a:r>
              <a:rPr dirty="0"/>
              <a:t>Get the right knowledge into our knowledgebase</a:t>
            </a:r>
          </a:p>
          <a:p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Test RCI behavior with different RNA measurement platforms (e.g., </a:t>
            </a:r>
            <a:r>
              <a:rPr dirty="0" err="1"/>
              <a:t>nanostring</a:t>
            </a:r>
            <a:r>
              <a:rPr dirty="0"/>
              <a:t>)</a:t>
            </a:r>
          </a:p>
          <a:p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Explore utility of RCI-based gene aggregation as a feature </a:t>
            </a:r>
            <a:r>
              <a:rPr lang="en-US" dirty="0"/>
              <a:t>reduction</a:t>
            </a:r>
            <a:r>
              <a:rPr dirty="0"/>
              <a:t> method in classification algorithms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producible compu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92670">
              <a:defRPr sz="3989"/>
            </a:lvl1pPr>
          </a:lstStyle>
          <a:p>
            <a:r>
              <a:t>Reproducible computing</a:t>
            </a:r>
          </a:p>
        </p:txBody>
      </p:sp>
      <p:sp>
        <p:nvSpPr>
          <p:cNvPr id="250" name="QBverse set of R packages wrapping/enhancing docker, tidyverse, devtools, rmd and others…"/>
          <p:cNvSpPr txBox="1">
            <a:spLocks noGrp="1"/>
          </p:cNvSpPr>
          <p:nvPr>
            <p:ph type="body" idx="1"/>
          </p:nvPr>
        </p:nvSpPr>
        <p:spPr>
          <a:xfrm>
            <a:off x="365396" y="1153376"/>
            <a:ext cx="6361490" cy="3740879"/>
          </a:xfrm>
          <a:prstGeom prst="rect">
            <a:avLst/>
          </a:prstGeom>
        </p:spPr>
        <p:txBody>
          <a:bodyPr/>
          <a:lstStyle/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QBverse set of R packages wrapping/enhancing docker, tidyverse, devtools, rmd and others</a:t>
            </a:r>
          </a:p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private gitlab/dockerhub</a:t>
            </a:r>
          </a:p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qbrocker - scripts that allow each project to be directly linked to a docker image</a:t>
            </a:r>
          </a:p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100% coverage unit testing of base QBverse, extensive unit testing of each project’s code</a:t>
            </a:r>
          </a:p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in-house node-based R workflow used in conjunction with make + docker</a:t>
            </a:r>
          </a:p>
          <a:p>
            <a:pPr marL="144462" indent="-144462" defTabSz="200248">
              <a:spcBef>
                <a:spcPts val="1000"/>
              </a:spcBef>
              <a:buSzPct val="100000"/>
              <a:defRPr sz="1884"/>
            </a:pPr>
            <a:r>
              <a:t>Rmd QC and analysis reports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410" y="1344201"/>
            <a:ext cx="1587610" cy="1138537"/>
          </a:xfrm>
          <a:prstGeom prst="rect">
            <a:avLst/>
          </a:prstGeom>
          <a:ln w="3175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rcRect l="4957" t="9437" r="2183" b="10371"/>
          <a:stretch>
            <a:fillRect/>
          </a:stretch>
        </p:blipFill>
        <p:spPr>
          <a:xfrm>
            <a:off x="7843850" y="2609451"/>
            <a:ext cx="812144" cy="935125"/>
          </a:xfrm>
          <a:prstGeom prst="rect">
            <a:avLst/>
          </a:prstGeom>
          <a:ln w="3175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205" y="3539145"/>
            <a:ext cx="852781" cy="942293"/>
          </a:xfrm>
          <a:prstGeom prst="rect">
            <a:avLst/>
          </a:prstGeom>
          <a:ln w="3175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629" y="2406319"/>
            <a:ext cx="1294643" cy="123499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8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sp>
        <p:nvSpPr>
          <p:cNvPr id="80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1574360" y="2090717"/>
            <a:ext cx="3962942" cy="850886"/>
          </a:xfrm>
          <a:prstGeom prst="rect">
            <a:avLst/>
          </a:prstGeom>
        </p:spPr>
        <p:txBody>
          <a:bodyPr/>
          <a:lstStyle/>
          <a:p>
            <a:r>
              <a:t>Renee Deehan Kenney</a:t>
            </a:r>
          </a:p>
        </p:txBody>
      </p:sp>
      <p:pic>
        <p:nvPicPr>
          <p:cNvPr id="80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82958"/>
            <a:ext cx="858645" cy="858645"/>
          </a:xfrm>
          <a:prstGeom prst="rect">
            <a:avLst/>
          </a:prstGeom>
          <a:ln w="3175">
            <a:miter lim="400000"/>
          </a:ln>
        </p:spPr>
      </p:pic>
      <p:pic>
        <p:nvPicPr>
          <p:cNvPr id="81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33296"/>
            <a:ext cx="859537" cy="859537"/>
          </a:xfrm>
          <a:prstGeom prst="rect">
            <a:avLst/>
          </a:prstGeom>
          <a:ln w="3175">
            <a:miter lim="400000"/>
          </a:ln>
        </p:spPr>
      </p:pic>
      <p:pic>
        <p:nvPicPr>
          <p:cNvPr id="811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56" y="2082958"/>
            <a:ext cx="859537" cy="859537"/>
          </a:xfrm>
          <a:prstGeom prst="rect">
            <a:avLst/>
          </a:prstGeom>
          <a:ln w="3175">
            <a:miter lim="400000"/>
          </a:ln>
        </p:spPr>
      </p:pic>
      <p:sp>
        <p:nvSpPr>
          <p:cNvPr id="812" name="Content Placeholder 2"/>
          <p:cNvSpPr txBox="1"/>
          <p:nvPr/>
        </p:nvSpPr>
        <p:spPr>
          <a:xfrm>
            <a:off x="1574360" y="3141947"/>
            <a:ext cx="3962942" cy="850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7200">
              <a:spcBef>
                <a:spcPts val="1200"/>
              </a:spcBef>
              <a:defRPr sz="16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Sergey Korkhov</a:t>
            </a:r>
          </a:p>
        </p:txBody>
      </p:sp>
      <p:sp>
        <p:nvSpPr>
          <p:cNvPr id="813" name="Content Placeholder 2"/>
          <p:cNvSpPr txBox="1"/>
          <p:nvPr/>
        </p:nvSpPr>
        <p:spPr>
          <a:xfrm>
            <a:off x="5949715" y="2091609"/>
            <a:ext cx="3962942" cy="850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7200">
              <a:spcBef>
                <a:spcPts val="1200"/>
              </a:spcBef>
              <a:defRPr sz="16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Natalie Catlett</a:t>
            </a:r>
          </a:p>
        </p:txBody>
      </p:sp>
      <p:pic>
        <p:nvPicPr>
          <p:cNvPr id="814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91382"/>
            <a:ext cx="2654300" cy="762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817" name="Text Placeholder 1"/>
          <p:cNvSpPr txBox="1">
            <a:spLocks noGrp="1"/>
          </p:cNvSpPr>
          <p:nvPr>
            <p:ph type="body" sz="half" idx="1"/>
          </p:nvPr>
        </p:nvSpPr>
        <p:spPr>
          <a:xfrm>
            <a:off x="457198" y="1775866"/>
            <a:ext cx="6729509" cy="1605218"/>
          </a:xfrm>
          <a:prstGeom prst="rect">
            <a:avLst/>
          </a:prstGeom>
        </p:spPr>
        <p:txBody>
          <a:bodyPr/>
          <a:lstStyle/>
          <a:p>
            <a:r>
              <a:t>Appendix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8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Using RCI Gene Network Scores Improves Classification Performance in a Held Out Test Set</a:t>
            </a:r>
          </a:p>
        </p:txBody>
      </p:sp>
      <p:pic>
        <p:nvPicPr>
          <p:cNvPr id="821" name="Picture 6" descr="Picture 6"/>
          <p:cNvPicPr>
            <a:picLocks noChangeAspect="1"/>
          </p:cNvPicPr>
          <p:nvPr/>
        </p:nvPicPr>
        <p:blipFill>
          <a:blip r:embed="rId2"/>
          <a:srcRect t="7103" b="39747"/>
          <a:stretch>
            <a:fillRect/>
          </a:stretch>
        </p:blipFill>
        <p:spPr>
          <a:xfrm>
            <a:off x="209359" y="3175818"/>
            <a:ext cx="4331725" cy="1700981"/>
          </a:xfrm>
          <a:prstGeom prst="rect">
            <a:avLst/>
          </a:prstGeom>
          <a:ln w="3175">
            <a:miter lim="400000"/>
          </a:ln>
        </p:spPr>
      </p:pic>
      <p:pic>
        <p:nvPicPr>
          <p:cNvPr id="822" name="Picture 7" descr="Picture 7"/>
          <p:cNvPicPr>
            <a:picLocks noChangeAspect="1"/>
          </p:cNvPicPr>
          <p:nvPr/>
        </p:nvPicPr>
        <p:blipFill>
          <a:blip r:embed="rId3"/>
          <a:srcRect t="6105" b="33373"/>
          <a:stretch>
            <a:fillRect/>
          </a:stretch>
        </p:blipFill>
        <p:spPr>
          <a:xfrm>
            <a:off x="209359" y="1033615"/>
            <a:ext cx="4224184" cy="1936956"/>
          </a:xfrm>
          <a:prstGeom prst="rect">
            <a:avLst/>
          </a:prstGeom>
          <a:ln w="3175">
            <a:miter lim="400000"/>
          </a:ln>
        </p:spPr>
      </p:pic>
      <p:sp>
        <p:nvSpPr>
          <p:cNvPr id="823" name="TextBox 9"/>
          <p:cNvSpPr txBox="1"/>
          <p:nvPr/>
        </p:nvSpPr>
        <p:spPr>
          <a:xfrm>
            <a:off x="4541082" y="1143000"/>
            <a:ext cx="3406268" cy="15113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Model: Heavy vs Light Smokers, </a:t>
            </a:r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Input: Top 100 Differential Genes (training)</a:t>
            </a:r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4" name="TextBox 10"/>
          <p:cNvSpPr txBox="1"/>
          <p:nvPr/>
        </p:nvSpPr>
        <p:spPr>
          <a:xfrm>
            <a:off x="4656566" y="3350609"/>
            <a:ext cx="2660949" cy="431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Model: Heavy vs Light Smokers, </a:t>
            </a:r>
          </a:p>
          <a:p>
            <a:pPr algn="l" defTabSz="457200">
              <a:defRPr sz="1400" b="0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Input: RCI Gene Network Scores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82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Statistics Determine per-HYP Agreement in </a:t>
            </a:r>
            <a:r>
              <a:rPr i="1"/>
              <a:t>Direction</a:t>
            </a:r>
            <a:r>
              <a:t> and </a:t>
            </a:r>
            <a:r>
              <a:rPr i="1"/>
              <a:t>Enrichment</a:t>
            </a:r>
          </a:p>
        </p:txBody>
      </p:sp>
      <p:sp>
        <p:nvSpPr>
          <p:cNvPr id="8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400"/>
            </a:pPr>
            <a:r>
              <a:t>Richness – tests enrichment of state changes in a HYP compared to state changes in the dataset overall. 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  <a:defRPr sz="1400"/>
            </a:pPr>
            <a:r>
              <a:t>probability of getting at least the given number of state changes in the selected HYP given the number of state changes in the dataset.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  <a:defRPr sz="1400"/>
            </a:pPr>
            <a:r>
              <a:t>Hypergeometric(k; n, N, m) = probability of getting `k` state changes in a HYP of size `n` taken from the population of size `N` with `m` state changes in it.</a:t>
            </a:r>
          </a:p>
          <a:p>
            <a:pPr marL="457200" lvl="1" indent="-285750">
              <a:lnSpc>
                <a:spcPct val="90000"/>
              </a:lnSpc>
              <a:spcBef>
                <a:spcPts val="600"/>
              </a:spcBef>
              <a:buClr>
                <a:srgbClr val="D2AA1D"/>
              </a:buClr>
              <a:buFont typeface="Arial"/>
              <a:buChar char="•"/>
              <a:defRPr sz="1400"/>
            </a:pPr>
            <a:r>
              <a:t>k = # of state changes in a HYP</a:t>
            </a:r>
          </a:p>
          <a:p>
            <a:pPr marL="457200" lvl="1" indent="-285750">
              <a:lnSpc>
                <a:spcPct val="90000"/>
              </a:lnSpc>
              <a:spcBef>
                <a:spcPts val="600"/>
              </a:spcBef>
              <a:buClr>
                <a:srgbClr val="D2AA1D"/>
              </a:buClr>
              <a:buFont typeface="Arial"/>
              <a:buChar char="•"/>
              <a:defRPr sz="1400"/>
            </a:pPr>
            <a:r>
              <a:t>n = # of downstream nodes in a HYP</a:t>
            </a:r>
          </a:p>
          <a:p>
            <a:pPr marL="457200" lvl="1" indent="-285750">
              <a:lnSpc>
                <a:spcPct val="90000"/>
              </a:lnSpc>
              <a:spcBef>
                <a:spcPts val="600"/>
              </a:spcBef>
              <a:buClr>
                <a:srgbClr val="D2AA1D"/>
              </a:buClr>
              <a:buFont typeface="Arial"/>
              <a:buChar char="•"/>
              <a:defRPr sz="1400"/>
            </a:pPr>
            <a:r>
              <a:t>N = # of measured transcripts that map onto the knowledge graph</a:t>
            </a:r>
          </a:p>
          <a:p>
            <a:pPr marL="457200" lvl="1" indent="-285750">
              <a:lnSpc>
                <a:spcPct val="90000"/>
              </a:lnSpc>
              <a:spcBef>
                <a:spcPts val="600"/>
              </a:spcBef>
              <a:buClr>
                <a:srgbClr val="D2AA1D"/>
              </a:buClr>
              <a:buFont typeface="Arial"/>
              <a:buChar char="•"/>
              <a:defRPr sz="1400"/>
            </a:pPr>
            <a:r>
              <a:t>m = # of state changes among transcripts that map onto the knowledge graph</a:t>
            </a:r>
          </a:p>
          <a:p>
            <a:pPr marL="285750" indent="-285750">
              <a:lnSpc>
                <a:spcPct val="90000"/>
              </a:lnSpc>
              <a:buSzPct val="100000"/>
              <a:buFont typeface="Arial"/>
              <a:buChar char="•"/>
              <a:defRPr sz="1400"/>
            </a:pPr>
            <a:r>
              <a:t>Richness = 1 – CDF[Hypergeometric(k-1; n, N, m)]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Box 1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83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Statistics Determine per-HYP Agreement in </a:t>
            </a:r>
            <a:r>
              <a:rPr i="1"/>
              <a:t>Direction</a:t>
            </a:r>
            <a:r>
              <a:t> and </a:t>
            </a:r>
            <a:r>
              <a:rPr i="1"/>
              <a:t>Enrichment</a:t>
            </a:r>
          </a:p>
        </p:txBody>
      </p:sp>
      <p:sp>
        <p:nvSpPr>
          <p:cNvPr id="83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150935"/>
            <a:ext cx="7616825" cy="3107799"/>
          </a:xfrm>
          <a:prstGeom prst="rect">
            <a:avLst/>
          </a:prstGeom>
        </p:spPr>
        <p:txBody>
          <a:bodyPr/>
          <a:lstStyle/>
          <a:p>
            <a:r>
              <a:t>Concordance – tests direction of measured vs know state changes.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Meaning: “probability of getting at least the given number of agreeing state changes”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Binomial(k; n, p) = probability of getting `k` agreement among `n` state changes</a:t>
            </a:r>
          </a:p>
          <a:p>
            <a:pPr marL="457200" lvl="1" indent="-285750">
              <a:spcBef>
                <a:spcPts val="600"/>
              </a:spcBef>
              <a:buClr>
                <a:srgbClr val="D2AA1D"/>
              </a:buClr>
              <a:buFont typeface="Arial"/>
              <a:buChar char="•"/>
            </a:pPr>
            <a:r>
              <a:t>k = # of ”concordant” state changes in a HYP</a:t>
            </a:r>
          </a:p>
          <a:p>
            <a:pPr marL="457200" lvl="1" indent="-285750">
              <a:spcBef>
                <a:spcPts val="600"/>
              </a:spcBef>
              <a:buClr>
                <a:srgbClr val="D2AA1D"/>
              </a:buClr>
              <a:buFont typeface="Arial"/>
              <a:buChar char="•"/>
            </a:pPr>
            <a:r>
              <a:t>n = # of state changes in a HYP</a:t>
            </a:r>
          </a:p>
          <a:p>
            <a:pPr marL="457200" lvl="1" indent="-285750">
              <a:spcBef>
                <a:spcPts val="600"/>
              </a:spcBef>
              <a:buClr>
                <a:srgbClr val="D2AA1D"/>
              </a:buClr>
              <a:buFont typeface="Arial"/>
              <a:buChar char="•"/>
            </a:pPr>
            <a:r>
              <a:t>p = 0.5 (assuming no relation, 50/50 chance that the direction will agree)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Concordance = 1 – CDF[Binomial(k-1; n, p)]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hy BDM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BDM?</a:t>
            </a:r>
          </a:p>
        </p:txBody>
      </p:sp>
      <p:sp>
        <p:nvSpPr>
          <p:cNvPr id="257" name="Public data sources are absolutely wonderful resources, but much clinical research will eventually rely on specific experiments outside the context of a public resource…"/>
          <p:cNvSpPr txBox="1">
            <a:spLocks noGrp="1"/>
          </p:cNvSpPr>
          <p:nvPr>
            <p:ph type="body" idx="1"/>
          </p:nvPr>
        </p:nvSpPr>
        <p:spPr>
          <a:xfrm>
            <a:off x="639005" y="1073327"/>
            <a:ext cx="7865990" cy="3771769"/>
          </a:xfrm>
          <a:prstGeom prst="rect">
            <a:avLst/>
          </a:prstGeom>
        </p:spPr>
        <p:txBody>
          <a:bodyPr/>
          <a:lstStyle/>
          <a:p>
            <a:pPr marL="88899" indent="-88899" defTabSz="123229">
              <a:spcBef>
                <a:spcPts val="1300"/>
              </a:spcBef>
              <a:buSzPct val="100000"/>
              <a:defRPr sz="2080"/>
            </a:pPr>
            <a:r>
              <a:t> Public data sources are absolutely wonderful resources, but much clinical research will eventually rely on specific experiments outside the context of a public resource</a:t>
            </a:r>
          </a:p>
          <a:p>
            <a:pPr marL="88899" indent="-88899" defTabSz="123229">
              <a:spcBef>
                <a:spcPts val="1300"/>
              </a:spcBef>
              <a:buSzPct val="100000"/>
              <a:defRPr sz="2080"/>
            </a:pPr>
            <a:r>
              <a:t> Generation of biomarker data is important &amp;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$$$</a:t>
            </a:r>
          </a:p>
          <a:p>
            <a:pPr marL="88899" indent="-88899" defTabSz="123229">
              <a:spcBef>
                <a:spcPts val="1300"/>
              </a:spcBef>
              <a:buSzPct val="100000"/>
              <a:defRPr sz="2080"/>
            </a:pPr>
            <a:r>
              <a:t> Applying sophisticated analyses to biomarker data is important, and takes sophisticated brains (=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$$$</a:t>
            </a:r>
            <a:r>
              <a:t>)</a:t>
            </a:r>
          </a:p>
          <a:p>
            <a:pPr marL="88899" indent="-88899" defTabSz="123229">
              <a:spcBef>
                <a:spcPts val="1300"/>
              </a:spcBef>
              <a:buSzPct val="100000"/>
              <a:defRPr sz="2080"/>
            </a:pPr>
            <a:r>
              <a:t> Re-analysis is annoying, painful, potentially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$$$</a:t>
            </a:r>
          </a:p>
          <a:p>
            <a:pPr marL="88899" indent="-88899" defTabSz="123229">
              <a:spcBef>
                <a:spcPts val="1300"/>
              </a:spcBef>
              <a:buSzPct val="100000"/>
              <a:defRPr sz="2080"/>
            </a:pPr>
            <a:r>
              <a:t> Making sure the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$$$</a:t>
            </a:r>
            <a:r>
              <a:t> for important data and the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$$$ </a:t>
            </a:r>
            <a:r>
              <a:t>for powerful brains is best utilized requires a step in the middle.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When BDM?"/>
          <p:cNvSpPr txBox="1">
            <a:spLocks noGrp="1"/>
          </p:cNvSpPr>
          <p:nvPr>
            <p:ph type="title"/>
          </p:nvPr>
        </p:nvSpPr>
        <p:spPr>
          <a:xfrm>
            <a:off x="1645294" y="6945"/>
            <a:ext cx="5853412" cy="1138536"/>
          </a:xfrm>
          <a:prstGeom prst="rect">
            <a:avLst/>
          </a:prstGeom>
        </p:spPr>
        <p:txBody>
          <a:bodyPr/>
          <a:lstStyle/>
          <a:p>
            <a:r>
              <a:t>When BDM?</a:t>
            </a:r>
          </a:p>
        </p:txBody>
      </p:sp>
      <p:sp>
        <p:nvSpPr>
          <p:cNvPr id="260" name="Public, curated data set - you’re golden…"/>
          <p:cNvSpPr txBox="1">
            <a:spLocks noGrp="1"/>
          </p:cNvSpPr>
          <p:nvPr>
            <p:ph type="body" idx="1"/>
          </p:nvPr>
        </p:nvSpPr>
        <p:spPr>
          <a:xfrm>
            <a:off x="189470" y="1072551"/>
            <a:ext cx="5106075" cy="3797144"/>
          </a:xfrm>
          <a:prstGeom prst="rect">
            <a:avLst/>
          </a:prstGeom>
        </p:spPr>
        <p:txBody>
          <a:bodyPr/>
          <a:lstStyle/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t> Public, curated data set - you’re golden</a:t>
            </a:r>
          </a:p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t> 1 data type, 1 dataset — </a:t>
            </a:r>
            <a:r>
              <a:rPr i="1"/>
              <a:t>no big deal</a:t>
            </a:r>
          </a:p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t> 1 data type/lab, 2+ datasets — </a:t>
            </a:r>
            <a:r>
              <a:rPr i="1"/>
              <a:t>maybe no big deal</a:t>
            </a:r>
          </a:p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t> 2+ data types/labs, 1 timepoint — </a:t>
            </a:r>
            <a:r>
              <a:rPr i="1"/>
              <a:t>probably a big deal</a:t>
            </a:r>
          </a:p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rPr i="1"/>
              <a:t> </a:t>
            </a:r>
            <a:r>
              <a:t>2+ data types/labs, 2+ timepoints — </a:t>
            </a:r>
            <a:r>
              <a:rPr i="1"/>
              <a:t>almost guaranteed big deal</a:t>
            </a:r>
          </a:p>
          <a:p>
            <a:pPr marL="124460" indent="-124460" defTabSz="172521">
              <a:spcBef>
                <a:spcPts val="1200"/>
              </a:spcBef>
              <a:buSzPct val="100000"/>
              <a:defRPr sz="2016"/>
            </a:pPr>
            <a:r>
              <a:t> Separate biobanks/EDCs, 2+ data types, 2+ timepoints — </a:t>
            </a:r>
            <a:r>
              <a:rPr i="1"/>
              <a:t>unquestionably a big deal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5757599" y="1582391"/>
            <a:ext cx="914562" cy="297644"/>
            <a:chOff x="0" y="0"/>
            <a:chExt cx="914561" cy="297642"/>
          </a:xfrm>
        </p:grpSpPr>
        <p:pic>
          <p:nvPicPr>
            <p:cNvPr id="26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7384" cy="2976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2" name="Microscope"/>
            <p:cNvSpPr/>
            <p:nvPr/>
          </p:nvSpPr>
          <p:spPr>
            <a:xfrm>
              <a:off x="706777" y="0"/>
              <a:ext cx="207785" cy="297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303100" y="148821"/>
              <a:ext cx="27796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68" name="Group"/>
          <p:cNvGrpSpPr/>
          <p:nvPr/>
        </p:nvGrpSpPr>
        <p:grpSpPr>
          <a:xfrm>
            <a:off x="6260164" y="2062819"/>
            <a:ext cx="918175" cy="289206"/>
            <a:chOff x="0" y="0"/>
            <a:chExt cx="918173" cy="289204"/>
          </a:xfrm>
        </p:grpSpPr>
        <p:pic>
          <p:nvPicPr>
            <p:cNvPr id="26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2355" cy="28920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66" name="Microscope"/>
            <p:cNvSpPr/>
            <p:nvPr/>
          </p:nvSpPr>
          <p:spPr>
            <a:xfrm>
              <a:off x="716279" y="0"/>
              <a:ext cx="201895" cy="28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>
              <a:off x="294507" y="144602"/>
              <a:ext cx="29962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72" name="Group"/>
          <p:cNvGrpSpPr/>
          <p:nvPr/>
        </p:nvGrpSpPr>
        <p:grpSpPr>
          <a:xfrm>
            <a:off x="5222558" y="2060559"/>
            <a:ext cx="917527" cy="293726"/>
            <a:chOff x="0" y="0"/>
            <a:chExt cx="917525" cy="293725"/>
          </a:xfrm>
        </p:grpSpPr>
        <p:sp>
          <p:nvSpPr>
            <p:cNvPr id="269" name="Microscope"/>
            <p:cNvSpPr/>
            <p:nvPr/>
          </p:nvSpPr>
          <p:spPr>
            <a:xfrm>
              <a:off x="712475" y="0"/>
              <a:ext cx="205051" cy="29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>
              <a:off x="284110" y="146862"/>
              <a:ext cx="30430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5049" cy="2937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282" name="Group"/>
          <p:cNvGrpSpPr/>
          <p:nvPr/>
        </p:nvGrpSpPr>
        <p:grpSpPr>
          <a:xfrm>
            <a:off x="5568782" y="2537069"/>
            <a:ext cx="1292197" cy="715114"/>
            <a:chOff x="0" y="0"/>
            <a:chExt cx="1292195" cy="715113"/>
          </a:xfrm>
        </p:grpSpPr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5706"/>
              <a:ext cx="178126" cy="2988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74" name="Microscope"/>
            <p:cNvSpPr/>
            <p:nvPr/>
          </p:nvSpPr>
          <p:spPr>
            <a:xfrm>
              <a:off x="860781" y="0"/>
              <a:ext cx="124292" cy="17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Line"/>
            <p:cNvSpPr/>
            <p:nvPr/>
          </p:nvSpPr>
          <p:spPr>
            <a:xfrm flipV="1">
              <a:off x="273840" y="250245"/>
              <a:ext cx="755250" cy="10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6" name="Scale"/>
            <p:cNvSpPr/>
            <p:nvPr/>
          </p:nvSpPr>
          <p:spPr>
            <a:xfrm>
              <a:off x="1064355" y="436383"/>
              <a:ext cx="132105" cy="1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cubicBezTo>
                    <a:pt x="91" y="0"/>
                    <a:pt x="0" y="92"/>
                    <a:pt x="0" y="206"/>
                  </a:cubicBezTo>
                  <a:lnTo>
                    <a:pt x="0" y="1070"/>
                  </a:lnTo>
                  <a:cubicBezTo>
                    <a:pt x="0" y="1183"/>
                    <a:pt x="91" y="1274"/>
                    <a:pt x="204" y="1274"/>
                  </a:cubicBezTo>
                  <a:cubicBezTo>
                    <a:pt x="598" y="1274"/>
                    <a:pt x="3707" y="1274"/>
                    <a:pt x="7432" y="1274"/>
                  </a:cubicBezTo>
                  <a:lnTo>
                    <a:pt x="7432" y="3181"/>
                  </a:lnTo>
                  <a:lnTo>
                    <a:pt x="8705" y="3181"/>
                  </a:lnTo>
                  <a:lnTo>
                    <a:pt x="8705" y="1274"/>
                  </a:lnTo>
                  <a:cubicBezTo>
                    <a:pt x="10081" y="1274"/>
                    <a:pt x="11513" y="1274"/>
                    <a:pt x="12895" y="1274"/>
                  </a:cubicBezTo>
                  <a:lnTo>
                    <a:pt x="12895" y="3181"/>
                  </a:lnTo>
                  <a:lnTo>
                    <a:pt x="14168" y="3181"/>
                  </a:lnTo>
                  <a:lnTo>
                    <a:pt x="14168" y="1274"/>
                  </a:lnTo>
                  <a:cubicBezTo>
                    <a:pt x="17941" y="1274"/>
                    <a:pt x="21077" y="1274"/>
                    <a:pt x="21396" y="1274"/>
                  </a:cubicBezTo>
                  <a:cubicBezTo>
                    <a:pt x="21509" y="1274"/>
                    <a:pt x="21600" y="1183"/>
                    <a:pt x="21600" y="1070"/>
                  </a:cubicBezTo>
                  <a:lnTo>
                    <a:pt x="21600" y="206"/>
                  </a:lnTo>
                  <a:cubicBezTo>
                    <a:pt x="21600" y="92"/>
                    <a:pt x="21508" y="0"/>
                    <a:pt x="21389" y="0"/>
                  </a:cubicBezTo>
                  <a:lnTo>
                    <a:pt x="204" y="0"/>
                  </a:lnTo>
                  <a:close/>
                  <a:moveTo>
                    <a:pt x="4922" y="3554"/>
                  </a:moveTo>
                  <a:cubicBezTo>
                    <a:pt x="4630" y="3554"/>
                    <a:pt x="4382" y="3763"/>
                    <a:pt x="4333" y="4055"/>
                  </a:cubicBezTo>
                  <a:lnTo>
                    <a:pt x="2061" y="17923"/>
                  </a:lnTo>
                  <a:cubicBezTo>
                    <a:pt x="2013" y="18215"/>
                    <a:pt x="1868" y="18478"/>
                    <a:pt x="1646" y="18667"/>
                  </a:cubicBezTo>
                  <a:lnTo>
                    <a:pt x="204" y="19916"/>
                  </a:lnTo>
                  <a:cubicBezTo>
                    <a:pt x="80" y="20024"/>
                    <a:pt x="10" y="20174"/>
                    <a:pt x="10" y="20336"/>
                  </a:cubicBezTo>
                  <a:lnTo>
                    <a:pt x="10" y="21600"/>
                  </a:lnTo>
                  <a:lnTo>
                    <a:pt x="21600" y="21600"/>
                  </a:lnTo>
                  <a:lnTo>
                    <a:pt x="21600" y="20341"/>
                  </a:lnTo>
                  <a:cubicBezTo>
                    <a:pt x="21600" y="20179"/>
                    <a:pt x="21530" y="20024"/>
                    <a:pt x="21406" y="19916"/>
                  </a:cubicBezTo>
                  <a:lnTo>
                    <a:pt x="19966" y="18667"/>
                  </a:lnTo>
                  <a:cubicBezTo>
                    <a:pt x="19744" y="18473"/>
                    <a:pt x="19592" y="18209"/>
                    <a:pt x="19549" y="17923"/>
                  </a:cubicBezTo>
                  <a:lnTo>
                    <a:pt x="17277" y="4055"/>
                  </a:lnTo>
                  <a:cubicBezTo>
                    <a:pt x="17228" y="3769"/>
                    <a:pt x="16980" y="3554"/>
                    <a:pt x="16688" y="3554"/>
                  </a:cubicBezTo>
                  <a:lnTo>
                    <a:pt x="4922" y="3554"/>
                  </a:lnTo>
                  <a:close/>
                  <a:moveTo>
                    <a:pt x="10805" y="5692"/>
                  </a:moveTo>
                  <a:cubicBezTo>
                    <a:pt x="14000" y="5692"/>
                    <a:pt x="16585" y="8278"/>
                    <a:pt x="16585" y="11475"/>
                  </a:cubicBezTo>
                  <a:cubicBezTo>
                    <a:pt x="16585" y="14666"/>
                    <a:pt x="13995" y="17258"/>
                    <a:pt x="10805" y="17258"/>
                  </a:cubicBezTo>
                  <a:cubicBezTo>
                    <a:pt x="7615" y="17258"/>
                    <a:pt x="5025" y="14672"/>
                    <a:pt x="5025" y="11475"/>
                  </a:cubicBezTo>
                  <a:cubicBezTo>
                    <a:pt x="5025" y="8284"/>
                    <a:pt x="7610" y="5692"/>
                    <a:pt x="10805" y="5692"/>
                  </a:cubicBezTo>
                  <a:close/>
                  <a:moveTo>
                    <a:pt x="14357" y="7712"/>
                  </a:moveTo>
                  <a:lnTo>
                    <a:pt x="11168" y="10562"/>
                  </a:lnTo>
                  <a:cubicBezTo>
                    <a:pt x="10817" y="10422"/>
                    <a:pt x="10395" y="10492"/>
                    <a:pt x="10108" y="10778"/>
                  </a:cubicBezTo>
                  <a:cubicBezTo>
                    <a:pt x="9725" y="11161"/>
                    <a:pt x="9725" y="11783"/>
                    <a:pt x="10108" y="12167"/>
                  </a:cubicBezTo>
                  <a:cubicBezTo>
                    <a:pt x="10492" y="12550"/>
                    <a:pt x="11113" y="12550"/>
                    <a:pt x="11497" y="12167"/>
                  </a:cubicBezTo>
                  <a:cubicBezTo>
                    <a:pt x="11783" y="11881"/>
                    <a:pt x="11853" y="11464"/>
                    <a:pt x="11713" y="11107"/>
                  </a:cubicBezTo>
                  <a:lnTo>
                    <a:pt x="14561" y="7916"/>
                  </a:lnTo>
                  <a:lnTo>
                    <a:pt x="14357" y="7712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DNA"/>
            <p:cNvSpPr/>
            <p:nvPr/>
          </p:nvSpPr>
          <p:spPr>
            <a:xfrm>
              <a:off x="848273" y="537070"/>
              <a:ext cx="64944" cy="17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Molecule"/>
            <p:cNvSpPr/>
            <p:nvPr/>
          </p:nvSpPr>
          <p:spPr>
            <a:xfrm>
              <a:off x="1114070" y="141000"/>
              <a:ext cx="178126" cy="1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2726" y="0"/>
                  </a:moveTo>
                  <a:cubicBezTo>
                    <a:pt x="2262" y="0"/>
                    <a:pt x="1792" y="142"/>
                    <a:pt x="1361" y="440"/>
                  </a:cubicBezTo>
                  <a:cubicBezTo>
                    <a:pt x="57" y="1343"/>
                    <a:pt x="-387" y="3336"/>
                    <a:pt x="369" y="4892"/>
                  </a:cubicBezTo>
                  <a:cubicBezTo>
                    <a:pt x="875" y="5935"/>
                    <a:pt x="1791" y="6516"/>
                    <a:pt x="2733" y="6516"/>
                  </a:cubicBezTo>
                  <a:cubicBezTo>
                    <a:pt x="2959" y="6516"/>
                    <a:pt x="3186" y="6484"/>
                    <a:pt x="3410" y="6415"/>
                  </a:cubicBezTo>
                  <a:lnTo>
                    <a:pt x="4436" y="8528"/>
                  </a:lnTo>
                  <a:cubicBezTo>
                    <a:pt x="3958" y="9115"/>
                    <a:pt x="3662" y="9916"/>
                    <a:pt x="3662" y="10800"/>
                  </a:cubicBezTo>
                  <a:cubicBezTo>
                    <a:pt x="3662" y="11684"/>
                    <a:pt x="3958" y="12485"/>
                    <a:pt x="4436" y="13072"/>
                  </a:cubicBezTo>
                  <a:lnTo>
                    <a:pt x="3410" y="15187"/>
                  </a:lnTo>
                  <a:cubicBezTo>
                    <a:pt x="3186" y="15119"/>
                    <a:pt x="2959" y="15084"/>
                    <a:pt x="2733" y="15084"/>
                  </a:cubicBezTo>
                  <a:cubicBezTo>
                    <a:pt x="1791" y="15084"/>
                    <a:pt x="875" y="15665"/>
                    <a:pt x="369" y="16708"/>
                  </a:cubicBezTo>
                  <a:cubicBezTo>
                    <a:pt x="-387" y="18264"/>
                    <a:pt x="57" y="20259"/>
                    <a:pt x="1361" y="21162"/>
                  </a:cubicBezTo>
                  <a:cubicBezTo>
                    <a:pt x="1792" y="21460"/>
                    <a:pt x="2262" y="21600"/>
                    <a:pt x="2726" y="21600"/>
                  </a:cubicBezTo>
                  <a:cubicBezTo>
                    <a:pt x="3668" y="21600"/>
                    <a:pt x="4584" y="21018"/>
                    <a:pt x="5090" y="19976"/>
                  </a:cubicBezTo>
                  <a:cubicBezTo>
                    <a:pt x="5718" y="18683"/>
                    <a:pt x="5518" y="17090"/>
                    <a:pt x="4685" y="16070"/>
                  </a:cubicBezTo>
                  <a:lnTo>
                    <a:pt x="5711" y="13956"/>
                  </a:lnTo>
                  <a:cubicBezTo>
                    <a:pt x="5929" y="14023"/>
                    <a:pt x="6157" y="14058"/>
                    <a:pt x="6392" y="14058"/>
                  </a:cubicBezTo>
                  <a:cubicBezTo>
                    <a:pt x="7643" y="14058"/>
                    <a:pt x="8698" y="13052"/>
                    <a:pt x="9020" y="11681"/>
                  </a:cubicBezTo>
                  <a:lnTo>
                    <a:pt x="11805" y="11681"/>
                  </a:lnTo>
                  <a:cubicBezTo>
                    <a:pt x="12127" y="13052"/>
                    <a:pt x="13181" y="14058"/>
                    <a:pt x="14433" y="14058"/>
                  </a:cubicBezTo>
                  <a:cubicBezTo>
                    <a:pt x="14667" y="14058"/>
                    <a:pt x="14896" y="14023"/>
                    <a:pt x="15113" y="13956"/>
                  </a:cubicBezTo>
                  <a:lnTo>
                    <a:pt x="16139" y="16070"/>
                  </a:lnTo>
                  <a:cubicBezTo>
                    <a:pt x="15307" y="17090"/>
                    <a:pt x="15106" y="18683"/>
                    <a:pt x="15734" y="19976"/>
                  </a:cubicBezTo>
                  <a:cubicBezTo>
                    <a:pt x="16240" y="21018"/>
                    <a:pt x="17156" y="21600"/>
                    <a:pt x="18098" y="21600"/>
                  </a:cubicBezTo>
                  <a:cubicBezTo>
                    <a:pt x="18563" y="21600"/>
                    <a:pt x="19033" y="21460"/>
                    <a:pt x="19464" y="21162"/>
                  </a:cubicBezTo>
                  <a:cubicBezTo>
                    <a:pt x="20768" y="20259"/>
                    <a:pt x="21213" y="18264"/>
                    <a:pt x="20457" y="16708"/>
                  </a:cubicBezTo>
                  <a:cubicBezTo>
                    <a:pt x="19951" y="15665"/>
                    <a:pt x="19035" y="15083"/>
                    <a:pt x="18093" y="15084"/>
                  </a:cubicBezTo>
                  <a:cubicBezTo>
                    <a:pt x="17867" y="15084"/>
                    <a:pt x="17640" y="15119"/>
                    <a:pt x="17416" y="15187"/>
                  </a:cubicBezTo>
                  <a:lnTo>
                    <a:pt x="16388" y="13072"/>
                  </a:lnTo>
                  <a:cubicBezTo>
                    <a:pt x="16867" y="12485"/>
                    <a:pt x="17162" y="11684"/>
                    <a:pt x="17162" y="10800"/>
                  </a:cubicBezTo>
                  <a:cubicBezTo>
                    <a:pt x="17162" y="9916"/>
                    <a:pt x="16867" y="9115"/>
                    <a:pt x="16388" y="8528"/>
                  </a:cubicBezTo>
                  <a:lnTo>
                    <a:pt x="17416" y="6415"/>
                  </a:lnTo>
                  <a:cubicBezTo>
                    <a:pt x="17640" y="6484"/>
                    <a:pt x="17867" y="6516"/>
                    <a:pt x="18093" y="6516"/>
                  </a:cubicBezTo>
                  <a:cubicBezTo>
                    <a:pt x="19035" y="6516"/>
                    <a:pt x="19951" y="5935"/>
                    <a:pt x="20457" y="4892"/>
                  </a:cubicBezTo>
                  <a:cubicBezTo>
                    <a:pt x="21213" y="3336"/>
                    <a:pt x="20768" y="1343"/>
                    <a:pt x="19464" y="440"/>
                  </a:cubicBezTo>
                  <a:cubicBezTo>
                    <a:pt x="19033" y="142"/>
                    <a:pt x="18563" y="0"/>
                    <a:pt x="18098" y="0"/>
                  </a:cubicBezTo>
                  <a:cubicBezTo>
                    <a:pt x="17156" y="0"/>
                    <a:pt x="16240" y="582"/>
                    <a:pt x="15734" y="1624"/>
                  </a:cubicBezTo>
                  <a:cubicBezTo>
                    <a:pt x="15106" y="2917"/>
                    <a:pt x="15307" y="4510"/>
                    <a:pt x="16139" y="5530"/>
                  </a:cubicBezTo>
                  <a:lnTo>
                    <a:pt x="15113" y="7644"/>
                  </a:lnTo>
                  <a:cubicBezTo>
                    <a:pt x="14896" y="7577"/>
                    <a:pt x="14667" y="7542"/>
                    <a:pt x="14433" y="7542"/>
                  </a:cubicBezTo>
                  <a:cubicBezTo>
                    <a:pt x="13181" y="7542"/>
                    <a:pt x="12127" y="8548"/>
                    <a:pt x="11805" y="9919"/>
                  </a:cubicBezTo>
                  <a:lnTo>
                    <a:pt x="9020" y="9919"/>
                  </a:lnTo>
                  <a:cubicBezTo>
                    <a:pt x="8698" y="8548"/>
                    <a:pt x="7643" y="7542"/>
                    <a:pt x="6392" y="7542"/>
                  </a:cubicBezTo>
                  <a:cubicBezTo>
                    <a:pt x="6157" y="7542"/>
                    <a:pt x="5929" y="7577"/>
                    <a:pt x="5711" y="7644"/>
                  </a:cubicBezTo>
                  <a:lnTo>
                    <a:pt x="4685" y="5530"/>
                  </a:lnTo>
                  <a:cubicBezTo>
                    <a:pt x="5518" y="4510"/>
                    <a:pt x="5718" y="2917"/>
                    <a:pt x="5090" y="1624"/>
                  </a:cubicBezTo>
                  <a:cubicBezTo>
                    <a:pt x="4584" y="582"/>
                    <a:pt x="3668" y="0"/>
                    <a:pt x="2726" y="0"/>
                  </a:cubicBezTo>
                  <a:close/>
                  <a:moveTo>
                    <a:pt x="2728" y="1761"/>
                  </a:moveTo>
                  <a:cubicBezTo>
                    <a:pt x="3175" y="1761"/>
                    <a:pt x="3591" y="2046"/>
                    <a:pt x="3815" y="2507"/>
                  </a:cubicBezTo>
                  <a:cubicBezTo>
                    <a:pt x="3983" y="2853"/>
                    <a:pt x="4027" y="3257"/>
                    <a:pt x="3941" y="3644"/>
                  </a:cubicBezTo>
                  <a:cubicBezTo>
                    <a:pt x="3855" y="4030"/>
                    <a:pt x="3649" y="4353"/>
                    <a:pt x="3359" y="4554"/>
                  </a:cubicBezTo>
                  <a:cubicBezTo>
                    <a:pt x="3165" y="4688"/>
                    <a:pt x="2954" y="4755"/>
                    <a:pt x="2733" y="4755"/>
                  </a:cubicBezTo>
                  <a:cubicBezTo>
                    <a:pt x="2286" y="4755"/>
                    <a:pt x="1868" y="4470"/>
                    <a:pt x="1644" y="4010"/>
                  </a:cubicBezTo>
                  <a:cubicBezTo>
                    <a:pt x="1476" y="3664"/>
                    <a:pt x="1432" y="3259"/>
                    <a:pt x="1518" y="2873"/>
                  </a:cubicBezTo>
                  <a:cubicBezTo>
                    <a:pt x="1604" y="2486"/>
                    <a:pt x="1810" y="2163"/>
                    <a:pt x="2100" y="1963"/>
                  </a:cubicBezTo>
                  <a:cubicBezTo>
                    <a:pt x="2294" y="1828"/>
                    <a:pt x="2506" y="1761"/>
                    <a:pt x="2728" y="1761"/>
                  </a:cubicBezTo>
                  <a:close/>
                  <a:moveTo>
                    <a:pt x="18098" y="1761"/>
                  </a:moveTo>
                  <a:cubicBezTo>
                    <a:pt x="18320" y="1761"/>
                    <a:pt x="18530" y="1829"/>
                    <a:pt x="18724" y="1963"/>
                  </a:cubicBezTo>
                  <a:cubicBezTo>
                    <a:pt x="19014" y="2163"/>
                    <a:pt x="19222" y="2486"/>
                    <a:pt x="19308" y="2873"/>
                  </a:cubicBezTo>
                  <a:cubicBezTo>
                    <a:pt x="19394" y="3259"/>
                    <a:pt x="19348" y="3664"/>
                    <a:pt x="19180" y="4010"/>
                  </a:cubicBezTo>
                  <a:cubicBezTo>
                    <a:pt x="18956" y="4470"/>
                    <a:pt x="18540" y="4755"/>
                    <a:pt x="18093" y="4755"/>
                  </a:cubicBezTo>
                  <a:cubicBezTo>
                    <a:pt x="17872" y="4755"/>
                    <a:pt x="17661" y="4688"/>
                    <a:pt x="17467" y="4554"/>
                  </a:cubicBezTo>
                  <a:cubicBezTo>
                    <a:pt x="17177" y="4353"/>
                    <a:pt x="16969" y="4030"/>
                    <a:pt x="16883" y="3644"/>
                  </a:cubicBezTo>
                  <a:cubicBezTo>
                    <a:pt x="16797" y="3257"/>
                    <a:pt x="16843" y="2853"/>
                    <a:pt x="17011" y="2507"/>
                  </a:cubicBezTo>
                  <a:cubicBezTo>
                    <a:pt x="17235" y="2046"/>
                    <a:pt x="17651" y="1761"/>
                    <a:pt x="18098" y="1761"/>
                  </a:cubicBezTo>
                  <a:close/>
                  <a:moveTo>
                    <a:pt x="2733" y="16845"/>
                  </a:moveTo>
                  <a:cubicBezTo>
                    <a:pt x="2954" y="16845"/>
                    <a:pt x="3165" y="16912"/>
                    <a:pt x="3359" y="17046"/>
                  </a:cubicBezTo>
                  <a:cubicBezTo>
                    <a:pt x="3649" y="17247"/>
                    <a:pt x="3855" y="17572"/>
                    <a:pt x="3941" y="17958"/>
                  </a:cubicBezTo>
                  <a:cubicBezTo>
                    <a:pt x="4027" y="18345"/>
                    <a:pt x="3983" y="18747"/>
                    <a:pt x="3815" y="19093"/>
                  </a:cubicBezTo>
                  <a:cubicBezTo>
                    <a:pt x="3591" y="19554"/>
                    <a:pt x="3175" y="19841"/>
                    <a:pt x="2728" y="19841"/>
                  </a:cubicBezTo>
                  <a:cubicBezTo>
                    <a:pt x="2506" y="19841"/>
                    <a:pt x="2294" y="19772"/>
                    <a:pt x="2100" y="19637"/>
                  </a:cubicBezTo>
                  <a:cubicBezTo>
                    <a:pt x="1810" y="19437"/>
                    <a:pt x="1604" y="19114"/>
                    <a:pt x="1518" y="18727"/>
                  </a:cubicBezTo>
                  <a:cubicBezTo>
                    <a:pt x="1432" y="18341"/>
                    <a:pt x="1476" y="17938"/>
                    <a:pt x="1644" y="17592"/>
                  </a:cubicBezTo>
                  <a:cubicBezTo>
                    <a:pt x="1868" y="17132"/>
                    <a:pt x="2286" y="16845"/>
                    <a:pt x="2733" y="16845"/>
                  </a:cubicBezTo>
                  <a:close/>
                  <a:moveTo>
                    <a:pt x="18093" y="16845"/>
                  </a:moveTo>
                  <a:cubicBezTo>
                    <a:pt x="18540" y="16845"/>
                    <a:pt x="18956" y="17132"/>
                    <a:pt x="19180" y="17592"/>
                  </a:cubicBezTo>
                  <a:cubicBezTo>
                    <a:pt x="19348" y="17938"/>
                    <a:pt x="19394" y="18341"/>
                    <a:pt x="19308" y="18727"/>
                  </a:cubicBezTo>
                  <a:cubicBezTo>
                    <a:pt x="19222" y="19114"/>
                    <a:pt x="19014" y="19437"/>
                    <a:pt x="18724" y="19637"/>
                  </a:cubicBezTo>
                  <a:cubicBezTo>
                    <a:pt x="18530" y="19772"/>
                    <a:pt x="18320" y="19839"/>
                    <a:pt x="18098" y="19839"/>
                  </a:cubicBezTo>
                  <a:cubicBezTo>
                    <a:pt x="17651" y="19839"/>
                    <a:pt x="17235" y="19554"/>
                    <a:pt x="17011" y="19093"/>
                  </a:cubicBezTo>
                  <a:cubicBezTo>
                    <a:pt x="16843" y="18747"/>
                    <a:pt x="16797" y="18345"/>
                    <a:pt x="16883" y="17958"/>
                  </a:cubicBezTo>
                  <a:cubicBezTo>
                    <a:pt x="16969" y="17572"/>
                    <a:pt x="17177" y="17247"/>
                    <a:pt x="17467" y="17046"/>
                  </a:cubicBezTo>
                  <a:cubicBezTo>
                    <a:pt x="17661" y="16912"/>
                    <a:pt x="17872" y="16845"/>
                    <a:pt x="18093" y="16845"/>
                  </a:cubicBez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Line"/>
            <p:cNvSpPr/>
            <p:nvPr/>
          </p:nvSpPr>
          <p:spPr>
            <a:xfrm flipV="1">
              <a:off x="276237" y="130105"/>
              <a:ext cx="539548" cy="2278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Line"/>
            <p:cNvSpPr/>
            <p:nvPr/>
          </p:nvSpPr>
          <p:spPr>
            <a:xfrm>
              <a:off x="273423" y="356296"/>
              <a:ext cx="725439" cy="11864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Line"/>
            <p:cNvSpPr/>
            <p:nvPr/>
          </p:nvSpPr>
          <p:spPr>
            <a:xfrm>
              <a:off x="271428" y="351301"/>
              <a:ext cx="524456" cy="2572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92" name="Group"/>
          <p:cNvGrpSpPr/>
          <p:nvPr/>
        </p:nvGrpSpPr>
        <p:grpSpPr>
          <a:xfrm>
            <a:off x="4917305" y="3256028"/>
            <a:ext cx="1292197" cy="715114"/>
            <a:chOff x="0" y="0"/>
            <a:chExt cx="1292195" cy="715113"/>
          </a:xfrm>
        </p:grpSpPr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5706"/>
              <a:ext cx="178126" cy="2988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84" name="Microscope"/>
            <p:cNvSpPr/>
            <p:nvPr/>
          </p:nvSpPr>
          <p:spPr>
            <a:xfrm>
              <a:off x="860781" y="0"/>
              <a:ext cx="124292" cy="17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Line"/>
            <p:cNvSpPr/>
            <p:nvPr/>
          </p:nvSpPr>
          <p:spPr>
            <a:xfrm flipV="1">
              <a:off x="273840" y="250245"/>
              <a:ext cx="755250" cy="10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cale"/>
            <p:cNvSpPr/>
            <p:nvPr/>
          </p:nvSpPr>
          <p:spPr>
            <a:xfrm>
              <a:off x="1064355" y="436383"/>
              <a:ext cx="132105" cy="1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cubicBezTo>
                    <a:pt x="91" y="0"/>
                    <a:pt x="0" y="92"/>
                    <a:pt x="0" y="206"/>
                  </a:cubicBezTo>
                  <a:lnTo>
                    <a:pt x="0" y="1070"/>
                  </a:lnTo>
                  <a:cubicBezTo>
                    <a:pt x="0" y="1183"/>
                    <a:pt x="91" y="1274"/>
                    <a:pt x="204" y="1274"/>
                  </a:cubicBezTo>
                  <a:cubicBezTo>
                    <a:pt x="598" y="1274"/>
                    <a:pt x="3707" y="1274"/>
                    <a:pt x="7432" y="1274"/>
                  </a:cubicBezTo>
                  <a:lnTo>
                    <a:pt x="7432" y="3181"/>
                  </a:lnTo>
                  <a:lnTo>
                    <a:pt x="8705" y="3181"/>
                  </a:lnTo>
                  <a:lnTo>
                    <a:pt x="8705" y="1274"/>
                  </a:lnTo>
                  <a:cubicBezTo>
                    <a:pt x="10081" y="1274"/>
                    <a:pt x="11513" y="1274"/>
                    <a:pt x="12895" y="1274"/>
                  </a:cubicBezTo>
                  <a:lnTo>
                    <a:pt x="12895" y="3181"/>
                  </a:lnTo>
                  <a:lnTo>
                    <a:pt x="14168" y="3181"/>
                  </a:lnTo>
                  <a:lnTo>
                    <a:pt x="14168" y="1274"/>
                  </a:lnTo>
                  <a:cubicBezTo>
                    <a:pt x="17941" y="1274"/>
                    <a:pt x="21077" y="1274"/>
                    <a:pt x="21396" y="1274"/>
                  </a:cubicBezTo>
                  <a:cubicBezTo>
                    <a:pt x="21509" y="1274"/>
                    <a:pt x="21600" y="1183"/>
                    <a:pt x="21600" y="1070"/>
                  </a:cubicBezTo>
                  <a:lnTo>
                    <a:pt x="21600" y="206"/>
                  </a:lnTo>
                  <a:cubicBezTo>
                    <a:pt x="21600" y="92"/>
                    <a:pt x="21508" y="0"/>
                    <a:pt x="21389" y="0"/>
                  </a:cubicBezTo>
                  <a:lnTo>
                    <a:pt x="204" y="0"/>
                  </a:lnTo>
                  <a:close/>
                  <a:moveTo>
                    <a:pt x="4922" y="3554"/>
                  </a:moveTo>
                  <a:cubicBezTo>
                    <a:pt x="4630" y="3554"/>
                    <a:pt x="4382" y="3763"/>
                    <a:pt x="4333" y="4055"/>
                  </a:cubicBezTo>
                  <a:lnTo>
                    <a:pt x="2061" y="17923"/>
                  </a:lnTo>
                  <a:cubicBezTo>
                    <a:pt x="2013" y="18215"/>
                    <a:pt x="1868" y="18478"/>
                    <a:pt x="1646" y="18667"/>
                  </a:cubicBezTo>
                  <a:lnTo>
                    <a:pt x="204" y="19916"/>
                  </a:lnTo>
                  <a:cubicBezTo>
                    <a:pt x="80" y="20024"/>
                    <a:pt x="10" y="20174"/>
                    <a:pt x="10" y="20336"/>
                  </a:cubicBezTo>
                  <a:lnTo>
                    <a:pt x="10" y="21600"/>
                  </a:lnTo>
                  <a:lnTo>
                    <a:pt x="21600" y="21600"/>
                  </a:lnTo>
                  <a:lnTo>
                    <a:pt x="21600" y="20341"/>
                  </a:lnTo>
                  <a:cubicBezTo>
                    <a:pt x="21600" y="20179"/>
                    <a:pt x="21530" y="20024"/>
                    <a:pt x="21406" y="19916"/>
                  </a:cubicBezTo>
                  <a:lnTo>
                    <a:pt x="19966" y="18667"/>
                  </a:lnTo>
                  <a:cubicBezTo>
                    <a:pt x="19744" y="18473"/>
                    <a:pt x="19592" y="18209"/>
                    <a:pt x="19549" y="17923"/>
                  </a:cubicBezTo>
                  <a:lnTo>
                    <a:pt x="17277" y="4055"/>
                  </a:lnTo>
                  <a:cubicBezTo>
                    <a:pt x="17228" y="3769"/>
                    <a:pt x="16980" y="3554"/>
                    <a:pt x="16688" y="3554"/>
                  </a:cubicBezTo>
                  <a:lnTo>
                    <a:pt x="4922" y="3554"/>
                  </a:lnTo>
                  <a:close/>
                  <a:moveTo>
                    <a:pt x="10805" y="5692"/>
                  </a:moveTo>
                  <a:cubicBezTo>
                    <a:pt x="14000" y="5692"/>
                    <a:pt x="16585" y="8278"/>
                    <a:pt x="16585" y="11475"/>
                  </a:cubicBezTo>
                  <a:cubicBezTo>
                    <a:pt x="16585" y="14666"/>
                    <a:pt x="13995" y="17258"/>
                    <a:pt x="10805" y="17258"/>
                  </a:cubicBezTo>
                  <a:cubicBezTo>
                    <a:pt x="7615" y="17258"/>
                    <a:pt x="5025" y="14672"/>
                    <a:pt x="5025" y="11475"/>
                  </a:cubicBezTo>
                  <a:cubicBezTo>
                    <a:pt x="5025" y="8284"/>
                    <a:pt x="7610" y="5692"/>
                    <a:pt x="10805" y="5692"/>
                  </a:cubicBezTo>
                  <a:close/>
                  <a:moveTo>
                    <a:pt x="14357" y="7712"/>
                  </a:moveTo>
                  <a:lnTo>
                    <a:pt x="11168" y="10562"/>
                  </a:lnTo>
                  <a:cubicBezTo>
                    <a:pt x="10817" y="10422"/>
                    <a:pt x="10395" y="10492"/>
                    <a:pt x="10108" y="10778"/>
                  </a:cubicBezTo>
                  <a:cubicBezTo>
                    <a:pt x="9725" y="11161"/>
                    <a:pt x="9725" y="11783"/>
                    <a:pt x="10108" y="12167"/>
                  </a:cubicBezTo>
                  <a:cubicBezTo>
                    <a:pt x="10492" y="12550"/>
                    <a:pt x="11113" y="12550"/>
                    <a:pt x="11497" y="12167"/>
                  </a:cubicBezTo>
                  <a:cubicBezTo>
                    <a:pt x="11783" y="11881"/>
                    <a:pt x="11853" y="11464"/>
                    <a:pt x="11713" y="11107"/>
                  </a:cubicBezTo>
                  <a:lnTo>
                    <a:pt x="14561" y="7916"/>
                  </a:lnTo>
                  <a:lnTo>
                    <a:pt x="14357" y="7712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DNA"/>
            <p:cNvSpPr/>
            <p:nvPr/>
          </p:nvSpPr>
          <p:spPr>
            <a:xfrm>
              <a:off x="848273" y="537070"/>
              <a:ext cx="64944" cy="17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Molecule"/>
            <p:cNvSpPr/>
            <p:nvPr/>
          </p:nvSpPr>
          <p:spPr>
            <a:xfrm>
              <a:off x="1114070" y="141000"/>
              <a:ext cx="178126" cy="1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2726" y="0"/>
                  </a:moveTo>
                  <a:cubicBezTo>
                    <a:pt x="2262" y="0"/>
                    <a:pt x="1792" y="142"/>
                    <a:pt x="1361" y="440"/>
                  </a:cubicBezTo>
                  <a:cubicBezTo>
                    <a:pt x="57" y="1343"/>
                    <a:pt x="-387" y="3336"/>
                    <a:pt x="369" y="4892"/>
                  </a:cubicBezTo>
                  <a:cubicBezTo>
                    <a:pt x="875" y="5935"/>
                    <a:pt x="1791" y="6516"/>
                    <a:pt x="2733" y="6516"/>
                  </a:cubicBezTo>
                  <a:cubicBezTo>
                    <a:pt x="2959" y="6516"/>
                    <a:pt x="3186" y="6484"/>
                    <a:pt x="3410" y="6415"/>
                  </a:cubicBezTo>
                  <a:lnTo>
                    <a:pt x="4436" y="8528"/>
                  </a:lnTo>
                  <a:cubicBezTo>
                    <a:pt x="3958" y="9115"/>
                    <a:pt x="3662" y="9916"/>
                    <a:pt x="3662" y="10800"/>
                  </a:cubicBezTo>
                  <a:cubicBezTo>
                    <a:pt x="3662" y="11684"/>
                    <a:pt x="3958" y="12485"/>
                    <a:pt x="4436" y="13072"/>
                  </a:cubicBezTo>
                  <a:lnTo>
                    <a:pt x="3410" y="15187"/>
                  </a:lnTo>
                  <a:cubicBezTo>
                    <a:pt x="3186" y="15119"/>
                    <a:pt x="2959" y="15084"/>
                    <a:pt x="2733" y="15084"/>
                  </a:cubicBezTo>
                  <a:cubicBezTo>
                    <a:pt x="1791" y="15084"/>
                    <a:pt x="875" y="15665"/>
                    <a:pt x="369" y="16708"/>
                  </a:cubicBezTo>
                  <a:cubicBezTo>
                    <a:pt x="-387" y="18264"/>
                    <a:pt x="57" y="20259"/>
                    <a:pt x="1361" y="21162"/>
                  </a:cubicBezTo>
                  <a:cubicBezTo>
                    <a:pt x="1792" y="21460"/>
                    <a:pt x="2262" y="21600"/>
                    <a:pt x="2726" y="21600"/>
                  </a:cubicBezTo>
                  <a:cubicBezTo>
                    <a:pt x="3668" y="21600"/>
                    <a:pt x="4584" y="21018"/>
                    <a:pt x="5090" y="19976"/>
                  </a:cubicBezTo>
                  <a:cubicBezTo>
                    <a:pt x="5718" y="18683"/>
                    <a:pt x="5518" y="17090"/>
                    <a:pt x="4685" y="16070"/>
                  </a:cubicBezTo>
                  <a:lnTo>
                    <a:pt x="5711" y="13956"/>
                  </a:lnTo>
                  <a:cubicBezTo>
                    <a:pt x="5929" y="14023"/>
                    <a:pt x="6157" y="14058"/>
                    <a:pt x="6392" y="14058"/>
                  </a:cubicBezTo>
                  <a:cubicBezTo>
                    <a:pt x="7643" y="14058"/>
                    <a:pt x="8698" y="13052"/>
                    <a:pt x="9020" y="11681"/>
                  </a:cubicBezTo>
                  <a:lnTo>
                    <a:pt x="11805" y="11681"/>
                  </a:lnTo>
                  <a:cubicBezTo>
                    <a:pt x="12127" y="13052"/>
                    <a:pt x="13181" y="14058"/>
                    <a:pt x="14433" y="14058"/>
                  </a:cubicBezTo>
                  <a:cubicBezTo>
                    <a:pt x="14667" y="14058"/>
                    <a:pt x="14896" y="14023"/>
                    <a:pt x="15113" y="13956"/>
                  </a:cubicBezTo>
                  <a:lnTo>
                    <a:pt x="16139" y="16070"/>
                  </a:lnTo>
                  <a:cubicBezTo>
                    <a:pt x="15307" y="17090"/>
                    <a:pt x="15106" y="18683"/>
                    <a:pt x="15734" y="19976"/>
                  </a:cubicBezTo>
                  <a:cubicBezTo>
                    <a:pt x="16240" y="21018"/>
                    <a:pt x="17156" y="21600"/>
                    <a:pt x="18098" y="21600"/>
                  </a:cubicBezTo>
                  <a:cubicBezTo>
                    <a:pt x="18563" y="21600"/>
                    <a:pt x="19033" y="21460"/>
                    <a:pt x="19464" y="21162"/>
                  </a:cubicBezTo>
                  <a:cubicBezTo>
                    <a:pt x="20768" y="20259"/>
                    <a:pt x="21213" y="18264"/>
                    <a:pt x="20457" y="16708"/>
                  </a:cubicBezTo>
                  <a:cubicBezTo>
                    <a:pt x="19951" y="15665"/>
                    <a:pt x="19035" y="15083"/>
                    <a:pt x="18093" y="15084"/>
                  </a:cubicBezTo>
                  <a:cubicBezTo>
                    <a:pt x="17867" y="15084"/>
                    <a:pt x="17640" y="15119"/>
                    <a:pt x="17416" y="15187"/>
                  </a:cubicBezTo>
                  <a:lnTo>
                    <a:pt x="16388" y="13072"/>
                  </a:lnTo>
                  <a:cubicBezTo>
                    <a:pt x="16867" y="12485"/>
                    <a:pt x="17162" y="11684"/>
                    <a:pt x="17162" y="10800"/>
                  </a:cubicBezTo>
                  <a:cubicBezTo>
                    <a:pt x="17162" y="9916"/>
                    <a:pt x="16867" y="9115"/>
                    <a:pt x="16388" y="8528"/>
                  </a:cubicBezTo>
                  <a:lnTo>
                    <a:pt x="17416" y="6415"/>
                  </a:lnTo>
                  <a:cubicBezTo>
                    <a:pt x="17640" y="6484"/>
                    <a:pt x="17867" y="6516"/>
                    <a:pt x="18093" y="6516"/>
                  </a:cubicBezTo>
                  <a:cubicBezTo>
                    <a:pt x="19035" y="6516"/>
                    <a:pt x="19951" y="5935"/>
                    <a:pt x="20457" y="4892"/>
                  </a:cubicBezTo>
                  <a:cubicBezTo>
                    <a:pt x="21213" y="3336"/>
                    <a:pt x="20768" y="1343"/>
                    <a:pt x="19464" y="440"/>
                  </a:cubicBezTo>
                  <a:cubicBezTo>
                    <a:pt x="19033" y="142"/>
                    <a:pt x="18563" y="0"/>
                    <a:pt x="18098" y="0"/>
                  </a:cubicBezTo>
                  <a:cubicBezTo>
                    <a:pt x="17156" y="0"/>
                    <a:pt x="16240" y="582"/>
                    <a:pt x="15734" y="1624"/>
                  </a:cubicBezTo>
                  <a:cubicBezTo>
                    <a:pt x="15106" y="2917"/>
                    <a:pt x="15307" y="4510"/>
                    <a:pt x="16139" y="5530"/>
                  </a:cubicBezTo>
                  <a:lnTo>
                    <a:pt x="15113" y="7644"/>
                  </a:lnTo>
                  <a:cubicBezTo>
                    <a:pt x="14896" y="7577"/>
                    <a:pt x="14667" y="7542"/>
                    <a:pt x="14433" y="7542"/>
                  </a:cubicBezTo>
                  <a:cubicBezTo>
                    <a:pt x="13181" y="7542"/>
                    <a:pt x="12127" y="8548"/>
                    <a:pt x="11805" y="9919"/>
                  </a:cubicBezTo>
                  <a:lnTo>
                    <a:pt x="9020" y="9919"/>
                  </a:lnTo>
                  <a:cubicBezTo>
                    <a:pt x="8698" y="8548"/>
                    <a:pt x="7643" y="7542"/>
                    <a:pt x="6392" y="7542"/>
                  </a:cubicBezTo>
                  <a:cubicBezTo>
                    <a:pt x="6157" y="7542"/>
                    <a:pt x="5929" y="7577"/>
                    <a:pt x="5711" y="7644"/>
                  </a:cubicBezTo>
                  <a:lnTo>
                    <a:pt x="4685" y="5530"/>
                  </a:lnTo>
                  <a:cubicBezTo>
                    <a:pt x="5518" y="4510"/>
                    <a:pt x="5718" y="2917"/>
                    <a:pt x="5090" y="1624"/>
                  </a:cubicBezTo>
                  <a:cubicBezTo>
                    <a:pt x="4584" y="582"/>
                    <a:pt x="3668" y="0"/>
                    <a:pt x="2726" y="0"/>
                  </a:cubicBezTo>
                  <a:close/>
                  <a:moveTo>
                    <a:pt x="2728" y="1761"/>
                  </a:moveTo>
                  <a:cubicBezTo>
                    <a:pt x="3175" y="1761"/>
                    <a:pt x="3591" y="2046"/>
                    <a:pt x="3815" y="2507"/>
                  </a:cubicBezTo>
                  <a:cubicBezTo>
                    <a:pt x="3983" y="2853"/>
                    <a:pt x="4027" y="3257"/>
                    <a:pt x="3941" y="3644"/>
                  </a:cubicBezTo>
                  <a:cubicBezTo>
                    <a:pt x="3855" y="4030"/>
                    <a:pt x="3649" y="4353"/>
                    <a:pt x="3359" y="4554"/>
                  </a:cubicBezTo>
                  <a:cubicBezTo>
                    <a:pt x="3165" y="4688"/>
                    <a:pt x="2954" y="4755"/>
                    <a:pt x="2733" y="4755"/>
                  </a:cubicBezTo>
                  <a:cubicBezTo>
                    <a:pt x="2286" y="4755"/>
                    <a:pt x="1868" y="4470"/>
                    <a:pt x="1644" y="4010"/>
                  </a:cubicBezTo>
                  <a:cubicBezTo>
                    <a:pt x="1476" y="3664"/>
                    <a:pt x="1432" y="3259"/>
                    <a:pt x="1518" y="2873"/>
                  </a:cubicBezTo>
                  <a:cubicBezTo>
                    <a:pt x="1604" y="2486"/>
                    <a:pt x="1810" y="2163"/>
                    <a:pt x="2100" y="1963"/>
                  </a:cubicBezTo>
                  <a:cubicBezTo>
                    <a:pt x="2294" y="1828"/>
                    <a:pt x="2506" y="1761"/>
                    <a:pt x="2728" y="1761"/>
                  </a:cubicBezTo>
                  <a:close/>
                  <a:moveTo>
                    <a:pt x="18098" y="1761"/>
                  </a:moveTo>
                  <a:cubicBezTo>
                    <a:pt x="18320" y="1761"/>
                    <a:pt x="18530" y="1829"/>
                    <a:pt x="18724" y="1963"/>
                  </a:cubicBezTo>
                  <a:cubicBezTo>
                    <a:pt x="19014" y="2163"/>
                    <a:pt x="19222" y="2486"/>
                    <a:pt x="19308" y="2873"/>
                  </a:cubicBezTo>
                  <a:cubicBezTo>
                    <a:pt x="19394" y="3259"/>
                    <a:pt x="19348" y="3664"/>
                    <a:pt x="19180" y="4010"/>
                  </a:cubicBezTo>
                  <a:cubicBezTo>
                    <a:pt x="18956" y="4470"/>
                    <a:pt x="18540" y="4755"/>
                    <a:pt x="18093" y="4755"/>
                  </a:cubicBezTo>
                  <a:cubicBezTo>
                    <a:pt x="17872" y="4755"/>
                    <a:pt x="17661" y="4688"/>
                    <a:pt x="17467" y="4554"/>
                  </a:cubicBezTo>
                  <a:cubicBezTo>
                    <a:pt x="17177" y="4353"/>
                    <a:pt x="16969" y="4030"/>
                    <a:pt x="16883" y="3644"/>
                  </a:cubicBezTo>
                  <a:cubicBezTo>
                    <a:pt x="16797" y="3257"/>
                    <a:pt x="16843" y="2853"/>
                    <a:pt x="17011" y="2507"/>
                  </a:cubicBezTo>
                  <a:cubicBezTo>
                    <a:pt x="17235" y="2046"/>
                    <a:pt x="17651" y="1761"/>
                    <a:pt x="18098" y="1761"/>
                  </a:cubicBezTo>
                  <a:close/>
                  <a:moveTo>
                    <a:pt x="2733" y="16845"/>
                  </a:moveTo>
                  <a:cubicBezTo>
                    <a:pt x="2954" y="16845"/>
                    <a:pt x="3165" y="16912"/>
                    <a:pt x="3359" y="17046"/>
                  </a:cubicBezTo>
                  <a:cubicBezTo>
                    <a:pt x="3649" y="17247"/>
                    <a:pt x="3855" y="17572"/>
                    <a:pt x="3941" y="17958"/>
                  </a:cubicBezTo>
                  <a:cubicBezTo>
                    <a:pt x="4027" y="18345"/>
                    <a:pt x="3983" y="18747"/>
                    <a:pt x="3815" y="19093"/>
                  </a:cubicBezTo>
                  <a:cubicBezTo>
                    <a:pt x="3591" y="19554"/>
                    <a:pt x="3175" y="19841"/>
                    <a:pt x="2728" y="19841"/>
                  </a:cubicBezTo>
                  <a:cubicBezTo>
                    <a:pt x="2506" y="19841"/>
                    <a:pt x="2294" y="19772"/>
                    <a:pt x="2100" y="19637"/>
                  </a:cubicBezTo>
                  <a:cubicBezTo>
                    <a:pt x="1810" y="19437"/>
                    <a:pt x="1604" y="19114"/>
                    <a:pt x="1518" y="18727"/>
                  </a:cubicBezTo>
                  <a:cubicBezTo>
                    <a:pt x="1432" y="18341"/>
                    <a:pt x="1476" y="17938"/>
                    <a:pt x="1644" y="17592"/>
                  </a:cubicBezTo>
                  <a:cubicBezTo>
                    <a:pt x="1868" y="17132"/>
                    <a:pt x="2286" y="16845"/>
                    <a:pt x="2733" y="16845"/>
                  </a:cubicBezTo>
                  <a:close/>
                  <a:moveTo>
                    <a:pt x="18093" y="16845"/>
                  </a:moveTo>
                  <a:cubicBezTo>
                    <a:pt x="18540" y="16845"/>
                    <a:pt x="18956" y="17132"/>
                    <a:pt x="19180" y="17592"/>
                  </a:cubicBezTo>
                  <a:cubicBezTo>
                    <a:pt x="19348" y="17938"/>
                    <a:pt x="19394" y="18341"/>
                    <a:pt x="19308" y="18727"/>
                  </a:cubicBezTo>
                  <a:cubicBezTo>
                    <a:pt x="19222" y="19114"/>
                    <a:pt x="19014" y="19437"/>
                    <a:pt x="18724" y="19637"/>
                  </a:cubicBezTo>
                  <a:cubicBezTo>
                    <a:pt x="18530" y="19772"/>
                    <a:pt x="18320" y="19839"/>
                    <a:pt x="18098" y="19839"/>
                  </a:cubicBezTo>
                  <a:cubicBezTo>
                    <a:pt x="17651" y="19839"/>
                    <a:pt x="17235" y="19554"/>
                    <a:pt x="17011" y="19093"/>
                  </a:cubicBezTo>
                  <a:cubicBezTo>
                    <a:pt x="16843" y="18747"/>
                    <a:pt x="16797" y="18345"/>
                    <a:pt x="16883" y="17958"/>
                  </a:cubicBezTo>
                  <a:cubicBezTo>
                    <a:pt x="16969" y="17572"/>
                    <a:pt x="17177" y="17247"/>
                    <a:pt x="17467" y="17046"/>
                  </a:cubicBezTo>
                  <a:cubicBezTo>
                    <a:pt x="17661" y="16912"/>
                    <a:pt x="17872" y="16845"/>
                    <a:pt x="18093" y="16845"/>
                  </a:cubicBez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9" name="Line"/>
            <p:cNvSpPr/>
            <p:nvPr/>
          </p:nvSpPr>
          <p:spPr>
            <a:xfrm flipV="1">
              <a:off x="276237" y="130105"/>
              <a:ext cx="539548" cy="2278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273423" y="356296"/>
              <a:ext cx="725439" cy="11864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>
              <a:off x="271428" y="351301"/>
              <a:ext cx="524456" cy="2572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7670458" y="3156029"/>
            <a:ext cx="1292197" cy="715114"/>
            <a:chOff x="0" y="0"/>
            <a:chExt cx="1292195" cy="715113"/>
          </a:xfrm>
        </p:grpSpPr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05706"/>
              <a:ext cx="178126" cy="2988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94" name="Microscope"/>
            <p:cNvSpPr/>
            <p:nvPr/>
          </p:nvSpPr>
          <p:spPr>
            <a:xfrm>
              <a:off x="860781" y="0"/>
              <a:ext cx="124292" cy="17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 flipV="1">
              <a:off x="273840" y="250245"/>
              <a:ext cx="755250" cy="10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Scale"/>
            <p:cNvSpPr/>
            <p:nvPr/>
          </p:nvSpPr>
          <p:spPr>
            <a:xfrm>
              <a:off x="1064355" y="436383"/>
              <a:ext cx="132105" cy="1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cubicBezTo>
                    <a:pt x="91" y="0"/>
                    <a:pt x="0" y="92"/>
                    <a:pt x="0" y="206"/>
                  </a:cubicBezTo>
                  <a:lnTo>
                    <a:pt x="0" y="1070"/>
                  </a:lnTo>
                  <a:cubicBezTo>
                    <a:pt x="0" y="1183"/>
                    <a:pt x="91" y="1274"/>
                    <a:pt x="204" y="1274"/>
                  </a:cubicBezTo>
                  <a:cubicBezTo>
                    <a:pt x="598" y="1274"/>
                    <a:pt x="3707" y="1274"/>
                    <a:pt x="7432" y="1274"/>
                  </a:cubicBezTo>
                  <a:lnTo>
                    <a:pt x="7432" y="3181"/>
                  </a:lnTo>
                  <a:lnTo>
                    <a:pt x="8705" y="3181"/>
                  </a:lnTo>
                  <a:lnTo>
                    <a:pt x="8705" y="1274"/>
                  </a:lnTo>
                  <a:cubicBezTo>
                    <a:pt x="10081" y="1274"/>
                    <a:pt x="11513" y="1274"/>
                    <a:pt x="12895" y="1274"/>
                  </a:cubicBezTo>
                  <a:lnTo>
                    <a:pt x="12895" y="3181"/>
                  </a:lnTo>
                  <a:lnTo>
                    <a:pt x="14168" y="3181"/>
                  </a:lnTo>
                  <a:lnTo>
                    <a:pt x="14168" y="1274"/>
                  </a:lnTo>
                  <a:cubicBezTo>
                    <a:pt x="17941" y="1274"/>
                    <a:pt x="21077" y="1274"/>
                    <a:pt x="21396" y="1274"/>
                  </a:cubicBezTo>
                  <a:cubicBezTo>
                    <a:pt x="21509" y="1274"/>
                    <a:pt x="21600" y="1183"/>
                    <a:pt x="21600" y="1070"/>
                  </a:cubicBezTo>
                  <a:lnTo>
                    <a:pt x="21600" y="206"/>
                  </a:lnTo>
                  <a:cubicBezTo>
                    <a:pt x="21600" y="92"/>
                    <a:pt x="21508" y="0"/>
                    <a:pt x="21389" y="0"/>
                  </a:cubicBezTo>
                  <a:lnTo>
                    <a:pt x="204" y="0"/>
                  </a:lnTo>
                  <a:close/>
                  <a:moveTo>
                    <a:pt x="4922" y="3554"/>
                  </a:moveTo>
                  <a:cubicBezTo>
                    <a:pt x="4630" y="3554"/>
                    <a:pt x="4382" y="3763"/>
                    <a:pt x="4333" y="4055"/>
                  </a:cubicBezTo>
                  <a:lnTo>
                    <a:pt x="2061" y="17923"/>
                  </a:lnTo>
                  <a:cubicBezTo>
                    <a:pt x="2013" y="18215"/>
                    <a:pt x="1868" y="18478"/>
                    <a:pt x="1646" y="18667"/>
                  </a:cubicBezTo>
                  <a:lnTo>
                    <a:pt x="204" y="19916"/>
                  </a:lnTo>
                  <a:cubicBezTo>
                    <a:pt x="80" y="20024"/>
                    <a:pt x="10" y="20174"/>
                    <a:pt x="10" y="20336"/>
                  </a:cubicBezTo>
                  <a:lnTo>
                    <a:pt x="10" y="21600"/>
                  </a:lnTo>
                  <a:lnTo>
                    <a:pt x="21600" y="21600"/>
                  </a:lnTo>
                  <a:lnTo>
                    <a:pt x="21600" y="20341"/>
                  </a:lnTo>
                  <a:cubicBezTo>
                    <a:pt x="21600" y="20179"/>
                    <a:pt x="21530" y="20024"/>
                    <a:pt x="21406" y="19916"/>
                  </a:cubicBezTo>
                  <a:lnTo>
                    <a:pt x="19966" y="18667"/>
                  </a:lnTo>
                  <a:cubicBezTo>
                    <a:pt x="19744" y="18473"/>
                    <a:pt x="19592" y="18209"/>
                    <a:pt x="19549" y="17923"/>
                  </a:cubicBezTo>
                  <a:lnTo>
                    <a:pt x="17277" y="4055"/>
                  </a:lnTo>
                  <a:cubicBezTo>
                    <a:pt x="17228" y="3769"/>
                    <a:pt x="16980" y="3554"/>
                    <a:pt x="16688" y="3554"/>
                  </a:cubicBezTo>
                  <a:lnTo>
                    <a:pt x="4922" y="3554"/>
                  </a:lnTo>
                  <a:close/>
                  <a:moveTo>
                    <a:pt x="10805" y="5692"/>
                  </a:moveTo>
                  <a:cubicBezTo>
                    <a:pt x="14000" y="5692"/>
                    <a:pt x="16585" y="8278"/>
                    <a:pt x="16585" y="11475"/>
                  </a:cubicBezTo>
                  <a:cubicBezTo>
                    <a:pt x="16585" y="14666"/>
                    <a:pt x="13995" y="17258"/>
                    <a:pt x="10805" y="17258"/>
                  </a:cubicBezTo>
                  <a:cubicBezTo>
                    <a:pt x="7615" y="17258"/>
                    <a:pt x="5025" y="14672"/>
                    <a:pt x="5025" y="11475"/>
                  </a:cubicBezTo>
                  <a:cubicBezTo>
                    <a:pt x="5025" y="8284"/>
                    <a:pt x="7610" y="5692"/>
                    <a:pt x="10805" y="5692"/>
                  </a:cubicBezTo>
                  <a:close/>
                  <a:moveTo>
                    <a:pt x="14357" y="7712"/>
                  </a:moveTo>
                  <a:lnTo>
                    <a:pt x="11168" y="10562"/>
                  </a:lnTo>
                  <a:cubicBezTo>
                    <a:pt x="10817" y="10422"/>
                    <a:pt x="10395" y="10492"/>
                    <a:pt x="10108" y="10778"/>
                  </a:cubicBezTo>
                  <a:cubicBezTo>
                    <a:pt x="9725" y="11161"/>
                    <a:pt x="9725" y="11783"/>
                    <a:pt x="10108" y="12167"/>
                  </a:cubicBezTo>
                  <a:cubicBezTo>
                    <a:pt x="10492" y="12550"/>
                    <a:pt x="11113" y="12550"/>
                    <a:pt x="11497" y="12167"/>
                  </a:cubicBezTo>
                  <a:cubicBezTo>
                    <a:pt x="11783" y="11881"/>
                    <a:pt x="11853" y="11464"/>
                    <a:pt x="11713" y="11107"/>
                  </a:cubicBezTo>
                  <a:lnTo>
                    <a:pt x="14561" y="7916"/>
                  </a:lnTo>
                  <a:lnTo>
                    <a:pt x="14357" y="7712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DNA"/>
            <p:cNvSpPr/>
            <p:nvPr/>
          </p:nvSpPr>
          <p:spPr>
            <a:xfrm>
              <a:off x="848273" y="537070"/>
              <a:ext cx="64944" cy="17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Molecule"/>
            <p:cNvSpPr/>
            <p:nvPr/>
          </p:nvSpPr>
          <p:spPr>
            <a:xfrm>
              <a:off x="1114070" y="141000"/>
              <a:ext cx="178126" cy="1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2726" y="0"/>
                  </a:moveTo>
                  <a:cubicBezTo>
                    <a:pt x="2262" y="0"/>
                    <a:pt x="1792" y="142"/>
                    <a:pt x="1361" y="440"/>
                  </a:cubicBezTo>
                  <a:cubicBezTo>
                    <a:pt x="57" y="1343"/>
                    <a:pt x="-387" y="3336"/>
                    <a:pt x="369" y="4892"/>
                  </a:cubicBezTo>
                  <a:cubicBezTo>
                    <a:pt x="875" y="5935"/>
                    <a:pt x="1791" y="6516"/>
                    <a:pt x="2733" y="6516"/>
                  </a:cubicBezTo>
                  <a:cubicBezTo>
                    <a:pt x="2959" y="6516"/>
                    <a:pt x="3186" y="6484"/>
                    <a:pt x="3410" y="6415"/>
                  </a:cubicBezTo>
                  <a:lnTo>
                    <a:pt x="4436" y="8528"/>
                  </a:lnTo>
                  <a:cubicBezTo>
                    <a:pt x="3958" y="9115"/>
                    <a:pt x="3662" y="9916"/>
                    <a:pt x="3662" y="10800"/>
                  </a:cubicBezTo>
                  <a:cubicBezTo>
                    <a:pt x="3662" y="11684"/>
                    <a:pt x="3958" y="12485"/>
                    <a:pt x="4436" y="13072"/>
                  </a:cubicBezTo>
                  <a:lnTo>
                    <a:pt x="3410" y="15187"/>
                  </a:lnTo>
                  <a:cubicBezTo>
                    <a:pt x="3186" y="15119"/>
                    <a:pt x="2959" y="15084"/>
                    <a:pt x="2733" y="15084"/>
                  </a:cubicBezTo>
                  <a:cubicBezTo>
                    <a:pt x="1791" y="15084"/>
                    <a:pt x="875" y="15665"/>
                    <a:pt x="369" y="16708"/>
                  </a:cubicBezTo>
                  <a:cubicBezTo>
                    <a:pt x="-387" y="18264"/>
                    <a:pt x="57" y="20259"/>
                    <a:pt x="1361" y="21162"/>
                  </a:cubicBezTo>
                  <a:cubicBezTo>
                    <a:pt x="1792" y="21460"/>
                    <a:pt x="2262" y="21600"/>
                    <a:pt x="2726" y="21600"/>
                  </a:cubicBezTo>
                  <a:cubicBezTo>
                    <a:pt x="3668" y="21600"/>
                    <a:pt x="4584" y="21018"/>
                    <a:pt x="5090" y="19976"/>
                  </a:cubicBezTo>
                  <a:cubicBezTo>
                    <a:pt x="5718" y="18683"/>
                    <a:pt x="5518" y="17090"/>
                    <a:pt x="4685" y="16070"/>
                  </a:cubicBezTo>
                  <a:lnTo>
                    <a:pt x="5711" y="13956"/>
                  </a:lnTo>
                  <a:cubicBezTo>
                    <a:pt x="5929" y="14023"/>
                    <a:pt x="6157" y="14058"/>
                    <a:pt x="6392" y="14058"/>
                  </a:cubicBezTo>
                  <a:cubicBezTo>
                    <a:pt x="7643" y="14058"/>
                    <a:pt x="8698" y="13052"/>
                    <a:pt x="9020" y="11681"/>
                  </a:cubicBezTo>
                  <a:lnTo>
                    <a:pt x="11805" y="11681"/>
                  </a:lnTo>
                  <a:cubicBezTo>
                    <a:pt x="12127" y="13052"/>
                    <a:pt x="13181" y="14058"/>
                    <a:pt x="14433" y="14058"/>
                  </a:cubicBezTo>
                  <a:cubicBezTo>
                    <a:pt x="14667" y="14058"/>
                    <a:pt x="14896" y="14023"/>
                    <a:pt x="15113" y="13956"/>
                  </a:cubicBezTo>
                  <a:lnTo>
                    <a:pt x="16139" y="16070"/>
                  </a:lnTo>
                  <a:cubicBezTo>
                    <a:pt x="15307" y="17090"/>
                    <a:pt x="15106" y="18683"/>
                    <a:pt x="15734" y="19976"/>
                  </a:cubicBezTo>
                  <a:cubicBezTo>
                    <a:pt x="16240" y="21018"/>
                    <a:pt x="17156" y="21600"/>
                    <a:pt x="18098" y="21600"/>
                  </a:cubicBezTo>
                  <a:cubicBezTo>
                    <a:pt x="18563" y="21600"/>
                    <a:pt x="19033" y="21460"/>
                    <a:pt x="19464" y="21162"/>
                  </a:cubicBezTo>
                  <a:cubicBezTo>
                    <a:pt x="20768" y="20259"/>
                    <a:pt x="21213" y="18264"/>
                    <a:pt x="20457" y="16708"/>
                  </a:cubicBezTo>
                  <a:cubicBezTo>
                    <a:pt x="19951" y="15665"/>
                    <a:pt x="19035" y="15083"/>
                    <a:pt x="18093" y="15084"/>
                  </a:cubicBezTo>
                  <a:cubicBezTo>
                    <a:pt x="17867" y="15084"/>
                    <a:pt x="17640" y="15119"/>
                    <a:pt x="17416" y="15187"/>
                  </a:cubicBezTo>
                  <a:lnTo>
                    <a:pt x="16388" y="13072"/>
                  </a:lnTo>
                  <a:cubicBezTo>
                    <a:pt x="16867" y="12485"/>
                    <a:pt x="17162" y="11684"/>
                    <a:pt x="17162" y="10800"/>
                  </a:cubicBezTo>
                  <a:cubicBezTo>
                    <a:pt x="17162" y="9916"/>
                    <a:pt x="16867" y="9115"/>
                    <a:pt x="16388" y="8528"/>
                  </a:cubicBezTo>
                  <a:lnTo>
                    <a:pt x="17416" y="6415"/>
                  </a:lnTo>
                  <a:cubicBezTo>
                    <a:pt x="17640" y="6484"/>
                    <a:pt x="17867" y="6516"/>
                    <a:pt x="18093" y="6516"/>
                  </a:cubicBezTo>
                  <a:cubicBezTo>
                    <a:pt x="19035" y="6516"/>
                    <a:pt x="19951" y="5935"/>
                    <a:pt x="20457" y="4892"/>
                  </a:cubicBezTo>
                  <a:cubicBezTo>
                    <a:pt x="21213" y="3336"/>
                    <a:pt x="20768" y="1343"/>
                    <a:pt x="19464" y="440"/>
                  </a:cubicBezTo>
                  <a:cubicBezTo>
                    <a:pt x="19033" y="142"/>
                    <a:pt x="18563" y="0"/>
                    <a:pt x="18098" y="0"/>
                  </a:cubicBezTo>
                  <a:cubicBezTo>
                    <a:pt x="17156" y="0"/>
                    <a:pt x="16240" y="582"/>
                    <a:pt x="15734" y="1624"/>
                  </a:cubicBezTo>
                  <a:cubicBezTo>
                    <a:pt x="15106" y="2917"/>
                    <a:pt x="15307" y="4510"/>
                    <a:pt x="16139" y="5530"/>
                  </a:cubicBezTo>
                  <a:lnTo>
                    <a:pt x="15113" y="7644"/>
                  </a:lnTo>
                  <a:cubicBezTo>
                    <a:pt x="14896" y="7577"/>
                    <a:pt x="14667" y="7542"/>
                    <a:pt x="14433" y="7542"/>
                  </a:cubicBezTo>
                  <a:cubicBezTo>
                    <a:pt x="13181" y="7542"/>
                    <a:pt x="12127" y="8548"/>
                    <a:pt x="11805" y="9919"/>
                  </a:cubicBezTo>
                  <a:lnTo>
                    <a:pt x="9020" y="9919"/>
                  </a:lnTo>
                  <a:cubicBezTo>
                    <a:pt x="8698" y="8548"/>
                    <a:pt x="7643" y="7542"/>
                    <a:pt x="6392" y="7542"/>
                  </a:cubicBezTo>
                  <a:cubicBezTo>
                    <a:pt x="6157" y="7542"/>
                    <a:pt x="5929" y="7577"/>
                    <a:pt x="5711" y="7644"/>
                  </a:cubicBezTo>
                  <a:lnTo>
                    <a:pt x="4685" y="5530"/>
                  </a:lnTo>
                  <a:cubicBezTo>
                    <a:pt x="5518" y="4510"/>
                    <a:pt x="5718" y="2917"/>
                    <a:pt x="5090" y="1624"/>
                  </a:cubicBezTo>
                  <a:cubicBezTo>
                    <a:pt x="4584" y="582"/>
                    <a:pt x="3668" y="0"/>
                    <a:pt x="2726" y="0"/>
                  </a:cubicBezTo>
                  <a:close/>
                  <a:moveTo>
                    <a:pt x="2728" y="1761"/>
                  </a:moveTo>
                  <a:cubicBezTo>
                    <a:pt x="3175" y="1761"/>
                    <a:pt x="3591" y="2046"/>
                    <a:pt x="3815" y="2507"/>
                  </a:cubicBezTo>
                  <a:cubicBezTo>
                    <a:pt x="3983" y="2853"/>
                    <a:pt x="4027" y="3257"/>
                    <a:pt x="3941" y="3644"/>
                  </a:cubicBezTo>
                  <a:cubicBezTo>
                    <a:pt x="3855" y="4030"/>
                    <a:pt x="3649" y="4353"/>
                    <a:pt x="3359" y="4554"/>
                  </a:cubicBezTo>
                  <a:cubicBezTo>
                    <a:pt x="3165" y="4688"/>
                    <a:pt x="2954" y="4755"/>
                    <a:pt x="2733" y="4755"/>
                  </a:cubicBezTo>
                  <a:cubicBezTo>
                    <a:pt x="2286" y="4755"/>
                    <a:pt x="1868" y="4470"/>
                    <a:pt x="1644" y="4010"/>
                  </a:cubicBezTo>
                  <a:cubicBezTo>
                    <a:pt x="1476" y="3664"/>
                    <a:pt x="1432" y="3259"/>
                    <a:pt x="1518" y="2873"/>
                  </a:cubicBezTo>
                  <a:cubicBezTo>
                    <a:pt x="1604" y="2486"/>
                    <a:pt x="1810" y="2163"/>
                    <a:pt x="2100" y="1963"/>
                  </a:cubicBezTo>
                  <a:cubicBezTo>
                    <a:pt x="2294" y="1828"/>
                    <a:pt x="2506" y="1761"/>
                    <a:pt x="2728" y="1761"/>
                  </a:cubicBezTo>
                  <a:close/>
                  <a:moveTo>
                    <a:pt x="18098" y="1761"/>
                  </a:moveTo>
                  <a:cubicBezTo>
                    <a:pt x="18320" y="1761"/>
                    <a:pt x="18530" y="1829"/>
                    <a:pt x="18724" y="1963"/>
                  </a:cubicBezTo>
                  <a:cubicBezTo>
                    <a:pt x="19014" y="2163"/>
                    <a:pt x="19222" y="2486"/>
                    <a:pt x="19308" y="2873"/>
                  </a:cubicBezTo>
                  <a:cubicBezTo>
                    <a:pt x="19394" y="3259"/>
                    <a:pt x="19348" y="3664"/>
                    <a:pt x="19180" y="4010"/>
                  </a:cubicBezTo>
                  <a:cubicBezTo>
                    <a:pt x="18956" y="4470"/>
                    <a:pt x="18540" y="4755"/>
                    <a:pt x="18093" y="4755"/>
                  </a:cubicBezTo>
                  <a:cubicBezTo>
                    <a:pt x="17872" y="4755"/>
                    <a:pt x="17661" y="4688"/>
                    <a:pt x="17467" y="4554"/>
                  </a:cubicBezTo>
                  <a:cubicBezTo>
                    <a:pt x="17177" y="4353"/>
                    <a:pt x="16969" y="4030"/>
                    <a:pt x="16883" y="3644"/>
                  </a:cubicBezTo>
                  <a:cubicBezTo>
                    <a:pt x="16797" y="3257"/>
                    <a:pt x="16843" y="2853"/>
                    <a:pt x="17011" y="2507"/>
                  </a:cubicBezTo>
                  <a:cubicBezTo>
                    <a:pt x="17235" y="2046"/>
                    <a:pt x="17651" y="1761"/>
                    <a:pt x="18098" y="1761"/>
                  </a:cubicBezTo>
                  <a:close/>
                  <a:moveTo>
                    <a:pt x="2733" y="16845"/>
                  </a:moveTo>
                  <a:cubicBezTo>
                    <a:pt x="2954" y="16845"/>
                    <a:pt x="3165" y="16912"/>
                    <a:pt x="3359" y="17046"/>
                  </a:cubicBezTo>
                  <a:cubicBezTo>
                    <a:pt x="3649" y="17247"/>
                    <a:pt x="3855" y="17572"/>
                    <a:pt x="3941" y="17958"/>
                  </a:cubicBezTo>
                  <a:cubicBezTo>
                    <a:pt x="4027" y="18345"/>
                    <a:pt x="3983" y="18747"/>
                    <a:pt x="3815" y="19093"/>
                  </a:cubicBezTo>
                  <a:cubicBezTo>
                    <a:pt x="3591" y="19554"/>
                    <a:pt x="3175" y="19841"/>
                    <a:pt x="2728" y="19841"/>
                  </a:cubicBezTo>
                  <a:cubicBezTo>
                    <a:pt x="2506" y="19841"/>
                    <a:pt x="2294" y="19772"/>
                    <a:pt x="2100" y="19637"/>
                  </a:cubicBezTo>
                  <a:cubicBezTo>
                    <a:pt x="1810" y="19437"/>
                    <a:pt x="1604" y="19114"/>
                    <a:pt x="1518" y="18727"/>
                  </a:cubicBezTo>
                  <a:cubicBezTo>
                    <a:pt x="1432" y="18341"/>
                    <a:pt x="1476" y="17938"/>
                    <a:pt x="1644" y="17592"/>
                  </a:cubicBezTo>
                  <a:cubicBezTo>
                    <a:pt x="1868" y="17132"/>
                    <a:pt x="2286" y="16845"/>
                    <a:pt x="2733" y="16845"/>
                  </a:cubicBezTo>
                  <a:close/>
                  <a:moveTo>
                    <a:pt x="18093" y="16845"/>
                  </a:moveTo>
                  <a:cubicBezTo>
                    <a:pt x="18540" y="16845"/>
                    <a:pt x="18956" y="17132"/>
                    <a:pt x="19180" y="17592"/>
                  </a:cubicBezTo>
                  <a:cubicBezTo>
                    <a:pt x="19348" y="17938"/>
                    <a:pt x="19394" y="18341"/>
                    <a:pt x="19308" y="18727"/>
                  </a:cubicBezTo>
                  <a:cubicBezTo>
                    <a:pt x="19222" y="19114"/>
                    <a:pt x="19014" y="19437"/>
                    <a:pt x="18724" y="19637"/>
                  </a:cubicBezTo>
                  <a:cubicBezTo>
                    <a:pt x="18530" y="19772"/>
                    <a:pt x="18320" y="19839"/>
                    <a:pt x="18098" y="19839"/>
                  </a:cubicBezTo>
                  <a:cubicBezTo>
                    <a:pt x="17651" y="19839"/>
                    <a:pt x="17235" y="19554"/>
                    <a:pt x="17011" y="19093"/>
                  </a:cubicBezTo>
                  <a:cubicBezTo>
                    <a:pt x="16843" y="18747"/>
                    <a:pt x="16797" y="18345"/>
                    <a:pt x="16883" y="17958"/>
                  </a:cubicBezTo>
                  <a:cubicBezTo>
                    <a:pt x="16969" y="17572"/>
                    <a:pt x="17177" y="17247"/>
                    <a:pt x="17467" y="17046"/>
                  </a:cubicBezTo>
                  <a:cubicBezTo>
                    <a:pt x="17661" y="16912"/>
                    <a:pt x="17872" y="16845"/>
                    <a:pt x="18093" y="16845"/>
                  </a:cubicBez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 flipV="1">
              <a:off x="276237" y="130105"/>
              <a:ext cx="539548" cy="2278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273423" y="356296"/>
              <a:ext cx="725439" cy="11864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Line"/>
            <p:cNvSpPr/>
            <p:nvPr/>
          </p:nvSpPr>
          <p:spPr>
            <a:xfrm>
              <a:off x="271428" y="351301"/>
              <a:ext cx="524456" cy="2572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6835638" y="3578857"/>
            <a:ext cx="1292197" cy="715114"/>
            <a:chOff x="0" y="0"/>
            <a:chExt cx="1292195" cy="715113"/>
          </a:xfrm>
        </p:grpSpPr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5706"/>
              <a:ext cx="178126" cy="2988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04" name="Microscope"/>
            <p:cNvSpPr/>
            <p:nvPr/>
          </p:nvSpPr>
          <p:spPr>
            <a:xfrm>
              <a:off x="860781" y="0"/>
              <a:ext cx="124292" cy="17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 flipV="1">
              <a:off x="273840" y="250245"/>
              <a:ext cx="755250" cy="10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cale"/>
            <p:cNvSpPr/>
            <p:nvPr/>
          </p:nvSpPr>
          <p:spPr>
            <a:xfrm>
              <a:off x="1064355" y="436383"/>
              <a:ext cx="132105" cy="1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cubicBezTo>
                    <a:pt x="91" y="0"/>
                    <a:pt x="0" y="92"/>
                    <a:pt x="0" y="206"/>
                  </a:cubicBezTo>
                  <a:lnTo>
                    <a:pt x="0" y="1070"/>
                  </a:lnTo>
                  <a:cubicBezTo>
                    <a:pt x="0" y="1183"/>
                    <a:pt x="91" y="1274"/>
                    <a:pt x="204" y="1274"/>
                  </a:cubicBezTo>
                  <a:cubicBezTo>
                    <a:pt x="598" y="1274"/>
                    <a:pt x="3707" y="1274"/>
                    <a:pt x="7432" y="1274"/>
                  </a:cubicBezTo>
                  <a:lnTo>
                    <a:pt x="7432" y="3181"/>
                  </a:lnTo>
                  <a:lnTo>
                    <a:pt x="8705" y="3181"/>
                  </a:lnTo>
                  <a:lnTo>
                    <a:pt x="8705" y="1274"/>
                  </a:lnTo>
                  <a:cubicBezTo>
                    <a:pt x="10081" y="1274"/>
                    <a:pt x="11513" y="1274"/>
                    <a:pt x="12895" y="1274"/>
                  </a:cubicBezTo>
                  <a:lnTo>
                    <a:pt x="12895" y="3181"/>
                  </a:lnTo>
                  <a:lnTo>
                    <a:pt x="14168" y="3181"/>
                  </a:lnTo>
                  <a:lnTo>
                    <a:pt x="14168" y="1274"/>
                  </a:lnTo>
                  <a:cubicBezTo>
                    <a:pt x="17941" y="1274"/>
                    <a:pt x="21077" y="1274"/>
                    <a:pt x="21396" y="1274"/>
                  </a:cubicBezTo>
                  <a:cubicBezTo>
                    <a:pt x="21509" y="1274"/>
                    <a:pt x="21600" y="1183"/>
                    <a:pt x="21600" y="1070"/>
                  </a:cubicBezTo>
                  <a:lnTo>
                    <a:pt x="21600" y="206"/>
                  </a:lnTo>
                  <a:cubicBezTo>
                    <a:pt x="21600" y="92"/>
                    <a:pt x="21508" y="0"/>
                    <a:pt x="21389" y="0"/>
                  </a:cubicBezTo>
                  <a:lnTo>
                    <a:pt x="204" y="0"/>
                  </a:lnTo>
                  <a:close/>
                  <a:moveTo>
                    <a:pt x="4922" y="3554"/>
                  </a:moveTo>
                  <a:cubicBezTo>
                    <a:pt x="4630" y="3554"/>
                    <a:pt x="4382" y="3763"/>
                    <a:pt x="4333" y="4055"/>
                  </a:cubicBezTo>
                  <a:lnTo>
                    <a:pt x="2061" y="17923"/>
                  </a:lnTo>
                  <a:cubicBezTo>
                    <a:pt x="2013" y="18215"/>
                    <a:pt x="1868" y="18478"/>
                    <a:pt x="1646" y="18667"/>
                  </a:cubicBezTo>
                  <a:lnTo>
                    <a:pt x="204" y="19916"/>
                  </a:lnTo>
                  <a:cubicBezTo>
                    <a:pt x="80" y="20024"/>
                    <a:pt x="10" y="20174"/>
                    <a:pt x="10" y="20336"/>
                  </a:cubicBezTo>
                  <a:lnTo>
                    <a:pt x="10" y="21600"/>
                  </a:lnTo>
                  <a:lnTo>
                    <a:pt x="21600" y="21600"/>
                  </a:lnTo>
                  <a:lnTo>
                    <a:pt x="21600" y="20341"/>
                  </a:lnTo>
                  <a:cubicBezTo>
                    <a:pt x="21600" y="20179"/>
                    <a:pt x="21530" y="20024"/>
                    <a:pt x="21406" y="19916"/>
                  </a:cubicBezTo>
                  <a:lnTo>
                    <a:pt x="19966" y="18667"/>
                  </a:lnTo>
                  <a:cubicBezTo>
                    <a:pt x="19744" y="18473"/>
                    <a:pt x="19592" y="18209"/>
                    <a:pt x="19549" y="17923"/>
                  </a:cubicBezTo>
                  <a:lnTo>
                    <a:pt x="17277" y="4055"/>
                  </a:lnTo>
                  <a:cubicBezTo>
                    <a:pt x="17228" y="3769"/>
                    <a:pt x="16980" y="3554"/>
                    <a:pt x="16688" y="3554"/>
                  </a:cubicBezTo>
                  <a:lnTo>
                    <a:pt x="4922" y="3554"/>
                  </a:lnTo>
                  <a:close/>
                  <a:moveTo>
                    <a:pt x="10805" y="5692"/>
                  </a:moveTo>
                  <a:cubicBezTo>
                    <a:pt x="14000" y="5692"/>
                    <a:pt x="16585" y="8278"/>
                    <a:pt x="16585" y="11475"/>
                  </a:cubicBezTo>
                  <a:cubicBezTo>
                    <a:pt x="16585" y="14666"/>
                    <a:pt x="13995" y="17258"/>
                    <a:pt x="10805" y="17258"/>
                  </a:cubicBezTo>
                  <a:cubicBezTo>
                    <a:pt x="7615" y="17258"/>
                    <a:pt x="5025" y="14672"/>
                    <a:pt x="5025" y="11475"/>
                  </a:cubicBezTo>
                  <a:cubicBezTo>
                    <a:pt x="5025" y="8284"/>
                    <a:pt x="7610" y="5692"/>
                    <a:pt x="10805" y="5692"/>
                  </a:cubicBezTo>
                  <a:close/>
                  <a:moveTo>
                    <a:pt x="14357" y="7712"/>
                  </a:moveTo>
                  <a:lnTo>
                    <a:pt x="11168" y="10562"/>
                  </a:lnTo>
                  <a:cubicBezTo>
                    <a:pt x="10817" y="10422"/>
                    <a:pt x="10395" y="10492"/>
                    <a:pt x="10108" y="10778"/>
                  </a:cubicBezTo>
                  <a:cubicBezTo>
                    <a:pt x="9725" y="11161"/>
                    <a:pt x="9725" y="11783"/>
                    <a:pt x="10108" y="12167"/>
                  </a:cubicBezTo>
                  <a:cubicBezTo>
                    <a:pt x="10492" y="12550"/>
                    <a:pt x="11113" y="12550"/>
                    <a:pt x="11497" y="12167"/>
                  </a:cubicBezTo>
                  <a:cubicBezTo>
                    <a:pt x="11783" y="11881"/>
                    <a:pt x="11853" y="11464"/>
                    <a:pt x="11713" y="11107"/>
                  </a:cubicBezTo>
                  <a:lnTo>
                    <a:pt x="14561" y="7916"/>
                  </a:lnTo>
                  <a:lnTo>
                    <a:pt x="14357" y="7712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7" name="DNA"/>
            <p:cNvSpPr/>
            <p:nvPr/>
          </p:nvSpPr>
          <p:spPr>
            <a:xfrm>
              <a:off x="848273" y="537070"/>
              <a:ext cx="64944" cy="17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Molecule"/>
            <p:cNvSpPr/>
            <p:nvPr/>
          </p:nvSpPr>
          <p:spPr>
            <a:xfrm>
              <a:off x="1114070" y="141000"/>
              <a:ext cx="178126" cy="1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2726" y="0"/>
                  </a:moveTo>
                  <a:cubicBezTo>
                    <a:pt x="2262" y="0"/>
                    <a:pt x="1792" y="142"/>
                    <a:pt x="1361" y="440"/>
                  </a:cubicBezTo>
                  <a:cubicBezTo>
                    <a:pt x="57" y="1343"/>
                    <a:pt x="-387" y="3336"/>
                    <a:pt x="369" y="4892"/>
                  </a:cubicBezTo>
                  <a:cubicBezTo>
                    <a:pt x="875" y="5935"/>
                    <a:pt x="1791" y="6516"/>
                    <a:pt x="2733" y="6516"/>
                  </a:cubicBezTo>
                  <a:cubicBezTo>
                    <a:pt x="2959" y="6516"/>
                    <a:pt x="3186" y="6484"/>
                    <a:pt x="3410" y="6415"/>
                  </a:cubicBezTo>
                  <a:lnTo>
                    <a:pt x="4436" y="8528"/>
                  </a:lnTo>
                  <a:cubicBezTo>
                    <a:pt x="3958" y="9115"/>
                    <a:pt x="3662" y="9916"/>
                    <a:pt x="3662" y="10800"/>
                  </a:cubicBezTo>
                  <a:cubicBezTo>
                    <a:pt x="3662" y="11684"/>
                    <a:pt x="3958" y="12485"/>
                    <a:pt x="4436" y="13072"/>
                  </a:cubicBezTo>
                  <a:lnTo>
                    <a:pt x="3410" y="15187"/>
                  </a:lnTo>
                  <a:cubicBezTo>
                    <a:pt x="3186" y="15119"/>
                    <a:pt x="2959" y="15084"/>
                    <a:pt x="2733" y="15084"/>
                  </a:cubicBezTo>
                  <a:cubicBezTo>
                    <a:pt x="1791" y="15084"/>
                    <a:pt x="875" y="15665"/>
                    <a:pt x="369" y="16708"/>
                  </a:cubicBezTo>
                  <a:cubicBezTo>
                    <a:pt x="-387" y="18264"/>
                    <a:pt x="57" y="20259"/>
                    <a:pt x="1361" y="21162"/>
                  </a:cubicBezTo>
                  <a:cubicBezTo>
                    <a:pt x="1792" y="21460"/>
                    <a:pt x="2262" y="21600"/>
                    <a:pt x="2726" y="21600"/>
                  </a:cubicBezTo>
                  <a:cubicBezTo>
                    <a:pt x="3668" y="21600"/>
                    <a:pt x="4584" y="21018"/>
                    <a:pt x="5090" y="19976"/>
                  </a:cubicBezTo>
                  <a:cubicBezTo>
                    <a:pt x="5718" y="18683"/>
                    <a:pt x="5518" y="17090"/>
                    <a:pt x="4685" y="16070"/>
                  </a:cubicBezTo>
                  <a:lnTo>
                    <a:pt x="5711" y="13956"/>
                  </a:lnTo>
                  <a:cubicBezTo>
                    <a:pt x="5929" y="14023"/>
                    <a:pt x="6157" y="14058"/>
                    <a:pt x="6392" y="14058"/>
                  </a:cubicBezTo>
                  <a:cubicBezTo>
                    <a:pt x="7643" y="14058"/>
                    <a:pt x="8698" y="13052"/>
                    <a:pt x="9020" y="11681"/>
                  </a:cubicBezTo>
                  <a:lnTo>
                    <a:pt x="11805" y="11681"/>
                  </a:lnTo>
                  <a:cubicBezTo>
                    <a:pt x="12127" y="13052"/>
                    <a:pt x="13181" y="14058"/>
                    <a:pt x="14433" y="14058"/>
                  </a:cubicBezTo>
                  <a:cubicBezTo>
                    <a:pt x="14667" y="14058"/>
                    <a:pt x="14896" y="14023"/>
                    <a:pt x="15113" y="13956"/>
                  </a:cubicBezTo>
                  <a:lnTo>
                    <a:pt x="16139" y="16070"/>
                  </a:lnTo>
                  <a:cubicBezTo>
                    <a:pt x="15307" y="17090"/>
                    <a:pt x="15106" y="18683"/>
                    <a:pt x="15734" y="19976"/>
                  </a:cubicBezTo>
                  <a:cubicBezTo>
                    <a:pt x="16240" y="21018"/>
                    <a:pt x="17156" y="21600"/>
                    <a:pt x="18098" y="21600"/>
                  </a:cubicBezTo>
                  <a:cubicBezTo>
                    <a:pt x="18563" y="21600"/>
                    <a:pt x="19033" y="21460"/>
                    <a:pt x="19464" y="21162"/>
                  </a:cubicBezTo>
                  <a:cubicBezTo>
                    <a:pt x="20768" y="20259"/>
                    <a:pt x="21213" y="18264"/>
                    <a:pt x="20457" y="16708"/>
                  </a:cubicBezTo>
                  <a:cubicBezTo>
                    <a:pt x="19951" y="15665"/>
                    <a:pt x="19035" y="15083"/>
                    <a:pt x="18093" y="15084"/>
                  </a:cubicBezTo>
                  <a:cubicBezTo>
                    <a:pt x="17867" y="15084"/>
                    <a:pt x="17640" y="15119"/>
                    <a:pt x="17416" y="15187"/>
                  </a:cubicBezTo>
                  <a:lnTo>
                    <a:pt x="16388" y="13072"/>
                  </a:lnTo>
                  <a:cubicBezTo>
                    <a:pt x="16867" y="12485"/>
                    <a:pt x="17162" y="11684"/>
                    <a:pt x="17162" y="10800"/>
                  </a:cubicBezTo>
                  <a:cubicBezTo>
                    <a:pt x="17162" y="9916"/>
                    <a:pt x="16867" y="9115"/>
                    <a:pt x="16388" y="8528"/>
                  </a:cubicBezTo>
                  <a:lnTo>
                    <a:pt x="17416" y="6415"/>
                  </a:lnTo>
                  <a:cubicBezTo>
                    <a:pt x="17640" y="6484"/>
                    <a:pt x="17867" y="6516"/>
                    <a:pt x="18093" y="6516"/>
                  </a:cubicBezTo>
                  <a:cubicBezTo>
                    <a:pt x="19035" y="6516"/>
                    <a:pt x="19951" y="5935"/>
                    <a:pt x="20457" y="4892"/>
                  </a:cubicBezTo>
                  <a:cubicBezTo>
                    <a:pt x="21213" y="3336"/>
                    <a:pt x="20768" y="1343"/>
                    <a:pt x="19464" y="440"/>
                  </a:cubicBezTo>
                  <a:cubicBezTo>
                    <a:pt x="19033" y="142"/>
                    <a:pt x="18563" y="0"/>
                    <a:pt x="18098" y="0"/>
                  </a:cubicBezTo>
                  <a:cubicBezTo>
                    <a:pt x="17156" y="0"/>
                    <a:pt x="16240" y="582"/>
                    <a:pt x="15734" y="1624"/>
                  </a:cubicBezTo>
                  <a:cubicBezTo>
                    <a:pt x="15106" y="2917"/>
                    <a:pt x="15307" y="4510"/>
                    <a:pt x="16139" y="5530"/>
                  </a:cubicBezTo>
                  <a:lnTo>
                    <a:pt x="15113" y="7644"/>
                  </a:lnTo>
                  <a:cubicBezTo>
                    <a:pt x="14896" y="7577"/>
                    <a:pt x="14667" y="7542"/>
                    <a:pt x="14433" y="7542"/>
                  </a:cubicBezTo>
                  <a:cubicBezTo>
                    <a:pt x="13181" y="7542"/>
                    <a:pt x="12127" y="8548"/>
                    <a:pt x="11805" y="9919"/>
                  </a:cubicBezTo>
                  <a:lnTo>
                    <a:pt x="9020" y="9919"/>
                  </a:lnTo>
                  <a:cubicBezTo>
                    <a:pt x="8698" y="8548"/>
                    <a:pt x="7643" y="7542"/>
                    <a:pt x="6392" y="7542"/>
                  </a:cubicBezTo>
                  <a:cubicBezTo>
                    <a:pt x="6157" y="7542"/>
                    <a:pt x="5929" y="7577"/>
                    <a:pt x="5711" y="7644"/>
                  </a:cubicBezTo>
                  <a:lnTo>
                    <a:pt x="4685" y="5530"/>
                  </a:lnTo>
                  <a:cubicBezTo>
                    <a:pt x="5518" y="4510"/>
                    <a:pt x="5718" y="2917"/>
                    <a:pt x="5090" y="1624"/>
                  </a:cubicBezTo>
                  <a:cubicBezTo>
                    <a:pt x="4584" y="582"/>
                    <a:pt x="3668" y="0"/>
                    <a:pt x="2726" y="0"/>
                  </a:cubicBezTo>
                  <a:close/>
                  <a:moveTo>
                    <a:pt x="2728" y="1761"/>
                  </a:moveTo>
                  <a:cubicBezTo>
                    <a:pt x="3175" y="1761"/>
                    <a:pt x="3591" y="2046"/>
                    <a:pt x="3815" y="2507"/>
                  </a:cubicBezTo>
                  <a:cubicBezTo>
                    <a:pt x="3983" y="2853"/>
                    <a:pt x="4027" y="3257"/>
                    <a:pt x="3941" y="3644"/>
                  </a:cubicBezTo>
                  <a:cubicBezTo>
                    <a:pt x="3855" y="4030"/>
                    <a:pt x="3649" y="4353"/>
                    <a:pt x="3359" y="4554"/>
                  </a:cubicBezTo>
                  <a:cubicBezTo>
                    <a:pt x="3165" y="4688"/>
                    <a:pt x="2954" y="4755"/>
                    <a:pt x="2733" y="4755"/>
                  </a:cubicBezTo>
                  <a:cubicBezTo>
                    <a:pt x="2286" y="4755"/>
                    <a:pt x="1868" y="4470"/>
                    <a:pt x="1644" y="4010"/>
                  </a:cubicBezTo>
                  <a:cubicBezTo>
                    <a:pt x="1476" y="3664"/>
                    <a:pt x="1432" y="3259"/>
                    <a:pt x="1518" y="2873"/>
                  </a:cubicBezTo>
                  <a:cubicBezTo>
                    <a:pt x="1604" y="2486"/>
                    <a:pt x="1810" y="2163"/>
                    <a:pt x="2100" y="1963"/>
                  </a:cubicBezTo>
                  <a:cubicBezTo>
                    <a:pt x="2294" y="1828"/>
                    <a:pt x="2506" y="1761"/>
                    <a:pt x="2728" y="1761"/>
                  </a:cubicBezTo>
                  <a:close/>
                  <a:moveTo>
                    <a:pt x="18098" y="1761"/>
                  </a:moveTo>
                  <a:cubicBezTo>
                    <a:pt x="18320" y="1761"/>
                    <a:pt x="18530" y="1829"/>
                    <a:pt x="18724" y="1963"/>
                  </a:cubicBezTo>
                  <a:cubicBezTo>
                    <a:pt x="19014" y="2163"/>
                    <a:pt x="19222" y="2486"/>
                    <a:pt x="19308" y="2873"/>
                  </a:cubicBezTo>
                  <a:cubicBezTo>
                    <a:pt x="19394" y="3259"/>
                    <a:pt x="19348" y="3664"/>
                    <a:pt x="19180" y="4010"/>
                  </a:cubicBezTo>
                  <a:cubicBezTo>
                    <a:pt x="18956" y="4470"/>
                    <a:pt x="18540" y="4755"/>
                    <a:pt x="18093" y="4755"/>
                  </a:cubicBezTo>
                  <a:cubicBezTo>
                    <a:pt x="17872" y="4755"/>
                    <a:pt x="17661" y="4688"/>
                    <a:pt x="17467" y="4554"/>
                  </a:cubicBezTo>
                  <a:cubicBezTo>
                    <a:pt x="17177" y="4353"/>
                    <a:pt x="16969" y="4030"/>
                    <a:pt x="16883" y="3644"/>
                  </a:cubicBezTo>
                  <a:cubicBezTo>
                    <a:pt x="16797" y="3257"/>
                    <a:pt x="16843" y="2853"/>
                    <a:pt x="17011" y="2507"/>
                  </a:cubicBezTo>
                  <a:cubicBezTo>
                    <a:pt x="17235" y="2046"/>
                    <a:pt x="17651" y="1761"/>
                    <a:pt x="18098" y="1761"/>
                  </a:cubicBezTo>
                  <a:close/>
                  <a:moveTo>
                    <a:pt x="2733" y="16845"/>
                  </a:moveTo>
                  <a:cubicBezTo>
                    <a:pt x="2954" y="16845"/>
                    <a:pt x="3165" y="16912"/>
                    <a:pt x="3359" y="17046"/>
                  </a:cubicBezTo>
                  <a:cubicBezTo>
                    <a:pt x="3649" y="17247"/>
                    <a:pt x="3855" y="17572"/>
                    <a:pt x="3941" y="17958"/>
                  </a:cubicBezTo>
                  <a:cubicBezTo>
                    <a:pt x="4027" y="18345"/>
                    <a:pt x="3983" y="18747"/>
                    <a:pt x="3815" y="19093"/>
                  </a:cubicBezTo>
                  <a:cubicBezTo>
                    <a:pt x="3591" y="19554"/>
                    <a:pt x="3175" y="19841"/>
                    <a:pt x="2728" y="19841"/>
                  </a:cubicBezTo>
                  <a:cubicBezTo>
                    <a:pt x="2506" y="19841"/>
                    <a:pt x="2294" y="19772"/>
                    <a:pt x="2100" y="19637"/>
                  </a:cubicBezTo>
                  <a:cubicBezTo>
                    <a:pt x="1810" y="19437"/>
                    <a:pt x="1604" y="19114"/>
                    <a:pt x="1518" y="18727"/>
                  </a:cubicBezTo>
                  <a:cubicBezTo>
                    <a:pt x="1432" y="18341"/>
                    <a:pt x="1476" y="17938"/>
                    <a:pt x="1644" y="17592"/>
                  </a:cubicBezTo>
                  <a:cubicBezTo>
                    <a:pt x="1868" y="17132"/>
                    <a:pt x="2286" y="16845"/>
                    <a:pt x="2733" y="16845"/>
                  </a:cubicBezTo>
                  <a:close/>
                  <a:moveTo>
                    <a:pt x="18093" y="16845"/>
                  </a:moveTo>
                  <a:cubicBezTo>
                    <a:pt x="18540" y="16845"/>
                    <a:pt x="18956" y="17132"/>
                    <a:pt x="19180" y="17592"/>
                  </a:cubicBezTo>
                  <a:cubicBezTo>
                    <a:pt x="19348" y="17938"/>
                    <a:pt x="19394" y="18341"/>
                    <a:pt x="19308" y="18727"/>
                  </a:cubicBezTo>
                  <a:cubicBezTo>
                    <a:pt x="19222" y="19114"/>
                    <a:pt x="19014" y="19437"/>
                    <a:pt x="18724" y="19637"/>
                  </a:cubicBezTo>
                  <a:cubicBezTo>
                    <a:pt x="18530" y="19772"/>
                    <a:pt x="18320" y="19839"/>
                    <a:pt x="18098" y="19839"/>
                  </a:cubicBezTo>
                  <a:cubicBezTo>
                    <a:pt x="17651" y="19839"/>
                    <a:pt x="17235" y="19554"/>
                    <a:pt x="17011" y="19093"/>
                  </a:cubicBezTo>
                  <a:cubicBezTo>
                    <a:pt x="16843" y="18747"/>
                    <a:pt x="16797" y="18345"/>
                    <a:pt x="16883" y="17958"/>
                  </a:cubicBezTo>
                  <a:cubicBezTo>
                    <a:pt x="16969" y="17572"/>
                    <a:pt x="17177" y="17247"/>
                    <a:pt x="17467" y="17046"/>
                  </a:cubicBezTo>
                  <a:cubicBezTo>
                    <a:pt x="17661" y="16912"/>
                    <a:pt x="17872" y="16845"/>
                    <a:pt x="18093" y="16845"/>
                  </a:cubicBez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 flipV="1">
              <a:off x="276237" y="130105"/>
              <a:ext cx="539548" cy="2278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273423" y="356296"/>
              <a:ext cx="725439" cy="11864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271428" y="351301"/>
              <a:ext cx="524456" cy="2572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22" name="Group"/>
          <p:cNvGrpSpPr/>
          <p:nvPr/>
        </p:nvGrpSpPr>
        <p:grpSpPr>
          <a:xfrm>
            <a:off x="6317764" y="3165230"/>
            <a:ext cx="1292197" cy="715114"/>
            <a:chOff x="0" y="0"/>
            <a:chExt cx="1292195" cy="715113"/>
          </a:xfrm>
        </p:grpSpPr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05706"/>
              <a:ext cx="178126" cy="29889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14" name="Microscope"/>
            <p:cNvSpPr/>
            <p:nvPr/>
          </p:nvSpPr>
          <p:spPr>
            <a:xfrm>
              <a:off x="860781" y="0"/>
              <a:ext cx="124292" cy="17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58" y="0"/>
                  </a:moveTo>
                  <a:lnTo>
                    <a:pt x="5450" y="778"/>
                  </a:lnTo>
                  <a:lnTo>
                    <a:pt x="6641" y="3247"/>
                  </a:lnTo>
                  <a:lnTo>
                    <a:pt x="5792" y="3446"/>
                  </a:lnTo>
                  <a:lnTo>
                    <a:pt x="6104" y="4092"/>
                  </a:lnTo>
                  <a:cubicBezTo>
                    <a:pt x="6260" y="4416"/>
                    <a:pt x="6045" y="4765"/>
                    <a:pt x="5610" y="4922"/>
                  </a:cubicBezTo>
                  <a:cubicBezTo>
                    <a:pt x="2282" y="6123"/>
                    <a:pt x="0" y="8548"/>
                    <a:pt x="0" y="11338"/>
                  </a:cubicBezTo>
                  <a:cubicBezTo>
                    <a:pt x="0" y="13653"/>
                    <a:pt x="1568" y="15716"/>
                    <a:pt x="4002" y="17038"/>
                  </a:cubicBezTo>
                  <a:cubicBezTo>
                    <a:pt x="4586" y="17355"/>
                    <a:pt x="4834" y="17888"/>
                    <a:pt x="4600" y="18378"/>
                  </a:cubicBezTo>
                  <a:lnTo>
                    <a:pt x="4184" y="19249"/>
                  </a:lnTo>
                  <a:lnTo>
                    <a:pt x="1504" y="19249"/>
                  </a:lnTo>
                  <a:lnTo>
                    <a:pt x="383" y="21600"/>
                  </a:lnTo>
                  <a:lnTo>
                    <a:pt x="21600" y="21600"/>
                  </a:lnTo>
                  <a:lnTo>
                    <a:pt x="20479" y="19249"/>
                  </a:lnTo>
                  <a:lnTo>
                    <a:pt x="11598" y="19249"/>
                  </a:lnTo>
                  <a:lnTo>
                    <a:pt x="10562" y="17077"/>
                  </a:lnTo>
                  <a:lnTo>
                    <a:pt x="11571" y="16839"/>
                  </a:lnTo>
                  <a:lnTo>
                    <a:pt x="11765" y="17236"/>
                  </a:lnTo>
                  <a:cubicBezTo>
                    <a:pt x="11884" y="17482"/>
                    <a:pt x="13400" y="17349"/>
                    <a:pt x="15152" y="16937"/>
                  </a:cubicBezTo>
                  <a:cubicBezTo>
                    <a:pt x="16905" y="16524"/>
                    <a:pt x="18230" y="15990"/>
                    <a:pt x="18111" y="15743"/>
                  </a:cubicBezTo>
                  <a:lnTo>
                    <a:pt x="17339" y="14141"/>
                  </a:lnTo>
                  <a:lnTo>
                    <a:pt x="9985" y="15870"/>
                  </a:lnTo>
                  <a:lnTo>
                    <a:pt x="9392" y="14628"/>
                  </a:lnTo>
                  <a:lnTo>
                    <a:pt x="18738" y="12430"/>
                  </a:lnTo>
                  <a:lnTo>
                    <a:pt x="18157" y="11225"/>
                  </a:lnTo>
                  <a:lnTo>
                    <a:pt x="8816" y="13422"/>
                  </a:lnTo>
                  <a:cubicBezTo>
                    <a:pt x="8484" y="12824"/>
                    <a:pt x="7243" y="12835"/>
                    <a:pt x="6947" y="13456"/>
                  </a:cubicBezTo>
                  <a:lnTo>
                    <a:pt x="6503" y="14386"/>
                  </a:lnTo>
                  <a:cubicBezTo>
                    <a:pt x="6304" y="14804"/>
                    <a:pt x="5529" y="14924"/>
                    <a:pt x="5109" y="14596"/>
                  </a:cubicBezTo>
                  <a:cubicBezTo>
                    <a:pt x="4000" y="13729"/>
                    <a:pt x="3324" y="12589"/>
                    <a:pt x="3324" y="11338"/>
                  </a:cubicBezTo>
                  <a:cubicBezTo>
                    <a:pt x="3324" y="9736"/>
                    <a:pt x="4435" y="8310"/>
                    <a:pt x="6145" y="7417"/>
                  </a:cubicBezTo>
                  <a:cubicBezTo>
                    <a:pt x="6760" y="7095"/>
                    <a:pt x="7648" y="7292"/>
                    <a:pt x="7893" y="7801"/>
                  </a:cubicBezTo>
                  <a:lnTo>
                    <a:pt x="8198" y="8499"/>
                  </a:lnTo>
                  <a:cubicBezTo>
                    <a:pt x="7412" y="8705"/>
                    <a:pt x="6996" y="9308"/>
                    <a:pt x="7266" y="9868"/>
                  </a:cubicBezTo>
                  <a:lnTo>
                    <a:pt x="7411" y="10170"/>
                  </a:lnTo>
                  <a:lnTo>
                    <a:pt x="10048" y="9550"/>
                  </a:lnTo>
                  <a:lnTo>
                    <a:pt x="11155" y="11844"/>
                  </a:lnTo>
                  <a:lnTo>
                    <a:pt x="13852" y="11208"/>
                  </a:lnTo>
                  <a:lnTo>
                    <a:pt x="12745" y="8916"/>
                  </a:lnTo>
                  <a:lnTo>
                    <a:pt x="15302" y="8314"/>
                  </a:lnTo>
                  <a:lnTo>
                    <a:pt x="15157" y="8012"/>
                  </a:lnTo>
                  <a:cubicBezTo>
                    <a:pt x="14886" y="7450"/>
                    <a:pt x="14024" y="7146"/>
                    <a:pt x="13218" y="7317"/>
                  </a:cubicBezTo>
                  <a:lnTo>
                    <a:pt x="10821" y="2265"/>
                  </a:lnTo>
                  <a:lnTo>
                    <a:pt x="9949" y="2469"/>
                  </a:lnTo>
                  <a:lnTo>
                    <a:pt x="8758" y="0"/>
                  </a:lnTo>
                  <a:close/>
                  <a:moveTo>
                    <a:pt x="7777" y="15736"/>
                  </a:moveTo>
                  <a:cubicBezTo>
                    <a:pt x="8266" y="15736"/>
                    <a:pt x="8661" y="16014"/>
                    <a:pt x="8661" y="16355"/>
                  </a:cubicBezTo>
                  <a:cubicBezTo>
                    <a:pt x="8661" y="16696"/>
                    <a:pt x="8266" y="16972"/>
                    <a:pt x="7777" y="16972"/>
                  </a:cubicBezTo>
                  <a:cubicBezTo>
                    <a:pt x="7288" y="16972"/>
                    <a:pt x="6891" y="16696"/>
                    <a:pt x="6891" y="16355"/>
                  </a:cubicBezTo>
                  <a:cubicBezTo>
                    <a:pt x="6891" y="16014"/>
                    <a:pt x="7288" y="15736"/>
                    <a:pt x="7777" y="1573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5" name="Line"/>
            <p:cNvSpPr/>
            <p:nvPr/>
          </p:nvSpPr>
          <p:spPr>
            <a:xfrm flipV="1">
              <a:off x="273840" y="250245"/>
              <a:ext cx="755250" cy="10490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6" name="Scale"/>
            <p:cNvSpPr/>
            <p:nvPr/>
          </p:nvSpPr>
          <p:spPr>
            <a:xfrm>
              <a:off x="1064355" y="436383"/>
              <a:ext cx="132105" cy="1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" y="0"/>
                  </a:moveTo>
                  <a:cubicBezTo>
                    <a:pt x="91" y="0"/>
                    <a:pt x="0" y="92"/>
                    <a:pt x="0" y="206"/>
                  </a:cubicBezTo>
                  <a:lnTo>
                    <a:pt x="0" y="1070"/>
                  </a:lnTo>
                  <a:cubicBezTo>
                    <a:pt x="0" y="1183"/>
                    <a:pt x="91" y="1274"/>
                    <a:pt x="204" y="1274"/>
                  </a:cubicBezTo>
                  <a:cubicBezTo>
                    <a:pt x="598" y="1274"/>
                    <a:pt x="3707" y="1274"/>
                    <a:pt x="7432" y="1274"/>
                  </a:cubicBezTo>
                  <a:lnTo>
                    <a:pt x="7432" y="3181"/>
                  </a:lnTo>
                  <a:lnTo>
                    <a:pt x="8705" y="3181"/>
                  </a:lnTo>
                  <a:lnTo>
                    <a:pt x="8705" y="1274"/>
                  </a:lnTo>
                  <a:cubicBezTo>
                    <a:pt x="10081" y="1274"/>
                    <a:pt x="11513" y="1274"/>
                    <a:pt x="12895" y="1274"/>
                  </a:cubicBezTo>
                  <a:lnTo>
                    <a:pt x="12895" y="3181"/>
                  </a:lnTo>
                  <a:lnTo>
                    <a:pt x="14168" y="3181"/>
                  </a:lnTo>
                  <a:lnTo>
                    <a:pt x="14168" y="1274"/>
                  </a:lnTo>
                  <a:cubicBezTo>
                    <a:pt x="17941" y="1274"/>
                    <a:pt x="21077" y="1274"/>
                    <a:pt x="21396" y="1274"/>
                  </a:cubicBezTo>
                  <a:cubicBezTo>
                    <a:pt x="21509" y="1274"/>
                    <a:pt x="21600" y="1183"/>
                    <a:pt x="21600" y="1070"/>
                  </a:cubicBezTo>
                  <a:lnTo>
                    <a:pt x="21600" y="206"/>
                  </a:lnTo>
                  <a:cubicBezTo>
                    <a:pt x="21600" y="92"/>
                    <a:pt x="21508" y="0"/>
                    <a:pt x="21389" y="0"/>
                  </a:cubicBezTo>
                  <a:lnTo>
                    <a:pt x="204" y="0"/>
                  </a:lnTo>
                  <a:close/>
                  <a:moveTo>
                    <a:pt x="4922" y="3554"/>
                  </a:moveTo>
                  <a:cubicBezTo>
                    <a:pt x="4630" y="3554"/>
                    <a:pt x="4382" y="3763"/>
                    <a:pt x="4333" y="4055"/>
                  </a:cubicBezTo>
                  <a:lnTo>
                    <a:pt x="2061" y="17923"/>
                  </a:lnTo>
                  <a:cubicBezTo>
                    <a:pt x="2013" y="18215"/>
                    <a:pt x="1868" y="18478"/>
                    <a:pt x="1646" y="18667"/>
                  </a:cubicBezTo>
                  <a:lnTo>
                    <a:pt x="204" y="19916"/>
                  </a:lnTo>
                  <a:cubicBezTo>
                    <a:pt x="80" y="20024"/>
                    <a:pt x="10" y="20174"/>
                    <a:pt x="10" y="20336"/>
                  </a:cubicBezTo>
                  <a:lnTo>
                    <a:pt x="10" y="21600"/>
                  </a:lnTo>
                  <a:lnTo>
                    <a:pt x="21600" y="21600"/>
                  </a:lnTo>
                  <a:lnTo>
                    <a:pt x="21600" y="20341"/>
                  </a:lnTo>
                  <a:cubicBezTo>
                    <a:pt x="21600" y="20179"/>
                    <a:pt x="21530" y="20024"/>
                    <a:pt x="21406" y="19916"/>
                  </a:cubicBezTo>
                  <a:lnTo>
                    <a:pt x="19966" y="18667"/>
                  </a:lnTo>
                  <a:cubicBezTo>
                    <a:pt x="19744" y="18473"/>
                    <a:pt x="19592" y="18209"/>
                    <a:pt x="19549" y="17923"/>
                  </a:cubicBezTo>
                  <a:lnTo>
                    <a:pt x="17277" y="4055"/>
                  </a:lnTo>
                  <a:cubicBezTo>
                    <a:pt x="17228" y="3769"/>
                    <a:pt x="16980" y="3554"/>
                    <a:pt x="16688" y="3554"/>
                  </a:cubicBezTo>
                  <a:lnTo>
                    <a:pt x="4922" y="3554"/>
                  </a:lnTo>
                  <a:close/>
                  <a:moveTo>
                    <a:pt x="10805" y="5692"/>
                  </a:moveTo>
                  <a:cubicBezTo>
                    <a:pt x="14000" y="5692"/>
                    <a:pt x="16585" y="8278"/>
                    <a:pt x="16585" y="11475"/>
                  </a:cubicBezTo>
                  <a:cubicBezTo>
                    <a:pt x="16585" y="14666"/>
                    <a:pt x="13995" y="17258"/>
                    <a:pt x="10805" y="17258"/>
                  </a:cubicBezTo>
                  <a:cubicBezTo>
                    <a:pt x="7615" y="17258"/>
                    <a:pt x="5025" y="14672"/>
                    <a:pt x="5025" y="11475"/>
                  </a:cubicBezTo>
                  <a:cubicBezTo>
                    <a:pt x="5025" y="8284"/>
                    <a:pt x="7610" y="5692"/>
                    <a:pt x="10805" y="5692"/>
                  </a:cubicBezTo>
                  <a:close/>
                  <a:moveTo>
                    <a:pt x="14357" y="7712"/>
                  </a:moveTo>
                  <a:lnTo>
                    <a:pt x="11168" y="10562"/>
                  </a:lnTo>
                  <a:cubicBezTo>
                    <a:pt x="10817" y="10422"/>
                    <a:pt x="10395" y="10492"/>
                    <a:pt x="10108" y="10778"/>
                  </a:cubicBezTo>
                  <a:cubicBezTo>
                    <a:pt x="9725" y="11161"/>
                    <a:pt x="9725" y="11783"/>
                    <a:pt x="10108" y="12167"/>
                  </a:cubicBezTo>
                  <a:cubicBezTo>
                    <a:pt x="10492" y="12550"/>
                    <a:pt x="11113" y="12550"/>
                    <a:pt x="11497" y="12167"/>
                  </a:cubicBezTo>
                  <a:cubicBezTo>
                    <a:pt x="11783" y="11881"/>
                    <a:pt x="11853" y="11464"/>
                    <a:pt x="11713" y="11107"/>
                  </a:cubicBezTo>
                  <a:lnTo>
                    <a:pt x="14561" y="7916"/>
                  </a:lnTo>
                  <a:lnTo>
                    <a:pt x="14357" y="7712"/>
                  </a:lnTo>
                  <a:close/>
                </a:path>
              </a:pathLst>
            </a:custGeom>
            <a:solidFill>
              <a:schemeClr val="accent3"/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7" name="DNA"/>
            <p:cNvSpPr/>
            <p:nvPr/>
          </p:nvSpPr>
          <p:spPr>
            <a:xfrm>
              <a:off x="848273" y="537070"/>
              <a:ext cx="64944" cy="17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446"/>
                    <a:pt x="2597" y="2786"/>
                    <a:pt x="6740" y="3591"/>
                  </a:cubicBezTo>
                  <a:cubicBezTo>
                    <a:pt x="2597" y="4395"/>
                    <a:pt x="0" y="5732"/>
                    <a:pt x="0" y="7189"/>
                  </a:cubicBezTo>
                  <a:cubicBezTo>
                    <a:pt x="0" y="8647"/>
                    <a:pt x="2599" y="9985"/>
                    <a:pt x="6750" y="10788"/>
                  </a:cubicBezTo>
                  <a:cubicBezTo>
                    <a:pt x="2599" y="11592"/>
                    <a:pt x="0" y="12931"/>
                    <a:pt x="0" y="14389"/>
                  </a:cubicBezTo>
                  <a:cubicBezTo>
                    <a:pt x="0" y="15850"/>
                    <a:pt x="2611" y="17189"/>
                    <a:pt x="6773" y="17992"/>
                  </a:cubicBezTo>
                  <a:cubicBezTo>
                    <a:pt x="2611" y="18800"/>
                    <a:pt x="0" y="20150"/>
                    <a:pt x="0" y="21600"/>
                  </a:cubicBezTo>
                  <a:lnTo>
                    <a:pt x="2993" y="21600"/>
                  </a:lnTo>
                  <a:cubicBezTo>
                    <a:pt x="2993" y="21321"/>
                    <a:pt x="3129" y="21049"/>
                    <a:pt x="3382" y="20790"/>
                  </a:cubicBezTo>
                  <a:lnTo>
                    <a:pt x="18214" y="20790"/>
                  </a:lnTo>
                  <a:cubicBezTo>
                    <a:pt x="18467" y="21049"/>
                    <a:pt x="18602" y="21321"/>
                    <a:pt x="18602" y="21600"/>
                  </a:cubicBezTo>
                  <a:lnTo>
                    <a:pt x="21600" y="21600"/>
                  </a:lnTo>
                  <a:cubicBezTo>
                    <a:pt x="21600" y="20150"/>
                    <a:pt x="18986" y="18801"/>
                    <a:pt x="14823" y="17994"/>
                  </a:cubicBezTo>
                  <a:cubicBezTo>
                    <a:pt x="18986" y="17191"/>
                    <a:pt x="21600" y="15850"/>
                    <a:pt x="21600" y="14389"/>
                  </a:cubicBezTo>
                  <a:cubicBezTo>
                    <a:pt x="21600" y="12931"/>
                    <a:pt x="18996" y="11592"/>
                    <a:pt x="14846" y="10788"/>
                  </a:cubicBezTo>
                  <a:cubicBezTo>
                    <a:pt x="18997" y="9985"/>
                    <a:pt x="21600" y="8647"/>
                    <a:pt x="21600" y="7189"/>
                  </a:cubicBezTo>
                  <a:cubicBezTo>
                    <a:pt x="21600" y="5732"/>
                    <a:pt x="19003" y="4395"/>
                    <a:pt x="14860" y="3591"/>
                  </a:cubicBezTo>
                  <a:cubicBezTo>
                    <a:pt x="19003" y="2786"/>
                    <a:pt x="21600" y="1446"/>
                    <a:pt x="21600" y="0"/>
                  </a:cubicBezTo>
                  <a:lnTo>
                    <a:pt x="18602" y="0"/>
                  </a:lnTo>
                  <a:cubicBezTo>
                    <a:pt x="18602" y="257"/>
                    <a:pt x="18479" y="510"/>
                    <a:pt x="18246" y="756"/>
                  </a:cubicBezTo>
                  <a:lnTo>
                    <a:pt x="3349" y="756"/>
                  </a:lnTo>
                  <a:cubicBezTo>
                    <a:pt x="3117" y="510"/>
                    <a:pt x="2993" y="257"/>
                    <a:pt x="2993" y="0"/>
                  </a:cubicBezTo>
                  <a:lnTo>
                    <a:pt x="0" y="0"/>
                  </a:lnTo>
                  <a:close/>
                  <a:moveTo>
                    <a:pt x="4252" y="1404"/>
                  </a:moveTo>
                  <a:lnTo>
                    <a:pt x="17348" y="1404"/>
                  </a:lnTo>
                  <a:cubicBezTo>
                    <a:pt x="16021" y="2117"/>
                    <a:pt x="13716" y="2709"/>
                    <a:pt x="10807" y="3027"/>
                  </a:cubicBezTo>
                  <a:lnTo>
                    <a:pt x="10798" y="3026"/>
                  </a:lnTo>
                  <a:lnTo>
                    <a:pt x="10788" y="3027"/>
                  </a:lnTo>
                  <a:cubicBezTo>
                    <a:pt x="7879" y="2709"/>
                    <a:pt x="5579" y="2117"/>
                    <a:pt x="4252" y="1404"/>
                  </a:cubicBezTo>
                  <a:close/>
                  <a:moveTo>
                    <a:pt x="10798" y="4161"/>
                  </a:moveTo>
                  <a:cubicBezTo>
                    <a:pt x="13712" y="4479"/>
                    <a:pt x="16020" y="5064"/>
                    <a:pt x="17348" y="5778"/>
                  </a:cubicBezTo>
                  <a:lnTo>
                    <a:pt x="4247" y="5778"/>
                  </a:lnTo>
                  <a:cubicBezTo>
                    <a:pt x="5576" y="5064"/>
                    <a:pt x="7883" y="4479"/>
                    <a:pt x="10798" y="4161"/>
                  </a:cubicBezTo>
                  <a:close/>
                  <a:moveTo>
                    <a:pt x="3349" y="6426"/>
                  </a:moveTo>
                  <a:lnTo>
                    <a:pt x="18246" y="6426"/>
                  </a:lnTo>
                  <a:cubicBezTo>
                    <a:pt x="18479" y="6673"/>
                    <a:pt x="18602" y="6929"/>
                    <a:pt x="18602" y="7189"/>
                  </a:cubicBezTo>
                  <a:cubicBezTo>
                    <a:pt x="18602" y="7444"/>
                    <a:pt x="18484" y="7695"/>
                    <a:pt x="18260" y="7938"/>
                  </a:cubicBezTo>
                  <a:lnTo>
                    <a:pt x="3340" y="7938"/>
                  </a:lnTo>
                  <a:cubicBezTo>
                    <a:pt x="3116" y="7695"/>
                    <a:pt x="2993" y="7444"/>
                    <a:pt x="2993" y="7189"/>
                  </a:cubicBezTo>
                  <a:cubicBezTo>
                    <a:pt x="2993" y="6929"/>
                    <a:pt x="3117" y="6673"/>
                    <a:pt x="3349" y="6426"/>
                  </a:cubicBezTo>
                  <a:close/>
                  <a:moveTo>
                    <a:pt x="4224" y="8586"/>
                  </a:moveTo>
                  <a:lnTo>
                    <a:pt x="17376" y="8586"/>
                  </a:lnTo>
                  <a:cubicBezTo>
                    <a:pt x="16052" y="9306"/>
                    <a:pt x="13731" y="9898"/>
                    <a:pt x="10798" y="10218"/>
                  </a:cubicBezTo>
                  <a:cubicBezTo>
                    <a:pt x="7864" y="9898"/>
                    <a:pt x="5548" y="9306"/>
                    <a:pt x="4224" y="8586"/>
                  </a:cubicBezTo>
                  <a:close/>
                  <a:moveTo>
                    <a:pt x="10798" y="11360"/>
                  </a:moveTo>
                  <a:cubicBezTo>
                    <a:pt x="13688" y="11676"/>
                    <a:pt x="15982" y="12255"/>
                    <a:pt x="17316" y="12960"/>
                  </a:cubicBezTo>
                  <a:lnTo>
                    <a:pt x="4284" y="12960"/>
                  </a:lnTo>
                  <a:cubicBezTo>
                    <a:pt x="5618" y="12255"/>
                    <a:pt x="7908" y="11676"/>
                    <a:pt x="10798" y="11360"/>
                  </a:cubicBezTo>
                  <a:close/>
                  <a:moveTo>
                    <a:pt x="3368" y="13608"/>
                  </a:moveTo>
                  <a:lnTo>
                    <a:pt x="18232" y="13608"/>
                  </a:lnTo>
                  <a:cubicBezTo>
                    <a:pt x="18476" y="13861"/>
                    <a:pt x="18602" y="14123"/>
                    <a:pt x="18602" y="14389"/>
                  </a:cubicBezTo>
                  <a:cubicBezTo>
                    <a:pt x="18602" y="14638"/>
                    <a:pt x="18492" y="14883"/>
                    <a:pt x="18278" y="15120"/>
                  </a:cubicBezTo>
                  <a:lnTo>
                    <a:pt x="3322" y="15120"/>
                  </a:lnTo>
                  <a:cubicBezTo>
                    <a:pt x="3108" y="14883"/>
                    <a:pt x="2993" y="14638"/>
                    <a:pt x="2993" y="14389"/>
                  </a:cubicBezTo>
                  <a:cubicBezTo>
                    <a:pt x="2993" y="14123"/>
                    <a:pt x="3124" y="13861"/>
                    <a:pt x="3368" y="13608"/>
                  </a:cubicBezTo>
                  <a:close/>
                  <a:moveTo>
                    <a:pt x="4191" y="15768"/>
                  </a:moveTo>
                  <a:lnTo>
                    <a:pt x="17409" y="15768"/>
                  </a:lnTo>
                  <a:cubicBezTo>
                    <a:pt x="16090" y="16496"/>
                    <a:pt x="13756" y="17094"/>
                    <a:pt x="10798" y="17417"/>
                  </a:cubicBezTo>
                  <a:cubicBezTo>
                    <a:pt x="7840" y="17094"/>
                    <a:pt x="5510" y="16496"/>
                    <a:pt x="4191" y="15768"/>
                  </a:cubicBezTo>
                  <a:close/>
                  <a:moveTo>
                    <a:pt x="10798" y="18571"/>
                  </a:moveTo>
                  <a:cubicBezTo>
                    <a:pt x="13669" y="18884"/>
                    <a:pt x="15951" y="19445"/>
                    <a:pt x="17288" y="20142"/>
                  </a:cubicBezTo>
                  <a:lnTo>
                    <a:pt x="4307" y="20142"/>
                  </a:lnTo>
                  <a:cubicBezTo>
                    <a:pt x="5645" y="19445"/>
                    <a:pt x="7926" y="18884"/>
                    <a:pt x="10798" y="18571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8" name="Molecule"/>
            <p:cNvSpPr/>
            <p:nvPr/>
          </p:nvSpPr>
          <p:spPr>
            <a:xfrm>
              <a:off x="1114070" y="141000"/>
              <a:ext cx="178126" cy="15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2726" y="0"/>
                  </a:moveTo>
                  <a:cubicBezTo>
                    <a:pt x="2262" y="0"/>
                    <a:pt x="1792" y="142"/>
                    <a:pt x="1361" y="440"/>
                  </a:cubicBezTo>
                  <a:cubicBezTo>
                    <a:pt x="57" y="1343"/>
                    <a:pt x="-387" y="3336"/>
                    <a:pt x="369" y="4892"/>
                  </a:cubicBezTo>
                  <a:cubicBezTo>
                    <a:pt x="875" y="5935"/>
                    <a:pt x="1791" y="6516"/>
                    <a:pt x="2733" y="6516"/>
                  </a:cubicBezTo>
                  <a:cubicBezTo>
                    <a:pt x="2959" y="6516"/>
                    <a:pt x="3186" y="6484"/>
                    <a:pt x="3410" y="6415"/>
                  </a:cubicBezTo>
                  <a:lnTo>
                    <a:pt x="4436" y="8528"/>
                  </a:lnTo>
                  <a:cubicBezTo>
                    <a:pt x="3958" y="9115"/>
                    <a:pt x="3662" y="9916"/>
                    <a:pt x="3662" y="10800"/>
                  </a:cubicBezTo>
                  <a:cubicBezTo>
                    <a:pt x="3662" y="11684"/>
                    <a:pt x="3958" y="12485"/>
                    <a:pt x="4436" y="13072"/>
                  </a:cubicBezTo>
                  <a:lnTo>
                    <a:pt x="3410" y="15187"/>
                  </a:lnTo>
                  <a:cubicBezTo>
                    <a:pt x="3186" y="15119"/>
                    <a:pt x="2959" y="15084"/>
                    <a:pt x="2733" y="15084"/>
                  </a:cubicBezTo>
                  <a:cubicBezTo>
                    <a:pt x="1791" y="15084"/>
                    <a:pt x="875" y="15665"/>
                    <a:pt x="369" y="16708"/>
                  </a:cubicBezTo>
                  <a:cubicBezTo>
                    <a:pt x="-387" y="18264"/>
                    <a:pt x="57" y="20259"/>
                    <a:pt x="1361" y="21162"/>
                  </a:cubicBezTo>
                  <a:cubicBezTo>
                    <a:pt x="1792" y="21460"/>
                    <a:pt x="2262" y="21600"/>
                    <a:pt x="2726" y="21600"/>
                  </a:cubicBezTo>
                  <a:cubicBezTo>
                    <a:pt x="3668" y="21600"/>
                    <a:pt x="4584" y="21018"/>
                    <a:pt x="5090" y="19976"/>
                  </a:cubicBezTo>
                  <a:cubicBezTo>
                    <a:pt x="5718" y="18683"/>
                    <a:pt x="5518" y="17090"/>
                    <a:pt x="4685" y="16070"/>
                  </a:cubicBezTo>
                  <a:lnTo>
                    <a:pt x="5711" y="13956"/>
                  </a:lnTo>
                  <a:cubicBezTo>
                    <a:pt x="5929" y="14023"/>
                    <a:pt x="6157" y="14058"/>
                    <a:pt x="6392" y="14058"/>
                  </a:cubicBezTo>
                  <a:cubicBezTo>
                    <a:pt x="7643" y="14058"/>
                    <a:pt x="8698" y="13052"/>
                    <a:pt x="9020" y="11681"/>
                  </a:cubicBezTo>
                  <a:lnTo>
                    <a:pt x="11805" y="11681"/>
                  </a:lnTo>
                  <a:cubicBezTo>
                    <a:pt x="12127" y="13052"/>
                    <a:pt x="13181" y="14058"/>
                    <a:pt x="14433" y="14058"/>
                  </a:cubicBezTo>
                  <a:cubicBezTo>
                    <a:pt x="14667" y="14058"/>
                    <a:pt x="14896" y="14023"/>
                    <a:pt x="15113" y="13956"/>
                  </a:cubicBezTo>
                  <a:lnTo>
                    <a:pt x="16139" y="16070"/>
                  </a:lnTo>
                  <a:cubicBezTo>
                    <a:pt x="15307" y="17090"/>
                    <a:pt x="15106" y="18683"/>
                    <a:pt x="15734" y="19976"/>
                  </a:cubicBezTo>
                  <a:cubicBezTo>
                    <a:pt x="16240" y="21018"/>
                    <a:pt x="17156" y="21600"/>
                    <a:pt x="18098" y="21600"/>
                  </a:cubicBezTo>
                  <a:cubicBezTo>
                    <a:pt x="18563" y="21600"/>
                    <a:pt x="19033" y="21460"/>
                    <a:pt x="19464" y="21162"/>
                  </a:cubicBezTo>
                  <a:cubicBezTo>
                    <a:pt x="20768" y="20259"/>
                    <a:pt x="21213" y="18264"/>
                    <a:pt x="20457" y="16708"/>
                  </a:cubicBezTo>
                  <a:cubicBezTo>
                    <a:pt x="19951" y="15665"/>
                    <a:pt x="19035" y="15083"/>
                    <a:pt x="18093" y="15084"/>
                  </a:cubicBezTo>
                  <a:cubicBezTo>
                    <a:pt x="17867" y="15084"/>
                    <a:pt x="17640" y="15119"/>
                    <a:pt x="17416" y="15187"/>
                  </a:cubicBezTo>
                  <a:lnTo>
                    <a:pt x="16388" y="13072"/>
                  </a:lnTo>
                  <a:cubicBezTo>
                    <a:pt x="16867" y="12485"/>
                    <a:pt x="17162" y="11684"/>
                    <a:pt x="17162" y="10800"/>
                  </a:cubicBezTo>
                  <a:cubicBezTo>
                    <a:pt x="17162" y="9916"/>
                    <a:pt x="16867" y="9115"/>
                    <a:pt x="16388" y="8528"/>
                  </a:cubicBezTo>
                  <a:lnTo>
                    <a:pt x="17416" y="6415"/>
                  </a:lnTo>
                  <a:cubicBezTo>
                    <a:pt x="17640" y="6484"/>
                    <a:pt x="17867" y="6516"/>
                    <a:pt x="18093" y="6516"/>
                  </a:cubicBezTo>
                  <a:cubicBezTo>
                    <a:pt x="19035" y="6516"/>
                    <a:pt x="19951" y="5935"/>
                    <a:pt x="20457" y="4892"/>
                  </a:cubicBezTo>
                  <a:cubicBezTo>
                    <a:pt x="21213" y="3336"/>
                    <a:pt x="20768" y="1343"/>
                    <a:pt x="19464" y="440"/>
                  </a:cubicBezTo>
                  <a:cubicBezTo>
                    <a:pt x="19033" y="142"/>
                    <a:pt x="18563" y="0"/>
                    <a:pt x="18098" y="0"/>
                  </a:cubicBezTo>
                  <a:cubicBezTo>
                    <a:pt x="17156" y="0"/>
                    <a:pt x="16240" y="582"/>
                    <a:pt x="15734" y="1624"/>
                  </a:cubicBezTo>
                  <a:cubicBezTo>
                    <a:pt x="15106" y="2917"/>
                    <a:pt x="15307" y="4510"/>
                    <a:pt x="16139" y="5530"/>
                  </a:cubicBezTo>
                  <a:lnTo>
                    <a:pt x="15113" y="7644"/>
                  </a:lnTo>
                  <a:cubicBezTo>
                    <a:pt x="14896" y="7577"/>
                    <a:pt x="14667" y="7542"/>
                    <a:pt x="14433" y="7542"/>
                  </a:cubicBezTo>
                  <a:cubicBezTo>
                    <a:pt x="13181" y="7542"/>
                    <a:pt x="12127" y="8548"/>
                    <a:pt x="11805" y="9919"/>
                  </a:cubicBezTo>
                  <a:lnTo>
                    <a:pt x="9020" y="9919"/>
                  </a:lnTo>
                  <a:cubicBezTo>
                    <a:pt x="8698" y="8548"/>
                    <a:pt x="7643" y="7542"/>
                    <a:pt x="6392" y="7542"/>
                  </a:cubicBezTo>
                  <a:cubicBezTo>
                    <a:pt x="6157" y="7542"/>
                    <a:pt x="5929" y="7577"/>
                    <a:pt x="5711" y="7644"/>
                  </a:cubicBezTo>
                  <a:lnTo>
                    <a:pt x="4685" y="5530"/>
                  </a:lnTo>
                  <a:cubicBezTo>
                    <a:pt x="5518" y="4510"/>
                    <a:pt x="5718" y="2917"/>
                    <a:pt x="5090" y="1624"/>
                  </a:cubicBezTo>
                  <a:cubicBezTo>
                    <a:pt x="4584" y="582"/>
                    <a:pt x="3668" y="0"/>
                    <a:pt x="2726" y="0"/>
                  </a:cubicBezTo>
                  <a:close/>
                  <a:moveTo>
                    <a:pt x="2728" y="1761"/>
                  </a:moveTo>
                  <a:cubicBezTo>
                    <a:pt x="3175" y="1761"/>
                    <a:pt x="3591" y="2046"/>
                    <a:pt x="3815" y="2507"/>
                  </a:cubicBezTo>
                  <a:cubicBezTo>
                    <a:pt x="3983" y="2853"/>
                    <a:pt x="4027" y="3257"/>
                    <a:pt x="3941" y="3644"/>
                  </a:cubicBezTo>
                  <a:cubicBezTo>
                    <a:pt x="3855" y="4030"/>
                    <a:pt x="3649" y="4353"/>
                    <a:pt x="3359" y="4554"/>
                  </a:cubicBezTo>
                  <a:cubicBezTo>
                    <a:pt x="3165" y="4688"/>
                    <a:pt x="2954" y="4755"/>
                    <a:pt x="2733" y="4755"/>
                  </a:cubicBezTo>
                  <a:cubicBezTo>
                    <a:pt x="2286" y="4755"/>
                    <a:pt x="1868" y="4470"/>
                    <a:pt x="1644" y="4010"/>
                  </a:cubicBezTo>
                  <a:cubicBezTo>
                    <a:pt x="1476" y="3664"/>
                    <a:pt x="1432" y="3259"/>
                    <a:pt x="1518" y="2873"/>
                  </a:cubicBezTo>
                  <a:cubicBezTo>
                    <a:pt x="1604" y="2486"/>
                    <a:pt x="1810" y="2163"/>
                    <a:pt x="2100" y="1963"/>
                  </a:cubicBezTo>
                  <a:cubicBezTo>
                    <a:pt x="2294" y="1828"/>
                    <a:pt x="2506" y="1761"/>
                    <a:pt x="2728" y="1761"/>
                  </a:cubicBezTo>
                  <a:close/>
                  <a:moveTo>
                    <a:pt x="18098" y="1761"/>
                  </a:moveTo>
                  <a:cubicBezTo>
                    <a:pt x="18320" y="1761"/>
                    <a:pt x="18530" y="1829"/>
                    <a:pt x="18724" y="1963"/>
                  </a:cubicBezTo>
                  <a:cubicBezTo>
                    <a:pt x="19014" y="2163"/>
                    <a:pt x="19222" y="2486"/>
                    <a:pt x="19308" y="2873"/>
                  </a:cubicBezTo>
                  <a:cubicBezTo>
                    <a:pt x="19394" y="3259"/>
                    <a:pt x="19348" y="3664"/>
                    <a:pt x="19180" y="4010"/>
                  </a:cubicBezTo>
                  <a:cubicBezTo>
                    <a:pt x="18956" y="4470"/>
                    <a:pt x="18540" y="4755"/>
                    <a:pt x="18093" y="4755"/>
                  </a:cubicBezTo>
                  <a:cubicBezTo>
                    <a:pt x="17872" y="4755"/>
                    <a:pt x="17661" y="4688"/>
                    <a:pt x="17467" y="4554"/>
                  </a:cubicBezTo>
                  <a:cubicBezTo>
                    <a:pt x="17177" y="4353"/>
                    <a:pt x="16969" y="4030"/>
                    <a:pt x="16883" y="3644"/>
                  </a:cubicBezTo>
                  <a:cubicBezTo>
                    <a:pt x="16797" y="3257"/>
                    <a:pt x="16843" y="2853"/>
                    <a:pt x="17011" y="2507"/>
                  </a:cubicBezTo>
                  <a:cubicBezTo>
                    <a:pt x="17235" y="2046"/>
                    <a:pt x="17651" y="1761"/>
                    <a:pt x="18098" y="1761"/>
                  </a:cubicBezTo>
                  <a:close/>
                  <a:moveTo>
                    <a:pt x="2733" y="16845"/>
                  </a:moveTo>
                  <a:cubicBezTo>
                    <a:pt x="2954" y="16845"/>
                    <a:pt x="3165" y="16912"/>
                    <a:pt x="3359" y="17046"/>
                  </a:cubicBezTo>
                  <a:cubicBezTo>
                    <a:pt x="3649" y="17247"/>
                    <a:pt x="3855" y="17572"/>
                    <a:pt x="3941" y="17958"/>
                  </a:cubicBezTo>
                  <a:cubicBezTo>
                    <a:pt x="4027" y="18345"/>
                    <a:pt x="3983" y="18747"/>
                    <a:pt x="3815" y="19093"/>
                  </a:cubicBezTo>
                  <a:cubicBezTo>
                    <a:pt x="3591" y="19554"/>
                    <a:pt x="3175" y="19841"/>
                    <a:pt x="2728" y="19841"/>
                  </a:cubicBezTo>
                  <a:cubicBezTo>
                    <a:pt x="2506" y="19841"/>
                    <a:pt x="2294" y="19772"/>
                    <a:pt x="2100" y="19637"/>
                  </a:cubicBezTo>
                  <a:cubicBezTo>
                    <a:pt x="1810" y="19437"/>
                    <a:pt x="1604" y="19114"/>
                    <a:pt x="1518" y="18727"/>
                  </a:cubicBezTo>
                  <a:cubicBezTo>
                    <a:pt x="1432" y="18341"/>
                    <a:pt x="1476" y="17938"/>
                    <a:pt x="1644" y="17592"/>
                  </a:cubicBezTo>
                  <a:cubicBezTo>
                    <a:pt x="1868" y="17132"/>
                    <a:pt x="2286" y="16845"/>
                    <a:pt x="2733" y="16845"/>
                  </a:cubicBezTo>
                  <a:close/>
                  <a:moveTo>
                    <a:pt x="18093" y="16845"/>
                  </a:moveTo>
                  <a:cubicBezTo>
                    <a:pt x="18540" y="16845"/>
                    <a:pt x="18956" y="17132"/>
                    <a:pt x="19180" y="17592"/>
                  </a:cubicBezTo>
                  <a:cubicBezTo>
                    <a:pt x="19348" y="17938"/>
                    <a:pt x="19394" y="18341"/>
                    <a:pt x="19308" y="18727"/>
                  </a:cubicBezTo>
                  <a:cubicBezTo>
                    <a:pt x="19222" y="19114"/>
                    <a:pt x="19014" y="19437"/>
                    <a:pt x="18724" y="19637"/>
                  </a:cubicBezTo>
                  <a:cubicBezTo>
                    <a:pt x="18530" y="19772"/>
                    <a:pt x="18320" y="19839"/>
                    <a:pt x="18098" y="19839"/>
                  </a:cubicBezTo>
                  <a:cubicBezTo>
                    <a:pt x="17651" y="19839"/>
                    <a:pt x="17235" y="19554"/>
                    <a:pt x="17011" y="19093"/>
                  </a:cubicBezTo>
                  <a:cubicBezTo>
                    <a:pt x="16843" y="18747"/>
                    <a:pt x="16797" y="18345"/>
                    <a:pt x="16883" y="17958"/>
                  </a:cubicBezTo>
                  <a:cubicBezTo>
                    <a:pt x="16969" y="17572"/>
                    <a:pt x="17177" y="17247"/>
                    <a:pt x="17467" y="17046"/>
                  </a:cubicBezTo>
                  <a:cubicBezTo>
                    <a:pt x="17661" y="16912"/>
                    <a:pt x="17872" y="16845"/>
                    <a:pt x="18093" y="16845"/>
                  </a:cubicBez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 flipV="1">
              <a:off x="276237" y="130105"/>
              <a:ext cx="539548" cy="22789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>
              <a:off x="273423" y="356296"/>
              <a:ext cx="725439" cy="11864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>
              <a:off x="271428" y="351301"/>
              <a:ext cx="524456" cy="25721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11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32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2867" y="4188135"/>
            <a:ext cx="741073" cy="844823"/>
          </a:xfrm>
          <a:prstGeom prst="rect">
            <a:avLst/>
          </a:prstGeom>
          <a:ln w="3175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350" y="1087272"/>
            <a:ext cx="741074" cy="4924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What could go wro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could go wrong?</a:t>
            </a:r>
          </a:p>
        </p:txBody>
      </p:sp>
      <p:sp>
        <p:nvSpPr>
          <p:cNvPr id="327" name="Sample id format changes…"/>
          <p:cNvSpPr txBox="1">
            <a:spLocks noGrp="1"/>
          </p:cNvSpPr>
          <p:nvPr>
            <p:ph type="body" idx="1"/>
          </p:nvPr>
        </p:nvSpPr>
        <p:spPr>
          <a:xfrm>
            <a:off x="209225" y="1276863"/>
            <a:ext cx="8725550" cy="3315147"/>
          </a:xfrm>
          <a:prstGeom prst="rect">
            <a:avLst/>
          </a:prstGeom>
        </p:spPr>
        <p:txBody>
          <a:bodyPr numCol="3" spcCol="436277"/>
          <a:lstStyle/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Sample id format changes 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Sample id typos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Sample collection errors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Duplicated samples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Missing samples / sample ids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Missing timepoints 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Timepoint format changes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Timepoint id typos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Incorrect timepoints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id changes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id typos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file format changes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measurement changes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format change 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Measurable id format change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Incorrectly formatted files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Incorrect file delivery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Incorrect metadata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Lack of vendor mapping information</a:t>
            </a:r>
          </a:p>
          <a:p>
            <a:pPr marL="100012" indent="-100012" defTabSz="138633">
              <a:spcBef>
                <a:spcPts val="500"/>
              </a:spcBef>
              <a:buSzPct val="120000"/>
              <a:defRPr sz="1844"/>
            </a:pPr>
            <a:r>
              <a:t> Incorrect mapping information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What BDM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BDM?</a:t>
            </a:r>
          </a:p>
        </p:txBody>
      </p:sp>
      <p:sp>
        <p:nvSpPr>
          <p:cNvPr id="330" name="Ingesting data &amp; metadata from a variety of sources to generate a clean, harmonized, unionized, accessible, usable dataset"/>
          <p:cNvSpPr txBox="1"/>
          <p:nvPr/>
        </p:nvSpPr>
        <p:spPr>
          <a:xfrm>
            <a:off x="491631" y="2125860"/>
            <a:ext cx="8160738" cy="8917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spcBef>
                <a:spcPts val="5000"/>
              </a:spcBef>
              <a:defRPr sz="24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Ingesting data &amp; metadata from a variety of sources to generate a clean, harmonized, unionized, accessible, usable dataset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BDM - Par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Parsing</a:t>
            </a:r>
          </a:p>
        </p:txBody>
      </p:sp>
      <p:sp>
        <p:nvSpPr>
          <p:cNvPr id="333" name="Data comes from labs in wide variety of formats…"/>
          <p:cNvSpPr txBox="1">
            <a:spLocks noGrp="1"/>
          </p:cNvSpPr>
          <p:nvPr>
            <p:ph type="body" idx="1"/>
          </p:nvPr>
        </p:nvSpPr>
        <p:spPr>
          <a:xfrm>
            <a:off x="501954" y="1036817"/>
            <a:ext cx="8272747" cy="3896703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5000"/>
              </a:spcBef>
              <a:buSzPct val="100000"/>
              <a:defRPr sz="2400"/>
            </a:pPr>
            <a:r>
              <a:t> Data comes from labs in wide variety of formats</a:t>
            </a:r>
          </a:p>
          <a:p>
            <a:pPr>
              <a:spcBef>
                <a:spcPts val="5000"/>
              </a:spcBef>
              <a:buSzPct val="100000"/>
              <a:defRPr sz="2400"/>
            </a:pPr>
            <a:r>
              <a:t>Some may be in difficult to manage formats</a:t>
            </a:r>
          </a:p>
          <a:p>
            <a:pPr>
              <a:spcBef>
                <a:spcPts val="5000"/>
              </a:spcBef>
              <a:buSzPct val="100000"/>
              <a:defRPr sz="2400"/>
            </a:pPr>
            <a:endParaRPr/>
          </a:p>
          <a:p>
            <a:pPr>
              <a:spcBef>
                <a:spcPts val="5000"/>
              </a:spcBef>
              <a:buSzPct val="100000"/>
              <a:defRPr sz="2400"/>
            </a:pPr>
            <a:r>
              <a:t> Metadata may be included in file, in separate file</a:t>
            </a:r>
          </a:p>
        </p:txBody>
      </p:sp>
      <p:sp>
        <p:nvSpPr>
          <p:cNvPr id="334" name="1       914876  rs2231453      T       C       1342.77 PASS    AC=2;AF=1.0;AN=2;DB;DP=38;FS=0.0;MLEAC=2;MLEAF=1.0;MQ=60.0;POSITIVE_TRAIN_SITE;QD=29.07;SOR=1.67;VQSLOD=12.72;culprit=FS        GT:GATK:AD:DP:GQ:PL     1/1:1/1:0,38:38:99:1371,114,0"/>
          <p:cNvSpPr txBox="1"/>
          <p:nvPr/>
        </p:nvSpPr>
        <p:spPr>
          <a:xfrm>
            <a:off x="762023" y="2676628"/>
            <a:ext cx="8272747" cy="9679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algn="l">
              <a:defRPr sz="1600" b="0">
                <a:latin typeface="Andale Mono"/>
                <a:ea typeface="Andale Mono"/>
                <a:cs typeface="Andale Mono"/>
                <a:sym typeface="Andale Mono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1       914876  rs2231453      T       C       </a:t>
            </a:r>
            <a:r>
              <a:t>1342.77 PASS    AC=2;AF=1.0;AN=2;DB;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DP=38</a:t>
            </a:r>
            <a:r>
              <a:t>;FS=0.0;MLEAC=2;MLEAF=1.0;MQ=60.0;POSITIVE_TRAIN_SITE;QD=29.07;SOR=1.67;VQSLOD=12.72;culprit=FS        GT:GATK:AD:DP:GQ:PL    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1/1</a:t>
            </a:r>
            <a:r>
              <a:t>:1/1:0,38:38:99:1371,114,0</a:t>
            </a:r>
          </a:p>
        </p:txBody>
      </p:sp>
      <p:sp>
        <p:nvSpPr>
          <p:cNvPr id="335" name="csv, xlsx,        sas7bdat,         fcs/wsp, rcc, vcf, bam,        png, pdf, tiff"/>
          <p:cNvSpPr txBox="1"/>
          <p:nvPr/>
        </p:nvSpPr>
        <p:spPr>
          <a:xfrm>
            <a:off x="1289715" y="1453317"/>
            <a:ext cx="6880584" cy="4218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l">
              <a:spcBef>
                <a:spcPts val="2200"/>
              </a:spcBef>
              <a:defRPr sz="2100" b="0" i="1">
                <a:solidFill>
                  <a:srgbClr val="92929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csv, xlsx,        sas7bdat,         fcs/wsp, rcc, vcf, bam,        png, pdf, tiff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623" y="1004454"/>
            <a:ext cx="4994831" cy="3546626"/>
          </a:xfrm>
          <a:prstGeom prst="rect">
            <a:avLst/>
          </a:prstGeom>
          <a:ln w="3175">
            <a:miter lim="400000"/>
          </a:ln>
        </p:spPr>
      </p:pic>
      <p:sp>
        <p:nvSpPr>
          <p:cNvPr id="338" name="Rectangle"/>
          <p:cNvSpPr/>
          <p:nvPr/>
        </p:nvSpPr>
        <p:spPr>
          <a:xfrm>
            <a:off x="3516419" y="4185246"/>
            <a:ext cx="3759182" cy="645815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9" name="BDM - Harm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BDM - Harmonization</a:t>
            </a:r>
          </a:p>
        </p:txBody>
      </p:sp>
      <p:sp>
        <p:nvSpPr>
          <p:cNvPr id="340" name="What do you call the thing which you might drink water from at a school?"/>
          <p:cNvSpPr txBox="1"/>
          <p:nvPr/>
        </p:nvSpPr>
        <p:spPr>
          <a:xfrm>
            <a:off x="318912" y="1969927"/>
            <a:ext cx="3596270" cy="1615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3000" b="0"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What do you call the thing which you might drink water from at a school?</a:t>
            </a:r>
          </a:p>
        </p:txBody>
      </p:sp>
      <p:sp>
        <p:nvSpPr>
          <p:cNvPr id="341" name="water fountain"/>
          <p:cNvSpPr txBox="1"/>
          <p:nvPr/>
        </p:nvSpPr>
        <p:spPr>
          <a:xfrm>
            <a:off x="6221916" y="4440067"/>
            <a:ext cx="1578011" cy="33904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water fountain</a:t>
            </a:r>
          </a:p>
        </p:txBody>
      </p:sp>
      <p:sp>
        <p:nvSpPr>
          <p:cNvPr id="342" name="Rectangle"/>
          <p:cNvSpPr/>
          <p:nvPr/>
        </p:nvSpPr>
        <p:spPr>
          <a:xfrm>
            <a:off x="2383198" y="3848158"/>
            <a:ext cx="3759181" cy="645815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1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drinking fountain"/>
          <p:cNvSpPr txBox="1"/>
          <p:nvPr/>
        </p:nvSpPr>
        <p:spPr>
          <a:xfrm>
            <a:off x="4075658" y="4440067"/>
            <a:ext cx="1840443" cy="339049"/>
          </a:xfrm>
          <a:prstGeom prst="rect">
            <a:avLst/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drinking fountain</a:t>
            </a:r>
          </a:p>
        </p:txBody>
      </p:sp>
      <p:sp>
        <p:nvSpPr>
          <p:cNvPr id="344" name="bubbler"/>
          <p:cNvSpPr txBox="1"/>
          <p:nvPr/>
        </p:nvSpPr>
        <p:spPr>
          <a:xfrm>
            <a:off x="8105742" y="4440067"/>
            <a:ext cx="879181" cy="339049"/>
          </a:xfrm>
          <a:prstGeom prst="rect">
            <a:avLst/>
          </a:prstGeom>
          <a:solidFill>
            <a:schemeClr val="accent3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1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bubbler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Next"/>
        <a:ea typeface="Avenir Next"/>
        <a:cs typeface="Avenir Next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789" tIns="26789" rIns="26789" bIns="26789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789" tIns="26789" rIns="26789" bIns="26789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venir Next"/>
        <a:ea typeface="Avenir Next"/>
        <a:cs typeface="Avenir Next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789" tIns="26789" rIns="26789" bIns="26789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1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789" tIns="26789" rIns="26789" bIns="26789" numCol="1" spcCol="38100" rtlCol="0" anchor="ctr">
        <a:spAutoFit/>
      </a:bodyPr>
      <a:lstStyle>
        <a:defPPr marL="0" marR="0" indent="0" algn="ctr" defTabSz="30807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2384</Words>
  <Application>Microsoft Macintosh PowerPoint</Application>
  <PresentationFormat>On-screen Show (16:9)</PresentationFormat>
  <Paragraphs>312</Paragraphs>
  <Slides>34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Andale Mono</vt:lpstr>
      <vt:lpstr>Arial</vt:lpstr>
      <vt:lpstr>Avenir Next</vt:lpstr>
      <vt:lpstr>Avenir Next Condensed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QuartzBio - Biomarker Data Management</vt:lpstr>
      <vt:lpstr>     Technology-Enabled Services Company</vt:lpstr>
      <vt:lpstr>Reproducible computing</vt:lpstr>
      <vt:lpstr>Why BDM?</vt:lpstr>
      <vt:lpstr>When BDM?</vt:lpstr>
      <vt:lpstr>What could go wrong?</vt:lpstr>
      <vt:lpstr>What BDM?</vt:lpstr>
      <vt:lpstr>BDM - Parsing</vt:lpstr>
      <vt:lpstr>BDM - Harmonization</vt:lpstr>
      <vt:lpstr>BDM - Harmonization</vt:lpstr>
      <vt:lpstr>BDM - QC</vt:lpstr>
      <vt:lpstr>BDM - Derivation</vt:lpstr>
      <vt:lpstr>BDM - Unification </vt:lpstr>
      <vt:lpstr>PowerPoint Presentation</vt:lpstr>
      <vt:lpstr>QB BDM Benefits</vt:lpstr>
      <vt:lpstr>House metaphor</vt:lpstr>
      <vt:lpstr>Deriving Mechanistic Insight from Transcriptomic Data by Prior Knowledge-Driven Inferencing</vt:lpstr>
      <vt:lpstr>We Can Use Known Biology + Various Types of Molecular Data to Characterize Patient Groups</vt:lpstr>
      <vt:lpstr>Biological Networks Depict Causal Relationships Between Functional Molecular Units or Processes</vt:lpstr>
      <vt:lpstr>BEL Statements Can Be Assembled Into Networks Representing Relevant Biology</vt:lpstr>
      <vt:lpstr>Mapping Molecular Data to Causal Networks Allows Qualitative Characterization of Patient Biology</vt:lpstr>
      <vt:lpstr>Reverse vs. Forward Reasoning on RNA Expression Data Rest on Different Assumptions</vt:lpstr>
      <vt:lpstr>Prior Experimental Knowledge Is a Substrate for Reasoning </vt:lpstr>
      <vt:lpstr>RCI Evaluates Small Gene Networks (HYPs) which Represent Biological Mechanisms</vt:lpstr>
      <vt:lpstr>Statistics Determine per-HYP Significance Based on Enrichment and Direction</vt:lpstr>
      <vt:lpstr>Use Case: TCGA Lung Adenocarcinoma Whole Transcriptomic Dataset</vt:lpstr>
      <vt:lpstr>RCI identifies increased dedifferentiation profiles in heavy and light smokers with lung cancer</vt:lpstr>
      <vt:lpstr>RCI HYPs may represent a useful feature compression method for classification of patient samples</vt:lpstr>
      <vt:lpstr>Future Directions</vt:lpstr>
      <vt:lpstr>Acknowledgements</vt:lpstr>
      <vt:lpstr>PowerPoint Presentation</vt:lpstr>
      <vt:lpstr>Using RCI Gene Network Scores Improves Classification Performance in a Held Out Test Set</vt:lpstr>
      <vt:lpstr>Statistics Determine per-HYP Agreement in Direction and Enrichment</vt:lpstr>
      <vt:lpstr>Statistics Determine per-HYP Agreement in Direction and Enrichment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QuartzBio - Biomarker Data Management</dc:title>
  <cp:lastModifiedBy>Microsoft Office User</cp:lastModifiedBy>
  <cp:revision>4</cp:revision>
  <dcterms:modified xsi:type="dcterms:W3CDTF">2019-12-06T17:29:59Z</dcterms:modified>
</cp:coreProperties>
</file>